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8"/>
  </p:notesMasterIdLst>
  <p:sldIdLst>
    <p:sldId id="357" r:id="rId5"/>
    <p:sldId id="2147470172" r:id="rId6"/>
    <p:sldId id="2147480724" r:id="rId7"/>
    <p:sldId id="2147480768" r:id="rId8"/>
    <p:sldId id="2147480777" r:id="rId9"/>
    <p:sldId id="2147480784" r:id="rId10"/>
    <p:sldId id="2147480788" r:id="rId11"/>
    <p:sldId id="2147481351" r:id="rId12"/>
    <p:sldId id="2147481367" r:id="rId13"/>
    <p:sldId id="2147481368" r:id="rId14"/>
    <p:sldId id="2147481352" r:id="rId15"/>
    <p:sldId id="2147481369" r:id="rId16"/>
    <p:sldId id="2147481370" r:id="rId17"/>
    <p:sldId id="2147481356" r:id="rId18"/>
    <p:sldId id="2147481349" r:id="rId19"/>
    <p:sldId id="2147470216" r:id="rId20"/>
    <p:sldId id="2147480758" r:id="rId21"/>
    <p:sldId id="1448943286" r:id="rId22"/>
    <p:sldId id="11039" r:id="rId23"/>
    <p:sldId id="2147480793" r:id="rId24"/>
    <p:sldId id="2147481362" r:id="rId25"/>
    <p:sldId id="2147481363" r:id="rId26"/>
    <p:sldId id="2147481364" r:id="rId27"/>
    <p:sldId id="2147481365" r:id="rId28"/>
    <p:sldId id="2147481366" r:id="rId29"/>
    <p:sldId id="2147481350" r:id="rId30"/>
    <p:sldId id="2147480776" r:id="rId31"/>
    <p:sldId id="2147480785" r:id="rId32"/>
    <p:sldId id="2147480778" r:id="rId33"/>
    <p:sldId id="2147480764" r:id="rId34"/>
    <p:sldId id="2147480782" r:id="rId35"/>
    <p:sldId id="2147480786" r:id="rId36"/>
    <p:sldId id="2147480780" r:id="rId37"/>
    <p:sldId id="2147480781" r:id="rId38"/>
    <p:sldId id="2147481357" r:id="rId39"/>
    <p:sldId id="2147481358" r:id="rId40"/>
    <p:sldId id="2147481359" r:id="rId41"/>
    <p:sldId id="2147481360" r:id="rId42"/>
    <p:sldId id="2147481361" r:id="rId43"/>
    <p:sldId id="2147480759" r:id="rId44"/>
    <p:sldId id="2147480760" r:id="rId45"/>
    <p:sldId id="2147480783" r:id="rId46"/>
    <p:sldId id="2147480762" r:id="rId4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7746FAAA-49F0-469B-AEC0-183DF4E13BCC}">
          <p14:sldIdLst>
            <p14:sldId id="357"/>
          </p14:sldIdLst>
        </p14:section>
        <p14:section name="AGENDA" id="{C8A6DBB9-DED7-4D0D-B76E-AE285EADC8C4}">
          <p14:sldIdLst>
            <p14:sldId id="2147470172"/>
          </p14:sldIdLst>
        </p14:section>
        <p14:section name="OBJETIVO" id="{4FFF3B17-BCA5-4623-8D13-2F06125E4F16}">
          <p14:sldIdLst>
            <p14:sldId id="2147480724"/>
          </p14:sldIdLst>
        </p14:section>
        <p14:section name="E&amp;A - CK&amp;E" id="{89C3AB3C-FCBB-4628-BAE9-BEDE1FE3A971}">
          <p14:sldIdLst>
            <p14:sldId id="2147480768"/>
          </p14:sldIdLst>
        </p14:section>
        <p14:section name="EL EQUIPO" id="{EFEA1FE0-4619-4DF0-84C7-C9E1C13818F6}">
          <p14:sldIdLst>
            <p14:sldId id="2147480777"/>
          </p14:sldIdLst>
        </p14:section>
        <p14:section name="MISSION STATEMENT" id="{F1EC45F1-88D6-4EFC-B462-86FC34D543DD}">
          <p14:sldIdLst>
            <p14:sldId id="2147480784"/>
          </p14:sldIdLst>
        </p14:section>
        <p14:section name="E&amp;A BANNERS &amp; VERTICALES" id="{30032823-4A8B-4E18-80E2-0A6E3164F91C}">
          <p14:sldIdLst>
            <p14:sldId id="2147480788"/>
            <p14:sldId id="2147481351"/>
            <p14:sldId id="2147481367"/>
            <p14:sldId id="2147481368"/>
          </p14:sldIdLst>
        </p14:section>
        <p14:section name="EJEMPLOS Y RESUMEN" id="{9E856453-1D35-4C59-ABFC-3E4CDA4EF729}">
          <p14:sldIdLst>
            <p14:sldId id="2147481352"/>
            <p14:sldId id="2147481369"/>
            <p14:sldId id="2147481370"/>
            <p14:sldId id="2147481356"/>
            <p14:sldId id="2147481349"/>
          </p14:sldIdLst>
        </p14:section>
        <p14:section name="ROADMAP &amp; SIGUIENTES PASOS" id="{287C9851-AD3B-4D2C-A449-E57603308858}">
          <p14:sldIdLst>
            <p14:sldId id="2147470216"/>
            <p14:sldId id="2147480758"/>
          </p14:sldIdLst>
        </p14:section>
        <p14:section name="Q&amp;A" id="{FAA9F9F3-096F-41C2-BF47-0037187C09B5}">
          <p14:sldIdLst>
            <p14:sldId id="1448943286"/>
            <p14:sldId id="11039"/>
          </p14:sldIdLst>
        </p14:section>
        <p14:section name="EXTRAS" id="{1310EBE0-9E39-4010-AA08-73206CABEE22}">
          <p14:sldIdLst>
            <p14:sldId id="2147480793"/>
          </p14:sldIdLst>
        </p14:section>
        <p14:section name="E&amp;A - CK&amp;E" id="{3BEE2284-FD53-464B-A6EA-29B46BBADA3A}">
          <p14:sldIdLst>
            <p14:sldId id="2147481362"/>
            <p14:sldId id="2147481363"/>
            <p14:sldId id="2147481364"/>
            <p14:sldId id="2147481365"/>
            <p14:sldId id="2147481366"/>
          </p14:sldIdLst>
        </p14:section>
        <p14:section name="E&amp;A CATEGORY" id="{98320985-DFF9-4D86-96E6-943DB8319AD2}">
          <p14:sldIdLst>
            <p14:sldId id="2147481350"/>
            <p14:sldId id="2147480776"/>
            <p14:sldId id="2147480785"/>
            <p14:sldId id="2147480778"/>
          </p14:sldIdLst>
        </p14:section>
        <p14:section name="WoW" id="{F06A51AC-7D5F-4BA4-9A0D-2168423A3C27}">
          <p14:sldIdLst>
            <p14:sldId id="2147480764"/>
            <p14:sldId id="2147480782"/>
            <p14:sldId id="2147480786"/>
            <p14:sldId id="2147480780"/>
            <p14:sldId id="2147480781"/>
          </p14:sldIdLst>
        </p14:section>
        <p14:section name="MODELO DE PRIORIZACIÓN" id="{35C8D63F-D4AC-481A-BB3E-1C7FA5EF2379}">
          <p14:sldIdLst/>
        </p14:section>
        <p14:section name="ROADMAP &amp; SIGUIENTES PASOS" id="{9838FD10-3EFE-4D6D-89FA-A2410FA641FF}">
          <p14:sldIdLst>
            <p14:sldId id="2147481357"/>
            <p14:sldId id="2147481358"/>
            <p14:sldId id="2147481359"/>
            <p14:sldId id="2147481360"/>
            <p14:sldId id="2147481361"/>
            <p14:sldId id="2147480759"/>
            <p14:sldId id="2147480760"/>
            <p14:sldId id="2147480783"/>
            <p14:sldId id="21474807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8342"/>
    <a:srgbClr val="FFFFFF"/>
    <a:srgbClr val="595959"/>
    <a:srgbClr val="041E41"/>
    <a:srgbClr val="0170DC"/>
    <a:srgbClr val="7D70B8"/>
    <a:srgbClr val="A6A6A6"/>
    <a:srgbClr val="0073EB"/>
    <a:srgbClr val="979797"/>
    <a:srgbClr val="63B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zel Salas Lopez" userId="1d8a7601-8d91-438f-a4a3-db4e6d176170" providerId="ADAL" clId="{B6F1540E-2732-487D-BE35-EE5C57F26F44}"/>
    <pc:docChg chg="undo custSel addSld delSld modSld modSection">
      <pc:chgData name="Itzel Salas Lopez" userId="1d8a7601-8d91-438f-a4a3-db4e6d176170" providerId="ADAL" clId="{B6F1540E-2732-487D-BE35-EE5C57F26F44}" dt="2023-02-13T18:00:22.352" v="276" actId="478"/>
      <pc:docMkLst>
        <pc:docMk/>
      </pc:docMkLst>
      <pc:sldChg chg="addSp delSp modSp mod">
        <pc:chgData name="Itzel Salas Lopez" userId="1d8a7601-8d91-438f-a4a3-db4e6d176170" providerId="ADAL" clId="{B6F1540E-2732-487D-BE35-EE5C57F26F44}" dt="2023-02-13T18:00:13.117" v="272" actId="20577"/>
        <pc:sldMkLst>
          <pc:docMk/>
          <pc:sldMk cId="125089730" sldId="2147480777"/>
        </pc:sldMkLst>
        <pc:spChg chg="mod">
          <ac:chgData name="Itzel Salas Lopez" userId="1d8a7601-8d91-438f-a4a3-db4e6d176170" providerId="ADAL" clId="{B6F1540E-2732-487D-BE35-EE5C57F26F44}" dt="2023-02-13T17:57:10.823" v="267" actId="14100"/>
          <ac:spMkLst>
            <pc:docMk/>
            <pc:sldMk cId="125089730" sldId="2147480777"/>
            <ac:spMk id="2" creationId="{C130B8FF-AA43-0443-A68A-9DB310846DA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3" creationId="{D83F300B-E308-3F40-AFF1-C43957C3887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" creationId="{174B2EA2-134F-63EC-598D-6CF940AFB6B7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" creationId="{27A8B41B-9E7D-522A-60A6-26FE329D721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" creationId="{38ADC4BB-9AE4-4E4B-BF29-9CBBD0735809}"/>
          </ac:spMkLst>
        </pc:spChg>
        <pc:spChg chg="add del mod ord modCrop">
          <ac:chgData name="Itzel Salas Lopez" userId="1d8a7601-8d91-438f-a4a3-db4e6d176170" providerId="ADAL" clId="{B6F1540E-2732-487D-BE35-EE5C57F26F44}" dt="2023-02-13T17:54:30.447" v="200" actId="164"/>
          <ac:spMkLst>
            <pc:docMk/>
            <pc:sldMk cId="125089730" sldId="2147480777"/>
            <ac:spMk id="7" creationId="{CAD0D605-876B-EF89-5906-072ED2F472B9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" creationId="{AE2D4E50-5503-9B33-2DBF-B0687C865E0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" creationId="{35B69E15-EC3F-6C95-D485-D6864523C05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" creationId="{E165D67B-32B0-ACF3-355A-634B09B67C6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" creationId="{4AB8314A-EB45-6017-2E0C-F9D92F01CF3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2" creationId="{C7B27B60-DBAF-2ED4-7F42-DB8746C8643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3" creationId="{4430A98C-A064-28E9-44D0-7B362133646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4" creationId="{84A97098-5ABC-8C6E-6D21-96556CEA1DF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5" creationId="{AE799C52-3A58-4AD2-8B28-EAA4365231C1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6" creationId="{95716FBE-D892-D15E-3808-025C07797B4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7" creationId="{2F118A57-25D7-4655-783E-253E97F30BD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8" creationId="{AA40F182-473A-BAC4-BEFC-EF4547BAD0F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25" creationId="{619BAC6D-E73E-8D13-F496-B2A3595B4A8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26" creationId="{DCCB7210-EDDA-6669-6BF2-C2D0672E89E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27" creationId="{123E4B1A-2AE2-9F7D-B68D-047DF186547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28" creationId="{273C112B-80A0-5C51-0495-54A57E51BFE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29" creationId="{53DB40AA-7466-E7FB-B087-597A9F45DA3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30" creationId="{9723318B-1E4C-519E-A69A-53145F154A4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31" creationId="{07F764C0-AE6B-A29C-7066-52979B4305F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32" creationId="{9F24AA68-3F8C-7F38-AC39-A040E14366C1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34" creationId="{78F9B7C8-0B46-FDB9-DE02-499F49AC69C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35" creationId="{1617CA1F-CA71-7396-1060-EF1079A1676A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36" creationId="{6CD4A4E3-9DEE-81F0-95D2-253DF1EA4E35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37" creationId="{D12AABC2-AFE4-4545-4E68-D5E7AF2FA01D}"/>
          </ac:spMkLst>
        </pc:spChg>
        <pc:spChg chg="add del">
          <ac:chgData name="Itzel Salas Lopez" userId="1d8a7601-8d91-438f-a4a3-db4e6d176170" providerId="ADAL" clId="{B6F1540E-2732-487D-BE35-EE5C57F26F44}" dt="2023-02-13T17:51:11.878" v="69" actId="11529"/>
          <ac:spMkLst>
            <pc:docMk/>
            <pc:sldMk cId="125089730" sldId="2147480777"/>
            <ac:spMk id="40" creationId="{C0A87FDC-85B9-C07B-67A3-225A5170029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0" creationId="{C9422D0C-607F-CBB1-1DCC-425DEFBEA79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1" creationId="{27833938-B9B6-BFC3-0C7B-52DA03C5D3B6}"/>
          </ac:spMkLst>
        </pc:spChg>
        <pc:spChg chg="add mod">
          <ac:chgData name="Itzel Salas Lopez" userId="1d8a7601-8d91-438f-a4a3-db4e6d176170" providerId="ADAL" clId="{B6F1540E-2732-487D-BE35-EE5C57F26F44}" dt="2023-02-13T17:54:30.447" v="200" actId="164"/>
          <ac:spMkLst>
            <pc:docMk/>
            <pc:sldMk cId="125089730" sldId="2147480777"/>
            <ac:spMk id="41" creationId="{46F1E43A-1A4A-78F9-9B51-3CCD614A544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2" creationId="{4BAB93FE-88F3-4C35-806F-FC5C87B8DF93}"/>
          </ac:spMkLst>
        </pc:spChg>
        <pc:spChg chg="add mod">
          <ac:chgData name="Itzel Salas Lopez" userId="1d8a7601-8d91-438f-a4a3-db4e6d176170" providerId="ADAL" clId="{B6F1540E-2732-487D-BE35-EE5C57F26F44}" dt="2023-02-13T17:54:30.447" v="200" actId="164"/>
          <ac:spMkLst>
            <pc:docMk/>
            <pc:sldMk cId="125089730" sldId="2147480777"/>
            <ac:spMk id="42" creationId="{500C65E9-5492-E827-87C2-E8AF8E41E19D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3" creationId="{1B6D779A-7949-A6AD-18DC-87D70E9D53D7}"/>
          </ac:spMkLst>
        </pc:spChg>
        <pc:spChg chg="add mod">
          <ac:chgData name="Itzel Salas Lopez" userId="1d8a7601-8d91-438f-a4a3-db4e6d176170" providerId="ADAL" clId="{B6F1540E-2732-487D-BE35-EE5C57F26F44}" dt="2023-02-13T17:54:59.139" v="204" actId="404"/>
          <ac:spMkLst>
            <pc:docMk/>
            <pc:sldMk cId="125089730" sldId="2147480777"/>
            <ac:spMk id="43" creationId="{4E4DEE11-6308-9E12-C776-D4A7D91E90F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4" creationId="{51166653-0B89-386E-D86A-34FBF81C8CB8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5" creationId="{A27D3C93-E890-3E21-6993-089CCE223A2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6" creationId="{8D51C538-31A6-2658-7116-F7EE0D574EC1}"/>
          </ac:spMkLst>
        </pc:spChg>
        <pc:spChg chg="add mod">
          <ac:chgData name="Itzel Salas Lopez" userId="1d8a7601-8d91-438f-a4a3-db4e6d176170" providerId="ADAL" clId="{B6F1540E-2732-487D-BE35-EE5C57F26F44}" dt="2023-02-13T18:00:13.117" v="272" actId="20577"/>
          <ac:spMkLst>
            <pc:docMk/>
            <pc:sldMk cId="125089730" sldId="2147480777"/>
            <ac:spMk id="46" creationId="{980850F0-927B-26B7-991E-666E61D0F338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7" creationId="{62879163-D62C-A392-376D-827F85F9064A}"/>
          </ac:spMkLst>
        </pc:spChg>
        <pc:spChg chg="add del mod">
          <ac:chgData name="Itzel Salas Lopez" userId="1d8a7601-8d91-438f-a4a3-db4e6d176170" providerId="ADAL" clId="{B6F1540E-2732-487D-BE35-EE5C57F26F44}" dt="2023-02-13T17:56:31.079" v="237"/>
          <ac:spMkLst>
            <pc:docMk/>
            <pc:sldMk cId="125089730" sldId="2147480777"/>
            <ac:spMk id="47" creationId="{8058AE24-2CFE-191D-6413-0FAE4206F16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8" creationId="{01E836F5-84AF-CF25-0D2A-527EFA54593B}"/>
          </ac:spMkLst>
        </pc:spChg>
        <pc:spChg chg="add mod">
          <ac:chgData name="Itzel Salas Lopez" userId="1d8a7601-8d91-438f-a4a3-db4e6d176170" providerId="ADAL" clId="{B6F1540E-2732-487D-BE35-EE5C57F26F44}" dt="2023-02-13T17:57:23.024" v="269" actId="1076"/>
          <ac:spMkLst>
            <pc:docMk/>
            <pc:sldMk cId="125089730" sldId="2147480777"/>
            <ac:spMk id="48" creationId="{CF9676F1-E7D6-B535-1C58-9FE5A70909E9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49" creationId="{E8081D69-CD98-1398-2575-5BF202D943D9}"/>
          </ac:spMkLst>
        </pc:spChg>
        <pc:spChg chg="add mod">
          <ac:chgData name="Itzel Salas Lopez" userId="1d8a7601-8d91-438f-a4a3-db4e6d176170" providerId="ADAL" clId="{B6F1540E-2732-487D-BE35-EE5C57F26F44}" dt="2023-02-13T17:57:29.803" v="270" actId="1076"/>
          <ac:spMkLst>
            <pc:docMk/>
            <pc:sldMk cId="125089730" sldId="2147480777"/>
            <ac:spMk id="49" creationId="{FA3078C1-5000-370B-468C-FEF5B368854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1" creationId="{55E63E82-66B9-7BFB-AB99-DE3D39E34B5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2" creationId="{6C3C1D6F-975F-AA1E-E512-F7AD6A90CEB7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3" creationId="{B6551E94-3C17-CB56-804E-73628B7485E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4" creationId="{D897A964-9184-7714-342E-E9292C3740C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5" creationId="{1E06DC85-43E8-AD2F-9255-DB25DF6E967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6" creationId="{3A8D6711-8ED6-917F-9B10-94A20A8F9B7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7" creationId="{ABF111D5-D295-72F5-1873-D6AC8CA4BF7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8" creationId="{F8A41594-0345-45B5-F962-4738D8D1A55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59" creationId="{59990B64-7E96-9456-E868-72E3FE89809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0" creationId="{2FAAD0C4-5F28-575D-4077-A4A3938F0C89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1" creationId="{896A6EFA-6B54-9E0D-2BB8-1145999AB10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2" creationId="{6C3A1778-2F41-9937-6364-281993FAA88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3" creationId="{08B49B0A-59F9-B7F2-7F4D-6A2244FD1BF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4" creationId="{CA401806-FDD2-2687-93BE-E43C32F3D10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5" creationId="{EFD1A30E-3E06-B699-9CD0-30DC8A0932DD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6" creationId="{CE1A1148-2D9F-8287-6F71-84E01FF28EA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7" creationId="{0255295B-D729-78CF-ECB1-E2A907C2C307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8" creationId="{28C34733-DFB3-63AF-1E2E-4F5A0133B7E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69" creationId="{A6E48155-75AE-6B80-2759-CB30073E4C7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0" creationId="{39964416-DB69-DE17-EFB5-65BEBEFACEB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1" creationId="{4249B20E-2164-AFA3-8419-82F5075FC14A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2" creationId="{56FF146B-B649-7B92-B0C1-F54D6681B0F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3" creationId="{F787D536-38ED-1F52-6FF6-FD98916F98F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4" creationId="{69473B23-CE0E-E601-AEE5-DFB5027B8D1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5" creationId="{DF58599F-753D-6A06-8E85-164958DE19B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6" creationId="{283B674F-95A9-C8C7-11F1-331CB3CEEB5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7" creationId="{ADCFD09E-13D6-6EEC-0CB6-15E97AF5F0F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8" creationId="{FB36523F-01CF-D595-C736-7F29649098B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79" creationId="{5497A89B-FF4A-E911-9158-0FD4812ABC0D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0" creationId="{B84D2A88-4BD1-064D-30B4-9BEDF792D17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1" creationId="{7A6EF90B-E5B3-2EBB-E1F7-1977C8BD356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2" creationId="{397AB830-9378-15D0-2118-54A4FDC4B9CD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3" creationId="{37CAAFBA-E9B8-DBDB-C429-F18507881E5D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4" creationId="{C8E1CE63-5440-BD6D-C5A6-EB4340A0F15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5" creationId="{10A35C7A-7AA0-FB14-6154-A76654117A0D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6" creationId="{D26AEA8C-8E6C-88CD-1623-BAC6323B76A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7" creationId="{9B1AFD5F-5475-5866-153B-3648FA99EB37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8" creationId="{07BCF1D2-34D6-8F05-BFEF-42D2B56CD2A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89" creationId="{A6249C01-5B07-4426-EFD9-88DBA8CDFCA1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0" creationId="{7DA29846-D918-831D-64AC-833172552DE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1" creationId="{65B6D9D8-C1E0-7A0B-19D0-9DA83C25FCC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2" creationId="{31504CE6-4337-C512-42EA-04D3B300801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3" creationId="{F2BFB364-4DF8-6D33-081A-F99BC2DA1569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4" creationId="{53BA7049-D9AD-EBBA-8A7D-79B9EEBD002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5" creationId="{9423CAAC-F353-F5E6-76CB-0032C96D556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6" creationId="{2D940938-5C5E-8E21-59A3-9313EBBF281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7" creationId="{455477D3-7359-9148-B597-906B5839457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8" creationId="{29EB1190-0511-CBC7-1C1D-8F9273752B1A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99" creationId="{796D95CC-9224-5DA7-E935-2137F8BBAA6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0" creationId="{70075BF3-AD28-710F-B254-C8E41F48AC98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1" creationId="{C78DC30F-7495-ADDB-EAA4-B82FA3DE79C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2" creationId="{D79542B5-9494-A0CB-2187-F614FE6C62B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" creationId="{2159A54D-0C71-966A-FB6F-843248D332F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" creationId="{BEDA2028-B770-0919-1044-6C10887179F9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" creationId="{7384AADE-59F6-B334-0ECC-B9061CDA47C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" creationId="{78CFC045-6F09-345C-99E2-DD3C5AD7BE7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7" creationId="{747381D3-900D-E423-9D51-5CD0560618D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8" creationId="{A6C3410F-9907-79A3-1AB2-3D3D76DF2F2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9" creationId="{847BCB38-2837-1888-1E79-DCC4B95A16F7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0" creationId="{C6402253-4266-C0B0-D3FA-BDE5E4D411A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1" creationId="{3C3DD0D9-3403-A989-ED6F-7D3CC19E0FD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2" creationId="{1B4CBDE1-0771-4C54-2C56-5F53A4F2102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3" creationId="{F8E3ADB3-6041-B214-4224-FA9AFC6D175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4" creationId="{5B7B223E-A567-56C2-6BC9-C54F5674ACE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5" creationId="{56555F3C-5E72-6936-4718-22A42F542CA5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6" creationId="{329BAE53-EE54-E5EB-4A41-E7043E4BC14A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7" creationId="{3E527131-E0D9-FAE9-E853-E6521450A791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8" creationId="{D46A13ED-01C2-BE60-0627-9B2F0AA283D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19" creationId="{6C1CF746-7B5A-6C36-C1C4-4CBFBFF8F9D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20" creationId="{64AE7ED9-C95B-31FB-DEF6-DE0998D904F8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21" creationId="{E826ED12-AFB7-9A19-0BA5-09E062733577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22" creationId="{FAC828C9-0B5D-A552-BF82-53224AF9BA2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23" creationId="{6015F853-1BF3-2DF6-9584-F0808109043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24" creationId="{E80EBE21-31A0-DE1A-2870-6ACA9032324A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25" creationId="{ADFAECCF-D0F6-5D24-7717-9403213BC43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26" creationId="{CF0F5798-AC66-C32F-0B4E-B0E03B8ADED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27" creationId="{B51F6FCC-922A-F089-CC6B-48445F337E2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24" creationId="{9B5196D5-68FC-D948-921E-10241521ACC7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25" creationId="{EB3A0D5A-60E7-F963-12E1-D14D58C92A8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26" creationId="{4160BC0B-66BE-273B-5164-3EE5CF4B739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27" creationId="{BB6D4A2E-27C8-A740-6808-FB35E2375375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28" creationId="{49169E27-B3DF-4EB6-06A8-7AEB526F967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29" creationId="{7FB7A613-AFD3-93F5-859A-3CCED114859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0" creationId="{1BF7F642-8322-18B4-8132-2E4C7319F3F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1" creationId="{80A0E163-C60C-C67C-D645-71FEEE67E789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2" creationId="{3FC3510A-503F-E144-C36F-312F890DEBF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3" creationId="{3CF73E9D-5235-EF43-75DA-81260BFD382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4" creationId="{878EF315-219D-A276-6D6E-34DE05D88DC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5" creationId="{00EBED02-A9D0-EAA3-4D25-291C77727458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6" creationId="{47F87BFC-11C8-E13A-9575-59097323244D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7" creationId="{A3640708-0C2C-8F53-BE5B-83B5792F6FF1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8" creationId="{1F117503-E4FA-ADA3-5C60-5BE1B338913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39" creationId="{B073E63C-5849-005B-674A-38C881580CE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0" creationId="{93128BC0-1BA2-2AB8-CC74-BDF65A8A61A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1" creationId="{7E4894A0-F856-6E5D-4FD7-4093AA3A1D8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2" creationId="{C877D61D-10CB-F8E4-E4E0-ECC3EF25484B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3" creationId="{398B8512-85F5-27B1-E0C6-028F83EAFE2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4" creationId="{A9438756-800E-7C19-AC77-E08FADDD808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5" creationId="{FAA6FE4C-53A3-04D3-EF62-5F3FDF40D705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6" creationId="{BCBC9453-C53E-E735-8095-C216CCE7967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7" creationId="{A7E7FDE9-B109-9AA9-E285-EFC4B0431C64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8" creationId="{B8D4CB72-064B-A0AE-2481-B9FACE6ACA67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49" creationId="{8B4DA120-8BF0-752A-27FE-AC4E822B8253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0" creationId="{CBCCDAD9-6471-AA74-CE08-41660FEDA149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1" creationId="{CDA00716-5934-1DF9-3BAD-510323D3E0F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2" creationId="{4382B885-52D8-26E8-BF9F-2CEA77ED729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3" creationId="{7F17AF64-AA1A-B823-A19C-17E82E1518B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4" creationId="{5DA4375D-894F-C865-30DB-4BE0CA71CB48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5" creationId="{4FFE92DD-F898-F586-2BED-8A9F2F70049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6" creationId="{13D143F4-6A6D-A80A-BC49-E8C3FB1BC388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7" creationId="{D637018B-FE8D-ADE8-5239-036A2BFD134D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8" creationId="{1E88B0F7-41FF-B695-EB67-A88CCA8C2096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59" creationId="{74BF70E9-0611-FA98-E50D-769E5C9049DA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0" creationId="{4A0DB53F-D585-C1AC-C2F8-D0FC7A208B38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1" creationId="{89B4DA68-CCD3-71E4-C484-321E8454599F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2" creationId="{AFA0F879-F8D1-FB2F-CAD3-3EE7A73B9EC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3" creationId="{DA59CD23-25EE-4EE9-2308-06C714B3EF1A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4" creationId="{62416EF5-8293-B558-F23A-3A45D242B048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6" creationId="{05C538BE-594E-15D9-B284-4A1FD9900ED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7" creationId="{4CF8BA77-594E-E7D7-45EF-2022C543A639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8" creationId="{5E1E101D-63BA-3B17-18BA-1E625AD2058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69" creationId="{6AC81293-F355-E6C9-1EB3-7EDEC0FEA450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71" creationId="{E0DE906D-D680-9BAA-215B-F24FE5DD4C9C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73" creationId="{73418B95-999E-9351-3185-2408FA101167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74" creationId="{AB1391AB-AE7A-D502-BBC0-BC89B4187179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75" creationId="{C7DC7DF3-42D8-AEC3-ADD8-044B83A6416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76" creationId="{981DA3CB-56EE-E7A3-5150-6BA7010518AE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78" creationId="{65A9ECD8-F687-47E0-DBB6-870C1A463C2A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80" creationId="{1DCB8BF7-C519-C116-847A-05333A012602}"/>
          </ac:spMkLst>
        </pc:spChg>
        <pc:spChg chg="mod">
          <ac:chgData name="Itzel Salas Lopez" userId="1d8a7601-8d91-438f-a4a3-db4e6d176170" providerId="ADAL" clId="{B6F1540E-2732-487D-BE35-EE5C57F26F44}" dt="2023-02-09T21:08:38.904" v="0" actId="338"/>
          <ac:spMkLst>
            <pc:docMk/>
            <pc:sldMk cId="125089730" sldId="2147480777"/>
            <ac:spMk id="1081" creationId="{D46CB677-2E56-F734-967C-A88AF20E43F1}"/>
          </ac:spMkLst>
        </pc:s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1" creationId="{00000000-0000-0000-0000-000000000000}"/>
          </ac:grpSpMkLst>
        </pc:gr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7" creationId="{AE62B704-9F45-7B3E-E08B-6E9C847A491B}"/>
          </ac:grpSpMkLst>
        </pc:gr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19" creationId="{D8070E50-42BF-FF0B-338E-ED72F4F46017}"/>
          </ac:grpSpMkLst>
        </pc:gr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20" creationId="{9D6E526B-74F4-5A15-9CF2-D05ADB5248A0}"/>
          </ac:grpSpMkLst>
        </pc:gr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21" creationId="{DF501CAF-0AD7-FD41-B28A-3FDF8FF797F7}"/>
          </ac:grpSpMkLst>
        </pc:gr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22" creationId="{25D7D721-B517-D3B7-5FEB-9C276DE22C9E}"/>
          </ac:grpSpMkLst>
        </pc:gr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23" creationId="{EC497D34-19D9-1DDB-3E9F-09B9E26568FF}"/>
          </ac:grpSpMkLst>
        </pc:gr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24" creationId="{1E2DA024-BFD0-5ED8-97F7-4331FC58A4BC}"/>
          </ac:grpSpMkLst>
        </pc:gr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33" creationId="{9C33232B-D8EC-3577-9AA9-F7E132E6D91F}"/>
          </ac:grpSpMkLst>
        </pc:grpChg>
        <pc:grpChg chg="add mod">
          <ac:chgData name="Itzel Salas Lopez" userId="1d8a7601-8d91-438f-a4a3-db4e6d176170" providerId="ADAL" clId="{B6F1540E-2732-487D-BE35-EE5C57F26F44}" dt="2023-02-13T17:54:40.884" v="203" actId="1076"/>
          <ac:grpSpMkLst>
            <pc:docMk/>
            <pc:sldMk cId="125089730" sldId="2147480777"/>
            <ac:grpSpMk id="45" creationId="{6F86BDF1-E1A0-6E79-45AD-914BE9404379}"/>
          </ac:grpSpMkLst>
        </pc:grpChg>
        <pc:grpChg chg="mod">
          <ac:chgData name="Itzel Salas Lopez" userId="1d8a7601-8d91-438f-a4a3-db4e6d176170" providerId="ADAL" clId="{B6F1540E-2732-487D-BE35-EE5C57F26F44}" dt="2023-02-09T21:08:38.904" v="0" actId="338"/>
          <ac:grpSpMkLst>
            <pc:docMk/>
            <pc:sldMk cId="125089730" sldId="2147480777"/>
            <ac:grpSpMk id="50" creationId="{33DD93AE-10B8-EB07-DE6E-F44C2B100E54}"/>
          </ac:grpSpMkLst>
        </pc:grpChg>
        <pc:picChg chg="add del mod ord">
          <ac:chgData name="Itzel Salas Lopez" userId="1d8a7601-8d91-438f-a4a3-db4e6d176170" providerId="ADAL" clId="{B6F1540E-2732-487D-BE35-EE5C57F26F44}" dt="2023-02-13T17:50:25.937" v="51" actId="478"/>
          <ac:picMkLst>
            <pc:docMk/>
            <pc:sldMk cId="125089730" sldId="2147480777"/>
            <ac:picMk id="36" creationId="{2A1AE592-8B88-D720-F0E4-1E84F6A1CE53}"/>
          </ac:picMkLst>
        </pc:picChg>
        <pc:picChg chg="mod">
          <ac:chgData name="Itzel Salas Lopez" userId="1d8a7601-8d91-438f-a4a3-db4e6d176170" providerId="ADAL" clId="{B6F1540E-2732-487D-BE35-EE5C57F26F44}" dt="2023-02-13T17:48:10.674" v="35"/>
          <ac:picMkLst>
            <pc:docMk/>
            <pc:sldMk cId="125089730" sldId="2147480777"/>
            <ac:picMk id="37" creationId="{2F34CD72-08C9-03FD-D5BA-CD8160FB8083}"/>
          </ac:picMkLst>
        </pc:picChg>
        <pc:picChg chg="add del mod">
          <ac:chgData name="Itzel Salas Lopez" userId="1d8a7601-8d91-438f-a4a3-db4e6d176170" providerId="ADAL" clId="{B6F1540E-2732-487D-BE35-EE5C57F26F44}" dt="2023-02-13T17:50:29.475" v="53" actId="1076"/>
          <ac:picMkLst>
            <pc:docMk/>
            <pc:sldMk cId="125089730" sldId="2147480777"/>
            <ac:picMk id="38" creationId="{0EA0FBD8-5C2C-62B5-30DC-0FEE7429F475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39" creationId="{17F29F47-8F90-8011-BD73-72C56E2EFF3D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65" creationId="{24D61FC3-16EF-A09D-816F-204AD4B4C946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70" creationId="{E1C0EF08-A482-3F56-5A09-DF290031B993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72" creationId="{EB5CD97D-3FCE-C08B-8024-3872B2C36826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77" creationId="{3C93E268-723E-432C-994F-ABCC60F9C120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79" creationId="{6015C95C-8A11-B806-6DBE-D2E338B507E0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84" creationId="{BE113FCD-E368-9D4B-453E-922F0A82AF9D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86" creationId="{8E433F04-54A4-A132-49B5-38AE9E7A2586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91" creationId="{660F587F-7EF2-2379-40B4-9713F2864363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93" creationId="{917A6AA1-5EF2-03AD-5386-526E949F1A20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098" creationId="{0E63A690-1B83-42BC-56BA-7CDEE1563C1F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00" creationId="{3E41948E-4D45-5CFF-C6D8-E0942E72AC33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05" creationId="{4EE424F1-A65E-8D4E-73CB-CCBF8E01625B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07" creationId="{9EC6A9FC-4558-EE45-CDD7-1DCC7169BE13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12" creationId="{8C2DAD84-327C-361A-B012-AC8E2186686E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14" creationId="{737EC18D-CCD9-F77F-B50B-BBA6F0E0C1D3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19" creationId="{81C56526-53A9-1DE6-7379-F0D2BCEFBF6B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21" creationId="{14F8431E-39E0-F3F9-07E3-D0C47E8E228D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26" creationId="{B609F582-B233-4DE6-7BF4-8B5B4E837214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28" creationId="{AD6C5879-6A70-BAAB-EC3D-5ABCB87E2351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33" creationId="{64F94A65-5774-3DE2-82B5-D7E8F6F70D42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35" creationId="{36B4639A-B717-1AAC-8DC1-1D9254567A2A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40" creationId="{897D38FB-2068-1EC6-5FFE-796896CB951B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51" creationId="{4368874C-F05E-F4AB-D9D0-2CBCEFCC211A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56" creationId="{3178B9A4-77BE-5CB0-88F5-EE058E26BBAC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58" creationId="{3D790794-766B-8CBC-BDBB-ED81CD6BF3CE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63" creationId="{037D223F-4588-AF72-87A4-122343297DC6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65" creationId="{F77EE66B-A21C-0912-2BD7-4522AA74E925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70" creationId="{AECB6598-8FFF-6CB3-68BA-5D837FCD03BD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72" creationId="{1DB87498-C8BB-27FB-506B-D69FDB0027AC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77" creationId="{2FD8DB43-9BF8-EB64-0868-3C5A329807E3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79" creationId="{19920A63-B964-3444-F429-DD1D8CFFCCBD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84" creationId="{B98D6895-5614-BC61-92F7-437A841EB934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86" creationId="{2BD65B32-95BC-84E0-169D-543EA3A5CBD5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91" creationId="{C0F10A39-804B-4E5B-3EF4-9FD749EBAF51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93" creationId="{3869EDC8-3999-EFF3-B923-9B8A1B5F96F4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198" creationId="{687CE5DB-AF30-2E3A-12C3-7A39DE1C5CC0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200" creationId="{3CFEA152-AFAD-876F-1E48-4EC0E037F402}"/>
          </ac:picMkLst>
        </pc:picChg>
        <pc:picChg chg="mod">
          <ac:chgData name="Itzel Salas Lopez" userId="1d8a7601-8d91-438f-a4a3-db4e6d176170" providerId="ADAL" clId="{B6F1540E-2732-487D-BE35-EE5C57F26F44}" dt="2023-02-09T21:08:38.904" v="0" actId="338"/>
          <ac:picMkLst>
            <pc:docMk/>
            <pc:sldMk cId="125089730" sldId="2147480777"/>
            <ac:picMk id="1205" creationId="{46821B7E-066D-0D52-0CAC-7F5FEB5E4069}"/>
          </ac:picMkLst>
        </pc:picChg>
      </pc:sldChg>
      <pc:sldChg chg="addSp delSp modSp mod">
        <pc:chgData name="Itzel Salas Lopez" userId="1d8a7601-8d91-438f-a4a3-db4e6d176170" providerId="ADAL" clId="{B6F1540E-2732-487D-BE35-EE5C57F26F44}" dt="2023-02-13T18:00:22.352" v="276" actId="478"/>
        <pc:sldMkLst>
          <pc:docMk/>
          <pc:sldMk cId="1015927054" sldId="2147480784"/>
        </pc:sldMkLst>
        <pc:spChg chg="add del mod">
          <ac:chgData name="Itzel Salas Lopez" userId="1d8a7601-8d91-438f-a4a3-db4e6d176170" providerId="ADAL" clId="{B6F1540E-2732-487D-BE35-EE5C57F26F44}" dt="2023-02-13T18:00:15.751" v="274" actId="478"/>
          <ac:spMkLst>
            <pc:docMk/>
            <pc:sldMk cId="1015927054" sldId="2147480784"/>
            <ac:spMk id="8" creationId="{49F9865F-9D55-351A-C42A-915B2C120A11}"/>
          </ac:spMkLst>
        </pc:spChg>
        <pc:spChg chg="add del mod">
          <ac:chgData name="Itzel Salas Lopez" userId="1d8a7601-8d91-438f-a4a3-db4e6d176170" providerId="ADAL" clId="{B6F1540E-2732-487D-BE35-EE5C57F26F44}" dt="2023-02-13T18:00:15.751" v="274" actId="478"/>
          <ac:spMkLst>
            <pc:docMk/>
            <pc:sldMk cId="1015927054" sldId="2147480784"/>
            <ac:spMk id="10" creationId="{53F690DC-7216-E23B-06AA-14523A11BA36}"/>
          </ac:spMkLst>
        </pc:spChg>
        <pc:spChg chg="add del mod">
          <ac:chgData name="Itzel Salas Lopez" userId="1d8a7601-8d91-438f-a4a3-db4e6d176170" providerId="ADAL" clId="{B6F1540E-2732-487D-BE35-EE5C57F26F44}" dt="2023-02-13T18:00:22.352" v="276" actId="478"/>
          <ac:spMkLst>
            <pc:docMk/>
            <pc:sldMk cId="1015927054" sldId="2147480784"/>
            <ac:spMk id="11" creationId="{F7ADD49D-44C6-8F95-21C8-0D9E429AD8FE}"/>
          </ac:spMkLst>
        </pc:spChg>
      </pc:sldChg>
      <pc:sldChg chg="del mod modShow">
        <pc:chgData name="Itzel Salas Lopez" userId="1d8a7601-8d91-438f-a4a3-db4e6d176170" providerId="ADAL" clId="{B6F1540E-2732-487D-BE35-EE5C57F26F44}" dt="2023-02-09T21:30:40.063" v="12" actId="47"/>
        <pc:sldMkLst>
          <pc:docMk/>
          <pc:sldMk cId="1521712286" sldId="2147480789"/>
        </pc:sldMkLst>
      </pc:sldChg>
      <pc:sldChg chg="del mod modShow">
        <pc:chgData name="Itzel Salas Lopez" userId="1d8a7601-8d91-438f-a4a3-db4e6d176170" providerId="ADAL" clId="{B6F1540E-2732-487D-BE35-EE5C57F26F44}" dt="2023-02-09T21:30:33.783" v="11" actId="47"/>
        <pc:sldMkLst>
          <pc:docMk/>
          <pc:sldMk cId="1957551366" sldId="2147480790"/>
        </pc:sldMkLst>
      </pc:sldChg>
      <pc:sldChg chg="mod modShow">
        <pc:chgData name="Itzel Salas Lopez" userId="1d8a7601-8d91-438f-a4a3-db4e6d176170" providerId="ADAL" clId="{B6F1540E-2732-487D-BE35-EE5C57F26F44}" dt="2023-02-09T21:30:25.175" v="10" actId="729"/>
        <pc:sldMkLst>
          <pc:docMk/>
          <pc:sldMk cId="86605460" sldId="2147481352"/>
        </pc:sldMkLst>
      </pc:sldChg>
      <pc:sldChg chg="mod modShow">
        <pc:chgData name="Itzel Salas Lopez" userId="1d8a7601-8d91-438f-a4a3-db4e6d176170" providerId="ADAL" clId="{B6F1540E-2732-487D-BE35-EE5C57F26F44}" dt="2023-02-13T14:54:30.419" v="25" actId="729"/>
        <pc:sldMkLst>
          <pc:docMk/>
          <pc:sldMk cId="459418385" sldId="2147481356"/>
        </pc:sldMkLst>
      </pc:sldChg>
      <pc:sldChg chg="add">
        <pc:chgData name="Itzel Salas Lopez" userId="1d8a7601-8d91-438f-a4a3-db4e6d176170" providerId="ADAL" clId="{B6F1540E-2732-487D-BE35-EE5C57F26F44}" dt="2023-02-09T21:26:50.530" v="2"/>
        <pc:sldMkLst>
          <pc:docMk/>
          <pc:sldMk cId="1854766963" sldId="2147481367"/>
        </pc:sldMkLst>
      </pc:sldChg>
      <pc:sldChg chg="add mod modShow">
        <pc:chgData name="Itzel Salas Lopez" userId="1d8a7601-8d91-438f-a4a3-db4e6d176170" providerId="ADAL" clId="{B6F1540E-2732-487D-BE35-EE5C57F26F44}" dt="2023-02-13T17:59:31.430" v="271" actId="729"/>
        <pc:sldMkLst>
          <pc:docMk/>
          <pc:sldMk cId="1508283446" sldId="2147481368"/>
        </pc:sldMkLst>
      </pc:sldChg>
      <pc:sldChg chg="add">
        <pc:chgData name="Itzel Salas Lopez" userId="1d8a7601-8d91-438f-a4a3-db4e6d176170" providerId="ADAL" clId="{B6F1540E-2732-487D-BE35-EE5C57F26F44}" dt="2023-02-09T21:28:28.109" v="6"/>
        <pc:sldMkLst>
          <pc:docMk/>
          <pc:sldMk cId="3805400007" sldId="2147481369"/>
        </pc:sldMkLst>
      </pc:sldChg>
      <pc:sldChg chg="add mod modShow">
        <pc:chgData name="Itzel Salas Lopez" userId="1d8a7601-8d91-438f-a4a3-db4e6d176170" providerId="ADAL" clId="{B6F1540E-2732-487D-BE35-EE5C57F26F44}" dt="2023-02-09T21:30:21.314" v="9" actId="729"/>
        <pc:sldMkLst>
          <pc:docMk/>
          <pc:sldMk cId="349900525" sldId="2147481370"/>
        </pc:sldMkLst>
      </pc:sldChg>
      <pc:sldChg chg="add del">
        <pc:chgData name="Itzel Salas Lopez" userId="1d8a7601-8d91-438f-a4a3-db4e6d176170" providerId="ADAL" clId="{B6F1540E-2732-487D-BE35-EE5C57F26F44}" dt="2023-02-09T21:30:17.208" v="8" actId="47"/>
        <pc:sldMkLst>
          <pc:docMk/>
          <pc:sldMk cId="333626728" sldId="2147481371"/>
        </pc:sldMkLst>
      </pc:sldChg>
    </pc:docChg>
  </pc:docChgLst>
  <pc:docChgLst>
    <pc:chgData name="Itzel Salas Lopez" userId="1d8a7601-8d91-438f-a4a3-db4e6d176170" providerId="ADAL" clId="{AF7B8EED-7F8E-4EE4-88E9-5226901CA941}"/>
    <pc:docChg chg="modSld">
      <pc:chgData name="Itzel Salas Lopez" userId="1d8a7601-8d91-438f-a4a3-db4e6d176170" providerId="ADAL" clId="{AF7B8EED-7F8E-4EE4-88E9-5226901CA941}" dt="2023-02-16T00:36:03.458" v="22" actId="20577"/>
      <pc:docMkLst>
        <pc:docMk/>
      </pc:docMkLst>
      <pc:sldChg chg="modSp mod">
        <pc:chgData name="Itzel Salas Lopez" userId="1d8a7601-8d91-438f-a4a3-db4e6d176170" providerId="ADAL" clId="{AF7B8EED-7F8E-4EE4-88E9-5226901CA941}" dt="2023-02-16T00:36:03.458" v="22" actId="20577"/>
        <pc:sldMkLst>
          <pc:docMk/>
          <pc:sldMk cId="1824287162" sldId="2147480768"/>
        </pc:sldMkLst>
        <pc:spChg chg="mod">
          <ac:chgData name="Itzel Salas Lopez" userId="1d8a7601-8d91-438f-a4a3-db4e6d176170" providerId="ADAL" clId="{AF7B8EED-7F8E-4EE4-88E9-5226901CA941}" dt="2023-02-16T00:36:03.458" v="22" actId="20577"/>
          <ac:spMkLst>
            <pc:docMk/>
            <pc:sldMk cId="1824287162" sldId="2147480768"/>
            <ac:spMk id="8" creationId="{08E8CE15-BCC7-FBD5-0D86-4753710E7570}"/>
          </ac:spMkLst>
        </pc:spChg>
      </pc:sldChg>
    </pc:docChg>
  </pc:docChgLst>
  <pc:docChgLst>
    <pc:chgData name="Walther Keesling" userId="5c83aa5a-007c-4997-b103-f4d6cdf02df0" providerId="ADAL" clId="{6E43AF39-F289-4396-A149-DABB4F439A12}"/>
    <pc:docChg chg="undo custSel modSld">
      <pc:chgData name="Walther Keesling" userId="5c83aa5a-007c-4997-b103-f4d6cdf02df0" providerId="ADAL" clId="{6E43AF39-F289-4396-A149-DABB4F439A12}" dt="2023-02-13T21:58:42.348" v="269" actId="729"/>
      <pc:docMkLst>
        <pc:docMk/>
      </pc:docMkLst>
      <pc:sldChg chg="addSp delSp modSp mod">
        <pc:chgData name="Walther Keesling" userId="5c83aa5a-007c-4997-b103-f4d6cdf02df0" providerId="ADAL" clId="{6E43AF39-F289-4396-A149-DABB4F439A12}" dt="2023-02-13T21:57:53.843" v="247" actId="20577"/>
        <pc:sldMkLst>
          <pc:docMk/>
          <pc:sldMk cId="2514170450" sldId="1448943286"/>
        </pc:sldMkLst>
        <pc:spChg chg="add mod">
          <ac:chgData name="Walther Keesling" userId="5c83aa5a-007c-4997-b103-f4d6cdf02df0" providerId="ADAL" clId="{6E43AF39-F289-4396-A149-DABB4F439A12}" dt="2023-02-13T21:57:53.843" v="247" actId="20577"/>
          <ac:spMkLst>
            <pc:docMk/>
            <pc:sldMk cId="2514170450" sldId="1448943286"/>
            <ac:spMk id="3" creationId="{D3634150-5B33-17CF-D42B-B9663E0F180B}"/>
          </ac:spMkLst>
        </pc:spChg>
        <pc:spChg chg="add del mod">
          <ac:chgData name="Walther Keesling" userId="5c83aa5a-007c-4997-b103-f4d6cdf02df0" providerId="ADAL" clId="{6E43AF39-F289-4396-A149-DABB4F439A12}" dt="2023-02-13T21:56:44.824" v="169" actId="478"/>
          <ac:spMkLst>
            <pc:docMk/>
            <pc:sldMk cId="2514170450" sldId="1448943286"/>
            <ac:spMk id="4" creationId="{27305466-75C3-1337-C620-BD63FD39F406}"/>
          </ac:spMkLst>
        </pc:spChg>
        <pc:spChg chg="mod">
          <ac:chgData name="Walther Keesling" userId="5c83aa5a-007c-4997-b103-f4d6cdf02df0" providerId="ADAL" clId="{6E43AF39-F289-4396-A149-DABB4F439A12}" dt="2023-02-13T21:56:17.123" v="59" actId="1035"/>
          <ac:spMkLst>
            <pc:docMk/>
            <pc:sldMk cId="2514170450" sldId="1448943286"/>
            <ac:spMk id="9" creationId="{F5F9036E-AA81-1A49-938B-E5CAD143F4DD}"/>
          </ac:spMkLst>
        </pc:spChg>
        <pc:spChg chg="mod">
          <ac:chgData name="Walther Keesling" userId="5c83aa5a-007c-4997-b103-f4d6cdf02df0" providerId="ADAL" clId="{6E43AF39-F289-4396-A149-DABB4F439A12}" dt="2023-02-13T21:56:53.435" v="170" actId="552"/>
          <ac:spMkLst>
            <pc:docMk/>
            <pc:sldMk cId="2514170450" sldId="1448943286"/>
            <ac:spMk id="11" creationId="{F234A995-A02F-FD4F-B5A3-AF13F87568A9}"/>
          </ac:spMkLst>
        </pc:spChg>
        <pc:spChg chg="mod">
          <ac:chgData name="Walther Keesling" userId="5c83aa5a-007c-4997-b103-f4d6cdf02df0" providerId="ADAL" clId="{6E43AF39-F289-4396-A149-DABB4F439A12}" dt="2023-02-13T21:56:17.123" v="59" actId="1035"/>
          <ac:spMkLst>
            <pc:docMk/>
            <pc:sldMk cId="2514170450" sldId="1448943286"/>
            <ac:spMk id="43" creationId="{86F15A1B-790C-E644-9823-60472D01C9B1}"/>
          </ac:spMkLst>
        </pc:spChg>
      </pc:sldChg>
      <pc:sldChg chg="mod modShow">
        <pc:chgData name="Walther Keesling" userId="5c83aa5a-007c-4997-b103-f4d6cdf02df0" providerId="ADAL" clId="{6E43AF39-F289-4396-A149-DABB4F439A12}" dt="2023-02-13T21:55:24.550" v="0" actId="729"/>
        <pc:sldMkLst>
          <pc:docMk/>
          <pc:sldMk cId="254140306" sldId="2147470216"/>
        </pc:sldMkLst>
      </pc:sldChg>
      <pc:sldChg chg="modSp mod modShow">
        <pc:chgData name="Walther Keesling" userId="5c83aa5a-007c-4997-b103-f4d6cdf02df0" providerId="ADAL" clId="{6E43AF39-F289-4396-A149-DABB4F439A12}" dt="2023-02-13T21:58:42.348" v="269" actId="729"/>
        <pc:sldMkLst>
          <pc:docMk/>
          <pc:sldMk cId="86605460" sldId="2147481352"/>
        </pc:sldMkLst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8" creationId="{90808845-847F-1D60-8F2B-717813083798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9" creationId="{FAFC32B2-57C8-C058-3D35-72F6591970D0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10" creationId="{5F027616-DB64-FE8F-2234-CEF3D2E07412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11" creationId="{6DFB6D9A-052C-E9BE-B8D4-FB49990A7262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12" creationId="{4439ACBC-5C05-0F92-B06F-AC731A2E8465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13" creationId="{6B9091ED-021D-1F9E-F7F1-0407A4D9369F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14" creationId="{2F5A345E-0F6C-1D25-F121-C7221A03AA71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21" creationId="{A7A2EAEE-1B04-DDFD-5A0B-F9AC5CE64C26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22" creationId="{2D031DB8-237F-07B6-0971-0FF841253ABC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24" creationId="{5CFA40A1-8CCC-2ECC-67B2-8991165F1AF9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25" creationId="{A58EB6D9-15FD-31E1-8D7B-B148E318F904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26" creationId="{9C0A3268-FEEA-6BDC-AC26-16CB8FCBD8EB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31" creationId="{FE0706A8-19AE-7818-741C-F45295327B2E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32" creationId="{4BBA70D5-B49C-40AE-3CAC-21A2376593CB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41" creationId="{77B57050-99ED-E40E-1071-79B33DE65227}"/>
          </ac:spMkLst>
        </pc:spChg>
        <pc:spChg chg="mod">
          <ac:chgData name="Walther Keesling" userId="5c83aa5a-007c-4997-b103-f4d6cdf02df0" providerId="ADAL" clId="{6E43AF39-F289-4396-A149-DABB4F439A12}" dt="2023-02-13T21:58:31.874" v="267" actId="1036"/>
          <ac:spMkLst>
            <pc:docMk/>
            <pc:sldMk cId="86605460" sldId="2147481352"/>
            <ac:spMk id="42" creationId="{BD0FAF37-BA4B-592A-C22B-D93F7345883C}"/>
          </ac:spMkLst>
        </pc:spChg>
        <pc:picChg chg="mod">
          <ac:chgData name="Walther Keesling" userId="5c83aa5a-007c-4997-b103-f4d6cdf02df0" providerId="ADAL" clId="{6E43AF39-F289-4396-A149-DABB4F439A12}" dt="2023-02-13T21:58:31.874" v="267" actId="1036"/>
          <ac:picMkLst>
            <pc:docMk/>
            <pc:sldMk cId="86605460" sldId="2147481352"/>
            <ac:picMk id="7" creationId="{64D5029C-104A-0CEE-7545-D5A0235E8C5C}"/>
          </ac:picMkLst>
        </pc:picChg>
        <pc:picChg chg="mod">
          <ac:chgData name="Walther Keesling" userId="5c83aa5a-007c-4997-b103-f4d6cdf02df0" providerId="ADAL" clId="{6E43AF39-F289-4396-A149-DABB4F439A12}" dt="2023-02-13T21:58:31.874" v="267" actId="1036"/>
          <ac:picMkLst>
            <pc:docMk/>
            <pc:sldMk cId="86605460" sldId="2147481352"/>
            <ac:picMk id="17" creationId="{5AAD2F72-7A75-7F1A-E0A0-5FE09AA84195}"/>
          </ac:picMkLst>
        </pc:picChg>
        <pc:picChg chg="mod">
          <ac:chgData name="Walther Keesling" userId="5c83aa5a-007c-4997-b103-f4d6cdf02df0" providerId="ADAL" clId="{6E43AF39-F289-4396-A149-DABB4F439A12}" dt="2023-02-13T21:58:31.874" v="267" actId="1036"/>
          <ac:picMkLst>
            <pc:docMk/>
            <pc:sldMk cId="86605460" sldId="2147481352"/>
            <ac:picMk id="19" creationId="{A634DD0C-A5C6-F9E3-3893-83BF896594AD}"/>
          </ac:picMkLst>
        </pc:picChg>
        <pc:picChg chg="mod">
          <ac:chgData name="Walther Keesling" userId="5c83aa5a-007c-4997-b103-f4d6cdf02df0" providerId="ADAL" clId="{6E43AF39-F289-4396-A149-DABB4F439A12}" dt="2023-02-13T21:58:31.874" v="267" actId="1036"/>
          <ac:picMkLst>
            <pc:docMk/>
            <pc:sldMk cId="86605460" sldId="2147481352"/>
            <ac:picMk id="29" creationId="{9509B36B-CC68-214A-6BB0-48D3A2651677}"/>
          </ac:picMkLst>
        </pc:picChg>
        <pc:picChg chg="mod">
          <ac:chgData name="Walther Keesling" userId="5c83aa5a-007c-4997-b103-f4d6cdf02df0" providerId="ADAL" clId="{6E43AF39-F289-4396-A149-DABB4F439A12}" dt="2023-02-13T21:58:31.874" v="267" actId="1036"/>
          <ac:picMkLst>
            <pc:docMk/>
            <pc:sldMk cId="86605460" sldId="2147481352"/>
            <ac:picMk id="30" creationId="{F948CBF9-4588-BA40-9FC5-76FC7633B1A5}"/>
          </ac:picMkLst>
        </pc:picChg>
        <pc:picChg chg="mod">
          <ac:chgData name="Walther Keesling" userId="5c83aa5a-007c-4997-b103-f4d6cdf02df0" providerId="ADAL" clId="{6E43AF39-F289-4396-A149-DABB4F439A12}" dt="2023-02-13T21:58:31.874" v="267" actId="1036"/>
          <ac:picMkLst>
            <pc:docMk/>
            <pc:sldMk cId="86605460" sldId="2147481352"/>
            <ac:picMk id="40" creationId="{59B18FA3-B574-E708-9302-3844AC809D77}"/>
          </ac:picMkLst>
        </pc:picChg>
        <pc:cxnChg chg="mod">
          <ac:chgData name="Walther Keesling" userId="5c83aa5a-007c-4997-b103-f4d6cdf02df0" providerId="ADAL" clId="{6E43AF39-F289-4396-A149-DABB4F439A12}" dt="2023-02-13T21:58:31.874" v="267" actId="1036"/>
          <ac:cxnSpMkLst>
            <pc:docMk/>
            <pc:sldMk cId="86605460" sldId="2147481352"/>
            <ac:cxnSpMk id="18" creationId="{FBCE37A3-CA9B-A4BB-9572-A84A731DA8B6}"/>
          </ac:cxnSpMkLst>
        </pc:cxnChg>
        <pc:cxnChg chg="mod">
          <ac:chgData name="Walther Keesling" userId="5c83aa5a-007c-4997-b103-f4d6cdf02df0" providerId="ADAL" clId="{6E43AF39-F289-4396-A149-DABB4F439A12}" dt="2023-02-13T21:58:31.874" v="267" actId="1036"/>
          <ac:cxnSpMkLst>
            <pc:docMk/>
            <pc:sldMk cId="86605460" sldId="2147481352"/>
            <ac:cxnSpMk id="20" creationId="{EEFBBDA4-91F3-0880-0135-35C1E9EA8096}"/>
          </ac:cxnSpMkLst>
        </pc:cxnChg>
        <pc:cxnChg chg="mod">
          <ac:chgData name="Walther Keesling" userId="5c83aa5a-007c-4997-b103-f4d6cdf02df0" providerId="ADAL" clId="{6E43AF39-F289-4396-A149-DABB4F439A12}" dt="2023-02-13T21:58:31.874" v="267" actId="1036"/>
          <ac:cxnSpMkLst>
            <pc:docMk/>
            <pc:sldMk cId="86605460" sldId="2147481352"/>
            <ac:cxnSpMk id="33" creationId="{7F9B9A1D-5C14-33D3-81DA-DD39BD7861D4}"/>
          </ac:cxnSpMkLst>
        </pc:cxnChg>
        <pc:cxnChg chg="mod">
          <ac:chgData name="Walther Keesling" userId="5c83aa5a-007c-4997-b103-f4d6cdf02df0" providerId="ADAL" clId="{6E43AF39-F289-4396-A149-DABB4F439A12}" dt="2023-02-13T21:58:31.874" v="267" actId="1036"/>
          <ac:cxnSpMkLst>
            <pc:docMk/>
            <pc:sldMk cId="86605460" sldId="2147481352"/>
            <ac:cxnSpMk id="34" creationId="{62D6D271-5C9E-31A6-8547-D9734F0C9259}"/>
          </ac:cxnSpMkLst>
        </pc:cxnChg>
      </pc:sldChg>
      <pc:sldChg chg="mod modShow">
        <pc:chgData name="Walther Keesling" userId="5c83aa5a-007c-4997-b103-f4d6cdf02df0" providerId="ADAL" clId="{6E43AF39-F289-4396-A149-DABB4F439A12}" dt="2023-02-13T21:55:31.497" v="1" actId="729"/>
        <pc:sldMkLst>
          <pc:docMk/>
          <pc:sldMk cId="3805400007" sldId="2147481369"/>
        </pc:sldMkLst>
      </pc:sldChg>
    </pc:docChg>
  </pc:docChgLst>
  <pc:docChgLst>
    <pc:chgData name="Walther Keesling" userId="5c83aa5a-007c-4997-b103-f4d6cdf02df0" providerId="ADAL" clId="{F631E41E-003C-4BCA-91D0-6ADC927C836A}"/>
    <pc:docChg chg="custSel addSld delSld modSld modSection">
      <pc:chgData name="Walther Keesling" userId="5c83aa5a-007c-4997-b103-f4d6cdf02df0" providerId="ADAL" clId="{F631E41E-003C-4BCA-91D0-6ADC927C836A}" dt="2023-02-13T19:29:09.582" v="362" actId="14100"/>
      <pc:docMkLst>
        <pc:docMk/>
      </pc:docMkLst>
      <pc:sldChg chg="addSp delSp modSp add del mod">
        <pc:chgData name="Walther Keesling" userId="5c83aa5a-007c-4997-b103-f4d6cdf02df0" providerId="ADAL" clId="{F631E41E-003C-4BCA-91D0-6ADC927C836A}" dt="2023-02-13T19:29:09.582" v="362" actId="14100"/>
        <pc:sldMkLst>
          <pc:docMk/>
          <pc:sldMk cId="125089730" sldId="2147480777"/>
        </pc:sldMkLst>
        <pc:spChg chg="del">
          <ac:chgData name="Walther Keesling" userId="5c83aa5a-007c-4997-b103-f4d6cdf02df0" providerId="ADAL" clId="{F631E41E-003C-4BCA-91D0-6ADC927C836A}" dt="2023-02-13T19:03:39.271" v="2" actId="478"/>
          <ac:spMkLst>
            <pc:docMk/>
            <pc:sldMk cId="125089730" sldId="2147480777"/>
            <ac:spMk id="7" creationId="{D0AA455E-E7A8-5457-99EA-97059A23F4F1}"/>
          </ac:spMkLst>
        </pc:spChg>
        <pc:spChg chg="mod">
          <ac:chgData name="Walther Keesling" userId="5c83aa5a-007c-4997-b103-f4d6cdf02df0" providerId="ADAL" clId="{F631E41E-003C-4BCA-91D0-6ADC927C836A}" dt="2023-02-13T19:29:02.116" v="361" actId="554"/>
          <ac:spMkLst>
            <pc:docMk/>
            <pc:sldMk cId="125089730" sldId="2147480777"/>
            <ac:spMk id="18" creationId="{2946883E-C5D2-5035-BA8B-5A6F4B40A50B}"/>
          </ac:spMkLst>
        </pc:spChg>
        <pc:spChg chg="add mod">
          <ac:chgData name="Walther Keesling" userId="5c83aa5a-007c-4997-b103-f4d6cdf02df0" providerId="ADAL" clId="{F631E41E-003C-4BCA-91D0-6ADC927C836A}" dt="2023-02-13T19:29:09.582" v="362" actId="14100"/>
          <ac:spMkLst>
            <pc:docMk/>
            <pc:sldMk cId="125089730" sldId="2147480777"/>
            <ac:spMk id="36" creationId="{833E3BD8-7AB9-B753-2CD1-8660354E250A}"/>
          </ac:spMkLst>
        </pc:spChg>
      </pc:sldChg>
      <pc:sldChg chg="modSp mod">
        <pc:chgData name="Walther Keesling" userId="5c83aa5a-007c-4997-b103-f4d6cdf02df0" providerId="ADAL" clId="{F631E41E-003C-4BCA-91D0-6ADC927C836A}" dt="2023-02-13T19:05:03.542" v="31" actId="207"/>
        <pc:sldMkLst>
          <pc:docMk/>
          <pc:sldMk cId="1015927054" sldId="2147480784"/>
        </pc:sldMkLst>
        <pc:spChg chg="mod">
          <ac:chgData name="Walther Keesling" userId="5c83aa5a-007c-4997-b103-f4d6cdf02df0" providerId="ADAL" clId="{F631E41E-003C-4BCA-91D0-6ADC927C836A}" dt="2023-02-13T19:05:03.542" v="31" actId="207"/>
          <ac:spMkLst>
            <pc:docMk/>
            <pc:sldMk cId="1015927054" sldId="2147480784"/>
            <ac:spMk id="5" creationId="{13AD0BAD-F044-7CA7-4803-77AE1445CA7C}"/>
          </ac:spMkLst>
        </pc:spChg>
        <pc:spChg chg="mod">
          <ac:chgData name="Walther Keesling" userId="5c83aa5a-007c-4997-b103-f4d6cdf02df0" providerId="ADAL" clId="{F631E41E-003C-4BCA-91D0-6ADC927C836A}" dt="2023-02-13T19:05:03.542" v="31" actId="207"/>
          <ac:spMkLst>
            <pc:docMk/>
            <pc:sldMk cId="1015927054" sldId="2147480784"/>
            <ac:spMk id="6" creationId="{F8BA6D97-116F-FBD5-A711-B5E89521DE71}"/>
          </ac:spMkLst>
        </pc:spChg>
        <pc:spChg chg="mod">
          <ac:chgData name="Walther Keesling" userId="5c83aa5a-007c-4997-b103-f4d6cdf02df0" providerId="ADAL" clId="{F631E41E-003C-4BCA-91D0-6ADC927C836A}" dt="2023-02-13T19:05:03.542" v="31" actId="207"/>
          <ac:spMkLst>
            <pc:docMk/>
            <pc:sldMk cId="1015927054" sldId="2147480784"/>
            <ac:spMk id="7" creationId="{D7A8BDBF-16A7-B692-E711-04E7B28FCF48}"/>
          </ac:spMkLst>
        </pc:spChg>
        <pc:spChg chg="mod">
          <ac:chgData name="Walther Keesling" userId="5c83aa5a-007c-4997-b103-f4d6cdf02df0" providerId="ADAL" clId="{F631E41E-003C-4BCA-91D0-6ADC927C836A}" dt="2023-02-13T19:05:03.542" v="31" actId="207"/>
          <ac:spMkLst>
            <pc:docMk/>
            <pc:sldMk cId="1015927054" sldId="2147480784"/>
            <ac:spMk id="9" creationId="{B5CB5B63-CCCE-03B8-79CD-3136F524DE4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1"/>
          <c:order val="0"/>
          <c:tx>
            <c:strRef>
              <c:f>DATOS!$B$4</c:f>
              <c:strCache>
                <c:ptCount val="1"/>
                <c:pt idx="0">
                  <c:v>Automatización y conexión de Supply Chain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DATOS!$N$4</c:f>
              <c:numCache>
                <c:formatCode>0.00</c:formatCode>
                <c:ptCount val="1"/>
                <c:pt idx="0">
                  <c:v>6.4</c:v>
                </c:pt>
              </c:numCache>
            </c:numRef>
          </c:xVal>
          <c:yVal>
            <c:numRef>
              <c:f>DATOS!$H$4</c:f>
              <c:numCache>
                <c:formatCode>0.00</c:formatCode>
                <c:ptCount val="1"/>
                <c:pt idx="0">
                  <c:v>6.4</c:v>
                </c:pt>
              </c:numCache>
            </c:numRef>
          </c:yVal>
          <c:bubbleSize>
            <c:numRef>
              <c:f>DATOS!$T$4</c:f>
              <c:numCache>
                <c:formatCode>0.00</c:formatCode>
                <c:ptCount val="1"/>
                <c:pt idx="0">
                  <c:v>6.4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3726-45A3-8880-94C6B6388298}"/>
            </c:ext>
          </c:extLst>
        </c:ser>
        <c:ser>
          <c:idx val="8"/>
          <c:order val="1"/>
          <c:tx>
            <c:strRef>
              <c:f>DATOS!$B$5</c:f>
              <c:strCache>
                <c:ptCount val="1"/>
                <c:pt idx="0">
                  <c:v>Total Loss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DATOS!$N$5</c:f>
              <c:numCache>
                <c:formatCode>0.00</c:formatCode>
                <c:ptCount val="1"/>
                <c:pt idx="0">
                  <c:v>2.6</c:v>
                </c:pt>
              </c:numCache>
            </c:numRef>
          </c:xVal>
          <c:yVal>
            <c:numRef>
              <c:f>DATOS!$H$5</c:f>
              <c:numCache>
                <c:formatCode>0.00</c:formatCode>
                <c:ptCount val="1"/>
                <c:pt idx="0">
                  <c:v>8</c:v>
                </c:pt>
              </c:numCache>
            </c:numRef>
          </c:yVal>
          <c:bubbleSize>
            <c:numRef>
              <c:f>DATOS!$T$5</c:f>
              <c:numCache>
                <c:formatCode>0.00</c:formatCode>
                <c:ptCount val="1"/>
                <c:pt idx="0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3726-45A3-8880-94C6B6388298}"/>
            </c:ext>
          </c:extLst>
        </c:ser>
        <c:ser>
          <c:idx val="0"/>
          <c:order val="2"/>
          <c:tx>
            <c:strRef>
              <c:f>DATOS!$B$6</c:f>
              <c:strCache>
                <c:ptCount val="1"/>
                <c:pt idx="0">
                  <c:v>Precios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DATOS!$N$6</c:f>
              <c:numCache>
                <c:formatCode>0.00</c:formatCode>
                <c:ptCount val="1"/>
                <c:pt idx="0">
                  <c:v>5</c:v>
                </c:pt>
              </c:numCache>
            </c:numRef>
          </c:xVal>
          <c:yVal>
            <c:numRef>
              <c:f>DATOS!$H$6</c:f>
              <c:numCache>
                <c:formatCode>0.00</c:formatCode>
                <c:ptCount val="1"/>
                <c:pt idx="0">
                  <c:v>6.2</c:v>
                </c:pt>
              </c:numCache>
            </c:numRef>
          </c:yVal>
          <c:bubbleSize>
            <c:numRef>
              <c:f>DATOS!$T$6</c:f>
              <c:numCache>
                <c:formatCode>0.00</c:formatCode>
                <c:ptCount val="1"/>
                <c:pt idx="0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2-3726-45A3-8880-94C6B6388298}"/>
            </c:ext>
          </c:extLst>
        </c:ser>
        <c:ser>
          <c:idx val="19"/>
          <c:order val="3"/>
          <c:tx>
            <c:strRef>
              <c:f>DATOS!$B$7</c:f>
              <c:strCache>
                <c:ptCount val="1"/>
                <c:pt idx="0">
                  <c:v>Centralizar en un solo canal las peticiones de tienda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80000"/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8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lumMod val="80000"/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DATOS!$N$7</c:f>
              <c:numCache>
                <c:formatCode>0.00</c:formatCode>
                <c:ptCount val="1"/>
                <c:pt idx="0">
                  <c:v>5.4</c:v>
                </c:pt>
              </c:numCache>
            </c:numRef>
          </c:xVal>
          <c:yVal>
            <c:numRef>
              <c:f>DATOS!$H$7</c:f>
              <c:numCache>
                <c:formatCode>0.00</c:formatCode>
                <c:ptCount val="1"/>
                <c:pt idx="0">
                  <c:v>6.2</c:v>
                </c:pt>
              </c:numCache>
            </c:numRef>
          </c:yVal>
          <c:bubbleSize>
            <c:numRef>
              <c:f>DATOS!$T$7</c:f>
              <c:numCache>
                <c:formatCode>0.00</c:formatCode>
                <c:ptCount val="1"/>
                <c:pt idx="0">
                  <c:v>6.4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3726-45A3-8880-94C6B6388298}"/>
            </c:ext>
          </c:extLst>
        </c:ser>
        <c:ser>
          <c:idx val="3"/>
          <c:order val="4"/>
          <c:tx>
            <c:strRef>
              <c:f>DATOS!$B$8</c:f>
              <c:strCache>
                <c:ptCount val="1"/>
                <c:pt idx="0">
                  <c:v>Customer Journeys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DATOS!$N$8</c:f>
              <c:numCache>
                <c:formatCode>0.00</c:formatCode>
                <c:ptCount val="1"/>
                <c:pt idx="0">
                  <c:v>4.2</c:v>
                </c:pt>
              </c:numCache>
            </c:numRef>
          </c:xVal>
          <c:yVal>
            <c:numRef>
              <c:f>DATOS!$H$8</c:f>
              <c:numCache>
                <c:formatCode>0.00</c:formatCode>
                <c:ptCount val="1"/>
                <c:pt idx="0">
                  <c:v>7.2</c:v>
                </c:pt>
              </c:numCache>
            </c:numRef>
          </c:yVal>
          <c:bubbleSize>
            <c:numRef>
              <c:f>DATOS!$T$8</c:f>
              <c:numCache>
                <c:formatCode>0.00</c:formatCode>
                <c:ptCount val="1"/>
                <c:pt idx="0">
                  <c:v>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4-3726-45A3-8880-94C6B6388298}"/>
            </c:ext>
          </c:extLst>
        </c:ser>
        <c:ser>
          <c:idx val="17"/>
          <c:order val="5"/>
          <c:tx>
            <c:strRef>
              <c:f>DATOS!$B$9</c:f>
              <c:strCache>
                <c:ptCount val="1"/>
                <c:pt idx="0">
                  <c:v>Perecederos 360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80000"/>
                    <a:lumOff val="20000"/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80000"/>
                    <a:lumOff val="20000"/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80000"/>
                    <a:lumOff val="2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lumMod val="80000"/>
                  <a:lumOff val="20000"/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DATOS!$N$9</c:f>
              <c:numCache>
                <c:formatCode>0.00</c:formatCode>
                <c:ptCount val="1"/>
                <c:pt idx="0">
                  <c:v>6.2</c:v>
                </c:pt>
              </c:numCache>
            </c:numRef>
          </c:xVal>
          <c:yVal>
            <c:numRef>
              <c:f>DATOS!$H$9</c:f>
              <c:numCache>
                <c:formatCode>0.00</c:formatCode>
                <c:ptCount val="1"/>
                <c:pt idx="0">
                  <c:v>9</c:v>
                </c:pt>
              </c:numCache>
            </c:numRef>
          </c:yVal>
          <c:bubbleSize>
            <c:numRef>
              <c:f>DATOS!$T$9</c:f>
              <c:numCache>
                <c:formatCode>0.00</c:formatCode>
                <c:ptCount val="1"/>
                <c:pt idx="0">
                  <c:v>9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5-3726-45A3-8880-94C6B6388298}"/>
            </c:ext>
          </c:extLst>
        </c:ser>
        <c:ser>
          <c:idx val="18"/>
          <c:order val="6"/>
          <c:tx>
            <c:strRef>
              <c:f>DATOS!$B$10</c:f>
              <c:strCache>
                <c:ptCount val="1"/>
                <c:pt idx="0">
                  <c:v>Reporte Predictivo + Alertas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80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80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8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lumMod val="80000"/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DATOS!$N$10</c:f>
              <c:numCache>
                <c:formatCode>0.00</c:formatCode>
                <c:ptCount val="1"/>
                <c:pt idx="0">
                  <c:v>7</c:v>
                </c:pt>
              </c:numCache>
            </c:numRef>
          </c:xVal>
          <c:yVal>
            <c:numRef>
              <c:f>DATOS!$H$10</c:f>
              <c:numCache>
                <c:formatCode>0.00</c:formatCode>
                <c:ptCount val="1"/>
                <c:pt idx="0">
                  <c:v>9</c:v>
                </c:pt>
              </c:numCache>
            </c:numRef>
          </c:yVal>
          <c:bubbleSize>
            <c:numRef>
              <c:f>DATOS!$T$10</c:f>
              <c:numCache>
                <c:formatCode>0.00</c:formatCode>
                <c:ptCount val="1"/>
                <c:pt idx="0">
                  <c:v>9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6-3726-45A3-8880-94C6B6388298}"/>
            </c:ext>
          </c:extLst>
        </c:ser>
        <c:ser>
          <c:idx val="13"/>
          <c:order val="7"/>
          <c:tx>
            <c:strRef>
              <c:f>DATOS!$B$11</c:f>
              <c:strCache>
                <c:ptCount val="1"/>
                <c:pt idx="0">
                  <c:v>Reporting (RUN) + Semáforo Ventas + Salud Negocio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80000"/>
                    <a:lumOff val="20000"/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80000"/>
                    <a:lumOff val="20000"/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80000"/>
                    <a:lumOff val="2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lumMod val="80000"/>
                  <a:lumOff val="20000"/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DATOS!$N$11</c:f>
              <c:numCache>
                <c:formatCode>0.00</c:formatCode>
                <c:ptCount val="1"/>
                <c:pt idx="0">
                  <c:v>7</c:v>
                </c:pt>
              </c:numCache>
            </c:numRef>
          </c:xVal>
          <c:yVal>
            <c:numRef>
              <c:f>DATOS!$H$11</c:f>
              <c:numCache>
                <c:formatCode>0.00</c:formatCode>
                <c:ptCount val="1"/>
                <c:pt idx="0">
                  <c:v>8</c:v>
                </c:pt>
              </c:numCache>
            </c:numRef>
          </c:yVal>
          <c:bubbleSize>
            <c:numRef>
              <c:f>DATOS!$T$11</c:f>
              <c:numCache>
                <c:formatCode>0.00</c:formatCode>
                <c:ptCount val="1"/>
                <c:pt idx="0">
                  <c:v>9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7-3726-45A3-8880-94C6B6388298}"/>
            </c:ext>
          </c:extLst>
        </c:ser>
        <c:ser>
          <c:idx val="2"/>
          <c:order val="8"/>
          <c:tx>
            <c:strRef>
              <c:f>DATOS!$B$12</c:f>
              <c:strCache>
                <c:ptCount val="1"/>
                <c:pt idx="0">
                  <c:v>Plataforma de captura y seguimiento de pagos y provisiones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DATOS!$N$12</c:f>
              <c:numCache>
                <c:formatCode>0.00</c:formatCode>
                <c:ptCount val="1"/>
                <c:pt idx="0">
                  <c:v>3.4</c:v>
                </c:pt>
              </c:numCache>
            </c:numRef>
          </c:xVal>
          <c:yVal>
            <c:numRef>
              <c:f>DATOS!$H$12</c:f>
              <c:numCache>
                <c:formatCode>0.00</c:formatCode>
                <c:ptCount val="1"/>
                <c:pt idx="0">
                  <c:v>4.4000000000000004</c:v>
                </c:pt>
              </c:numCache>
            </c:numRef>
          </c:yVal>
          <c:bubbleSize>
            <c:numRef>
              <c:f>DATOS!$T$12</c:f>
              <c:numCache>
                <c:formatCode>0.00</c:formatCode>
                <c:ptCount val="1"/>
                <c:pt idx="0">
                  <c:v>5.2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8-3726-45A3-8880-94C6B6388298}"/>
            </c:ext>
          </c:extLst>
        </c:ser>
        <c:ser>
          <c:idx val="4"/>
          <c:order val="9"/>
          <c:tx>
            <c:strRef>
              <c:f>DATOS!$B$13</c:f>
              <c:strCache>
                <c:ptCount val="1"/>
                <c:pt idx="0">
                  <c:v>Evaluación de Comportamiento de compra con TC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DATOS!$N$13</c:f>
              <c:numCache>
                <c:formatCode>0.00</c:formatCode>
                <c:ptCount val="1"/>
                <c:pt idx="0">
                  <c:v>5.4</c:v>
                </c:pt>
              </c:numCache>
            </c:numRef>
          </c:xVal>
          <c:yVal>
            <c:numRef>
              <c:f>DATOS!$H$13</c:f>
              <c:numCache>
                <c:formatCode>0.00</c:formatCode>
                <c:ptCount val="1"/>
                <c:pt idx="0">
                  <c:v>6.4</c:v>
                </c:pt>
              </c:numCache>
            </c:numRef>
          </c:yVal>
          <c:bubbleSize>
            <c:numRef>
              <c:f>DATOS!$T$13</c:f>
              <c:numCache>
                <c:formatCode>0.00</c:formatCode>
                <c:ptCount val="1"/>
                <c:pt idx="0">
                  <c:v>3.6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9-3726-45A3-8880-94C6B6388298}"/>
            </c:ext>
          </c:extLst>
        </c:ser>
        <c:ser>
          <c:idx val="9"/>
          <c:order val="10"/>
          <c:tx>
            <c:strRef>
              <c:f>DATOS!$B$14</c:f>
              <c:strCache>
                <c:ptCount val="1"/>
                <c:pt idx="0">
                  <c:v>Customer Factory Data HUB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DATOS!$N$14</c:f>
              <c:numCache>
                <c:formatCode>0.00</c:formatCode>
                <c:ptCount val="1"/>
                <c:pt idx="0">
                  <c:v>5.2</c:v>
                </c:pt>
              </c:numCache>
            </c:numRef>
          </c:xVal>
          <c:yVal>
            <c:numRef>
              <c:f>DATOS!$H$14</c:f>
              <c:numCache>
                <c:formatCode>0.00</c:formatCode>
                <c:ptCount val="1"/>
                <c:pt idx="0">
                  <c:v>5.4</c:v>
                </c:pt>
              </c:numCache>
            </c:numRef>
          </c:yVal>
          <c:bubbleSize>
            <c:numRef>
              <c:f>DATOS!$T$14</c:f>
              <c:numCache>
                <c:formatCode>0.00</c:formatCode>
                <c:ptCount val="1"/>
                <c:pt idx="0">
                  <c:v>5.4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A-3726-45A3-8880-94C6B6388298}"/>
            </c:ext>
          </c:extLst>
        </c:ser>
        <c:ser>
          <c:idx val="11"/>
          <c:order val="11"/>
          <c:tx>
            <c:strRef>
              <c:f>DATOS!$B$15</c:f>
              <c:strCache>
                <c:ptCount val="1"/>
                <c:pt idx="0">
                  <c:v>Sistema Único de Información de Eventos Comerciales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xVal>
            <c:numRef>
              <c:f>DATOS!$N$15</c:f>
              <c:numCache>
                <c:formatCode>0.00</c:formatCode>
                <c:ptCount val="1"/>
                <c:pt idx="0">
                  <c:v>5.2</c:v>
                </c:pt>
              </c:numCache>
            </c:numRef>
          </c:xVal>
          <c:yVal>
            <c:numRef>
              <c:f>DATOS!$H$15</c:f>
              <c:numCache>
                <c:formatCode>0.00</c:formatCode>
                <c:ptCount val="1"/>
                <c:pt idx="0">
                  <c:v>6.2</c:v>
                </c:pt>
              </c:numCache>
            </c:numRef>
          </c:yVal>
          <c:bubbleSize>
            <c:numRef>
              <c:f>DATOS!$T$15</c:f>
              <c:numCache>
                <c:formatCode>0.00</c:formatCode>
                <c:ptCount val="1"/>
                <c:pt idx="0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B-3726-45A3-8880-94C6B63882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80"/>
        <c:showNegBubbles val="0"/>
        <c:axId val="528239496"/>
        <c:axId val="528244744"/>
      </c:bubbleChart>
      <c:valAx>
        <c:axId val="528239496"/>
        <c:scaling>
          <c:orientation val="minMax"/>
          <c:max val="8.5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b="1"/>
                  <a:t>COMPLEJIDAD / ESFUERZO</a:t>
                </a:r>
              </a:p>
            </c:rich>
          </c:tx>
          <c:layout>
            <c:manualLayout>
              <c:xMode val="edge"/>
              <c:yMode val="edge"/>
              <c:x val="0.33737743719181679"/>
              <c:y val="0.921615146296893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28244744"/>
        <c:crosses val="autoZero"/>
        <c:crossBetween val="midCat"/>
        <c:majorUnit val="1"/>
      </c:valAx>
      <c:valAx>
        <c:axId val="528244744"/>
        <c:scaling>
          <c:orientation val="minMax"/>
          <c:max val="11.5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 b="1"/>
                  <a:t>VALOR A NEGOCIO</a:t>
                </a:r>
              </a:p>
            </c:rich>
          </c:tx>
          <c:layout>
            <c:manualLayout>
              <c:xMode val="edge"/>
              <c:yMode val="edge"/>
              <c:x val="7.3656579388453203E-3"/>
              <c:y val="0.273044966404938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28239496"/>
        <c:crosses val="autoZero"/>
        <c:crossBetween val="midCat"/>
        <c:majorUnit val="1"/>
        <c:minorUnit val="0.1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Peso</c:v>
                </c:pt>
              </c:strCache>
            </c:strRef>
          </c:tx>
          <c:spPr>
            <a:solidFill>
              <a:srgbClr val="F8B323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2060"/>
              </a:solidFill>
            </c:spPr>
            <c:extLst>
              <c:ext xmlns:c16="http://schemas.microsoft.com/office/drawing/2014/chart" uri="{C3380CC4-5D6E-409C-BE32-E72D297353CC}">
                <c16:uniqueId val="{00000001-6E52-4848-BB91-CAA973CCDBE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6E52-4848-BB91-CAA973CCDBE8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6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6E52-4848-BB91-CAA973CCDBE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b="1" i="1">
                    <a:solidFill>
                      <a:schemeClr val="bg1"/>
                    </a:solidFill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NECESIDAD / DOLOR DE CLIENTE</c:v>
                </c:pt>
                <c:pt idx="1">
                  <c:v>MARKET SHARE / VALOR NEGOCIO</c:v>
                </c:pt>
                <c:pt idx="2">
                  <c:v>COMPLEJIDAD / ESFUERZO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0.3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52-4848-BB91-CAA973CCDB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Restante</c:v>
                </c:pt>
              </c:strCache>
            </c:strRef>
          </c:tx>
          <c:spPr>
            <a:solidFill>
              <a:schemeClr val="bg1">
                <a:lumMod val="85000"/>
                <a:alpha val="30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NECESIDAD / DOLOR DE CLIENTE</c:v>
                </c:pt>
                <c:pt idx="1">
                  <c:v>MARKET SHARE / VALOR NEGOCIO</c:v>
                </c:pt>
                <c:pt idx="2">
                  <c:v>COMPLEJIDAD / ESFUERZO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0.6</c:v>
                </c:pt>
                <c:pt idx="1">
                  <c:v>0.7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E52-4848-BB91-CAA973CCDB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-2036860312"/>
        <c:axId val="-2036856936"/>
      </c:barChart>
      <c:catAx>
        <c:axId val="-203686031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>
            <a:noFill/>
          </a:ln>
        </c:spPr>
        <c:crossAx val="-2036856936"/>
        <c:crosses val="autoZero"/>
        <c:auto val="1"/>
        <c:lblAlgn val="ctr"/>
        <c:lblOffset val="100"/>
        <c:noMultiLvlLbl val="0"/>
      </c:catAx>
      <c:valAx>
        <c:axId val="-2036856936"/>
        <c:scaling>
          <c:orientation val="minMax"/>
          <c:max val="1"/>
        </c:scaling>
        <c:delete val="0"/>
        <c:axPos val="t"/>
        <c:numFmt formatCode="0%" sourceLinked="1"/>
        <c:majorTickMark val="none"/>
        <c:minorTickMark val="none"/>
        <c:tickLblPos val="none"/>
        <c:spPr>
          <a:ln>
            <a:noFill/>
          </a:ln>
        </c:spPr>
        <c:crossAx val="-20368603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MX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0A974-EABA-4E07-8910-935052408F35}" type="datetimeFigureOut">
              <a:rPr lang="es-MX" smtClean="0"/>
              <a:t>15/02/2023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9223D-256E-428B-AAB3-B1C2C91A5D3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3632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Montserrat, Eugenio, Ale Buenrostro, Héctor y César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5494A-8795-4A64-8F70-6A82210327E3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36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Esteban – Pedirle apoyo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223D-256E-428B-AAB3-B1C2C91A5D37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7801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defTabSz="914126">
              <a:spcBef>
                <a:spcPts val="0"/>
              </a:spcBef>
              <a:defRPr/>
            </a:pPr>
            <a:r>
              <a:rPr lang="es-ES" sz="1200" b="1" err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Get</a:t>
            </a:r>
            <a:r>
              <a:rPr lang="es-ES" sz="1200" b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to</a:t>
            </a:r>
            <a:r>
              <a:rPr lang="es-ES" sz="1200" b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know</a:t>
            </a:r>
            <a:r>
              <a:rPr lang="es-ES" sz="1200" b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our</a:t>
            </a:r>
            <a:r>
              <a:rPr lang="es-ES" sz="1200" b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customers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and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members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better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 and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deeper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than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anyone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i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(</a:t>
            </a:r>
            <a:r>
              <a:rPr lang="es-ES" sz="1200" i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even</a:t>
            </a:r>
            <a:r>
              <a:rPr lang="es-ES" sz="1200" i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i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themselves</a:t>
            </a:r>
            <a:r>
              <a:rPr lang="es-ES" sz="1200" i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)</a:t>
            </a:r>
          </a:p>
          <a:p>
            <a:pPr algn="ctr" defTabSz="914126">
              <a:spcBef>
                <a:spcPts val="0"/>
              </a:spcBef>
              <a:defRPr/>
            </a:pPr>
            <a:endParaRPr lang="es-ES">
              <a:solidFill>
                <a:srgbClr val="00287F"/>
              </a:solidFill>
              <a:latin typeface="Bogle" panose="020B0503020203060203" pitchFamily="34" charset="77"/>
              <a:cs typeface="Arial" panose="020B0604020202020204" pitchFamily="34" charset="0"/>
            </a:endParaRPr>
          </a:p>
          <a:p>
            <a:pPr algn="ctr" defTabSz="914126">
              <a:spcBef>
                <a:spcPts val="0"/>
              </a:spcBef>
              <a:defRPr/>
            </a:pP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In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order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to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turn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data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into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relevant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,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meaningful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and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powerful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insights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that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allow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the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business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to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make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informed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decisions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, inspire new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sources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of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growth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and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become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more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empathetic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on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a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daily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basis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with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customers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,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members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and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associates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.</a:t>
            </a:r>
          </a:p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99A960-DA56-5541-9DBD-B49AD79C0B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1CE"/>
                </a:solidFill>
                <a:effectLst/>
                <a:uLnTx/>
                <a:uFillTx/>
                <a:latin typeface="Bogle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1CE"/>
              </a:solidFill>
              <a:effectLst/>
              <a:uLnTx/>
              <a:uFillTx/>
              <a:latin typeface="Bogle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65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223D-256E-428B-AAB3-B1C2C91A5D37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597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Agregar NUESTRA VISIÓN – Por bloques</a:t>
            </a:r>
          </a:p>
          <a:p>
            <a:r>
              <a:rPr lang="es-MX" err="1"/>
              <a:t>Omni</a:t>
            </a:r>
            <a:r>
              <a:rPr lang="es-MX"/>
              <a:t> Category Strategy – Categorías esperan ganar </a:t>
            </a:r>
            <a:r>
              <a:rPr lang="es-MX" err="1"/>
              <a:t>Market</a:t>
            </a:r>
            <a:r>
              <a:rPr lang="es-MX"/>
              <a:t> Share y subir NPS</a:t>
            </a:r>
          </a:p>
          <a:p>
            <a:r>
              <a:rPr lang="es-MX"/>
              <a:t>Marketing</a:t>
            </a:r>
          </a:p>
          <a:p>
            <a:r>
              <a:rPr lang="es-MX"/>
              <a:t>Crecer nuevos negocios y potencializar ecosistemas, Nuestras Marcas</a:t>
            </a:r>
          </a:p>
          <a:p>
            <a:r>
              <a:rPr lang="es-MX" err="1"/>
              <a:t>CVP´s</a:t>
            </a: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223D-256E-428B-AAB3-B1C2C91A5D37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9703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Agregar NUESTRA VISIÓN – Por bloques</a:t>
            </a:r>
          </a:p>
          <a:p>
            <a:r>
              <a:rPr lang="es-MX" err="1"/>
              <a:t>Omni</a:t>
            </a:r>
            <a:r>
              <a:rPr lang="es-MX"/>
              <a:t> </a:t>
            </a:r>
            <a:r>
              <a:rPr lang="es-MX" err="1"/>
              <a:t>Category</a:t>
            </a:r>
            <a:r>
              <a:rPr lang="es-MX"/>
              <a:t> </a:t>
            </a:r>
            <a:r>
              <a:rPr lang="es-MX" err="1"/>
              <a:t>Strategy</a:t>
            </a:r>
            <a:r>
              <a:rPr lang="es-MX"/>
              <a:t> – Categorías esperan ganar </a:t>
            </a:r>
            <a:r>
              <a:rPr lang="es-MX" err="1"/>
              <a:t>Market</a:t>
            </a:r>
            <a:r>
              <a:rPr lang="es-MX"/>
              <a:t> Share y subir NPS</a:t>
            </a:r>
          </a:p>
          <a:p>
            <a:r>
              <a:rPr lang="es-MX"/>
              <a:t>Marketing</a:t>
            </a:r>
          </a:p>
          <a:p>
            <a:r>
              <a:rPr lang="es-MX"/>
              <a:t>Crecer nuevos negocios y potencializar ecosistemas, Nuestras Marcas</a:t>
            </a:r>
          </a:p>
          <a:p>
            <a:r>
              <a:rPr lang="es-MX" err="1"/>
              <a:t>CVP´s</a:t>
            </a:r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223D-256E-428B-AAB3-B1C2C91A5D37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354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err="1"/>
              <a:t>Scarcity</a:t>
            </a:r>
            <a:r>
              <a:rPr lang="es-MX" b="1"/>
              <a:t> </a:t>
            </a:r>
            <a:r>
              <a:rPr lang="es-MX" b="1" err="1"/>
              <a:t>mindset</a:t>
            </a:r>
            <a:r>
              <a:rPr lang="es-MX" b="1"/>
              <a:t> – Valores Oficina de Cliente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223D-256E-428B-AAB3-B1C2C91A5D37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665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9A960-DA56-5541-9DBD-B49AD79C0B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defTabSz="914126">
              <a:spcBef>
                <a:spcPts val="0"/>
              </a:spcBef>
              <a:defRPr/>
            </a:pPr>
            <a:r>
              <a:rPr lang="es-ES" sz="1200" b="1" err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Get</a:t>
            </a:r>
            <a:r>
              <a:rPr lang="es-ES" sz="1200" b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to</a:t>
            </a:r>
            <a:r>
              <a:rPr lang="es-ES" sz="1200" b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know</a:t>
            </a:r>
            <a:r>
              <a:rPr lang="es-ES" sz="1200" b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our</a:t>
            </a:r>
            <a:r>
              <a:rPr lang="es-ES" sz="1200" b="1">
                <a:solidFill>
                  <a:srgbClr val="0073EB"/>
                </a:solidFill>
                <a:latin typeface="Bogle Black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customers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and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members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better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 and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deeper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than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b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anyone</a:t>
            </a:r>
            <a:r>
              <a:rPr lang="es-ES" sz="1200" b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i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(</a:t>
            </a:r>
            <a:r>
              <a:rPr lang="es-ES" sz="1200" i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even</a:t>
            </a:r>
            <a:r>
              <a:rPr lang="es-ES" sz="1200" i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sz="1200" i="1" err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themselves</a:t>
            </a:r>
            <a:r>
              <a:rPr lang="es-ES" sz="1200" i="1">
                <a:solidFill>
                  <a:srgbClr val="00287F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)</a:t>
            </a:r>
          </a:p>
          <a:p>
            <a:pPr algn="ctr" defTabSz="914126">
              <a:spcBef>
                <a:spcPts val="0"/>
              </a:spcBef>
              <a:defRPr/>
            </a:pPr>
            <a:endParaRPr lang="es-ES">
              <a:solidFill>
                <a:srgbClr val="00287F"/>
              </a:solidFill>
              <a:latin typeface="Bogle" panose="020B0503020203060203" pitchFamily="34" charset="77"/>
              <a:cs typeface="Arial" panose="020B0604020202020204" pitchFamily="34" charset="0"/>
            </a:endParaRPr>
          </a:p>
          <a:p>
            <a:pPr algn="ctr" defTabSz="914126">
              <a:spcBef>
                <a:spcPts val="0"/>
              </a:spcBef>
              <a:defRPr/>
            </a:pP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In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order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to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turn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data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into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relevant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,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meaningful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and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powerful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insights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that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allow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the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business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to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make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informed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decisions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, inspire new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sources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of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growth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and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become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more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empathetic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on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a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daily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basis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with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customers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,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members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 and </a:t>
            </a:r>
            <a:r>
              <a:rPr lang="es-ES" err="1">
                <a:latin typeface="Bogle" panose="020B0503020203060203" pitchFamily="34" charset="77"/>
                <a:cs typeface="Arial" panose="020B0604020202020204" pitchFamily="34" charset="0"/>
              </a:rPr>
              <a:t>associates</a:t>
            </a:r>
            <a:r>
              <a:rPr lang="es-ES">
                <a:latin typeface="Bogle" panose="020B0503020203060203" pitchFamily="34" charset="77"/>
                <a:cs typeface="Arial" panose="020B0604020202020204" pitchFamily="34" charset="0"/>
              </a:rPr>
              <a:t>.</a:t>
            </a:r>
          </a:p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99A960-DA56-5541-9DBD-B49AD79C0B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71CE"/>
                </a:solidFill>
                <a:effectLst/>
                <a:uLnTx/>
                <a:uFillTx/>
                <a:latin typeface="Bogle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1CE"/>
              </a:solidFill>
              <a:effectLst/>
              <a:uLnTx/>
              <a:uFillTx/>
              <a:latin typeface="Bogle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09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 err="1"/>
              <a:t>Scarcity</a:t>
            </a:r>
            <a:r>
              <a:rPr lang="es-MX" b="1"/>
              <a:t> </a:t>
            </a:r>
            <a:r>
              <a:rPr lang="es-MX" b="1" err="1"/>
              <a:t>mindset</a:t>
            </a:r>
            <a:r>
              <a:rPr lang="es-MX" b="1"/>
              <a:t> – Valores Oficina de Cliente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9223D-256E-428B-AAB3-B1C2C91A5D37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6653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Sparkle)">
    <p:bg>
      <p:bgPr>
        <a:gradFill>
          <a:gsLst>
            <a:gs pos="47000">
              <a:srgbClr val="002452"/>
            </a:gs>
            <a:gs pos="0">
              <a:srgbClr val="00223F"/>
            </a:gs>
            <a:gs pos="100000">
              <a:srgbClr val="00287F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4F81C4-50C1-CD4A-BEE3-0C409995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500" y="1327150"/>
            <a:ext cx="7704138" cy="3028950"/>
          </a:xfrm>
        </p:spPr>
        <p:txBody>
          <a:bodyPr tIns="182880" bIns="182880" anchor="b">
            <a:noAutofit/>
          </a:bodyPr>
          <a:lstStyle>
            <a:lvl1pPr>
              <a:lnSpc>
                <a:spcPct val="85000"/>
              </a:lnSpc>
              <a:defRPr lang="en-US" sz="6000" dirty="0">
                <a:solidFill>
                  <a:schemeClr val="tx1"/>
                </a:solidFill>
              </a:defRPr>
            </a:lvl1pPr>
          </a:lstStyle>
          <a:p>
            <a:r>
              <a:rPr lang="es-ES"/>
              <a:t>Escribe aquí el título de la diapositiva</a:t>
            </a:r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C605517-AD95-264D-82EB-53F4102F86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7499" y="4356100"/>
            <a:ext cx="8669339" cy="2020887"/>
          </a:xfrm>
        </p:spPr>
        <p:txBody>
          <a:bodyPr tIns="182880" bIns="182880">
            <a:normAutofit/>
          </a:bodyPr>
          <a:lstStyle/>
          <a:p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va</a:t>
            </a:r>
            <a:r>
              <a:rPr lang="en-US"/>
              <a:t> un </a:t>
            </a:r>
            <a:r>
              <a:rPr lang="en-US" err="1"/>
              <a:t>subtítulo</a:t>
            </a:r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1A5C8D-787D-5716-D250-700CD8D82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640" y="201505"/>
            <a:ext cx="1128860" cy="5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83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Photo + Key Message">
    <p:bg>
      <p:bgPr>
        <a:gradFill>
          <a:gsLst>
            <a:gs pos="47000">
              <a:srgbClr val="002452"/>
            </a:gs>
            <a:gs pos="0">
              <a:srgbClr val="00223F"/>
            </a:gs>
            <a:gs pos="100000">
              <a:srgbClr val="00287F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ADC52D-BBA6-E149-9AC3-71255E0EFF3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12192000" cy="4356100"/>
          </a:xfrm>
        </p:spPr>
        <p:txBody>
          <a:bodyPr lIns="720000" anchor="b"/>
          <a:lstStyle>
            <a:lvl1pPr algn="ctr">
              <a:defRPr/>
            </a:lvl1pPr>
          </a:lstStyle>
          <a:p>
            <a:r>
              <a:rPr lang="es-ES"/>
              <a:t>Para agregar una foto, arrastra una imagen a la diapositiva</a:t>
            </a:r>
            <a:br>
              <a:rPr lang="en-US"/>
            </a:b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5909F9-4552-CA4E-8470-67EE4533D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190"/>
            <a:ext cx="12192000" cy="4309241"/>
          </a:xfrm>
          <a:gradFill>
            <a:gsLst>
              <a:gs pos="11000">
                <a:srgbClr val="1A1A1A">
                  <a:alpha val="51611"/>
                </a:srgbClr>
              </a:gs>
              <a:gs pos="100000">
                <a:srgbClr val="1A1A1A">
                  <a:alpha val="0"/>
                </a:srgbClr>
              </a:gs>
            </a:gsLst>
            <a:lin ang="5400000" scaled="1"/>
          </a:gradFill>
        </p:spPr>
        <p:txBody>
          <a:bodyPr lIns="684000" tIns="685800" rIns="685800" bIns="182880">
            <a:noAutofit/>
          </a:bodyPr>
          <a:lstStyle>
            <a:lvl1pPr>
              <a:defRPr sz="2400">
                <a:noFill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F8861-A044-9745-9F2B-03655203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17500" y="4368205"/>
            <a:ext cx="11557000" cy="2020888"/>
          </a:xfrm>
        </p:spPr>
        <p:txBody>
          <a:bodyPr tIns="251999"/>
          <a:lstStyle>
            <a:lvl1pPr>
              <a:defRPr sz="4400" b="1">
                <a:latin typeface="+mn-lt"/>
              </a:defRPr>
            </a:lvl1pPr>
            <a:lvl2pPr>
              <a:spcBef>
                <a:spcPts val="1100"/>
              </a:spcBef>
              <a:defRPr sz="1800" b="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44730497-E217-95EC-39B3-1372643BA4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C0AB3B-E90F-7C80-7234-CD1A49A69ECF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10B2DD8-9283-2C8E-B7A0-CB2A631536B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4A533D-38A6-29E4-D530-4E7FEEA25390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1" name="Imagen 6">
            <a:extLst>
              <a:ext uri="{FF2B5EF4-FFF2-40B4-BE49-F238E27FC236}">
                <a16:creationId xmlns:a16="http://schemas.microsoft.com/office/drawing/2014/main" id="{C528E8A2-BCE8-A099-224A-2957217B5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357" y="6392273"/>
            <a:ext cx="849935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12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Bio">
    <p:bg>
      <p:bgPr>
        <a:gradFill>
          <a:gsLst>
            <a:gs pos="47000">
              <a:srgbClr val="002452"/>
            </a:gs>
            <a:gs pos="0">
              <a:srgbClr val="00223F"/>
            </a:gs>
            <a:gs pos="100000">
              <a:srgbClr val="00287F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787F70-25B5-EE4D-9421-4DCC228CFC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21364" y="1327151"/>
            <a:ext cx="4038600" cy="4038600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56E93DC-E2C1-B34D-A12C-678245D039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30800" y="1747777"/>
            <a:ext cx="5781675" cy="1598673"/>
          </a:xfrm>
        </p:spPr>
        <p:txBody>
          <a:bodyPr tIns="182880" bIns="72000" anchor="b">
            <a:normAutofit/>
          </a:bodyPr>
          <a:lstStyle>
            <a:lvl1pPr>
              <a:defRPr sz="4400"/>
            </a:lvl1pPr>
          </a:lstStyle>
          <a:p>
            <a:pPr lvl="0"/>
            <a:r>
              <a:rPr lang="es-ES"/>
              <a:t>Nombre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2BF2309-9F92-A14A-B1A5-0C51058E4F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0800" y="3347465"/>
            <a:ext cx="5781675" cy="1021531"/>
          </a:xfrm>
        </p:spPr>
        <p:txBody>
          <a:bodyPr tIns="182880" bIns="182880" anchor="t">
            <a:noAutofit/>
          </a:bodyPr>
          <a:lstStyle>
            <a:lvl1pPr>
              <a:spcBef>
                <a:spcPts val="500"/>
              </a:spcBef>
              <a:defRPr sz="2800">
                <a:latin typeface="+mn-lt"/>
              </a:defRPr>
            </a:lvl1pPr>
          </a:lstStyle>
          <a:p>
            <a:pPr lvl="0"/>
            <a:r>
              <a:rPr lang="en-US" err="1"/>
              <a:t>Perfil</a:t>
            </a:r>
            <a:r>
              <a:rPr lang="en-US"/>
              <a:t> / </a:t>
            </a:r>
            <a:r>
              <a:rPr lang="en-US" err="1"/>
              <a:t>Rol</a:t>
            </a:r>
            <a:r>
              <a:rPr lang="en-US"/>
              <a:t> / Squad</a:t>
            </a:r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E03C47DB-F146-F36A-ECD2-E0ECF15F82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6A133B-C1C3-E639-1B3E-0DF7BE2887A1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7997D688-B5D7-A341-4C98-F391CDD6AD4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5C6C5A-0BB0-162B-C868-AE642105E2C7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1" name="Imagen 6">
            <a:extLst>
              <a:ext uri="{FF2B5EF4-FFF2-40B4-BE49-F238E27FC236}">
                <a16:creationId xmlns:a16="http://schemas.microsoft.com/office/drawing/2014/main" id="{548E7FFF-C39D-869F-DE41-F709D1B3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357" y="6392273"/>
            <a:ext cx="849935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85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385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A41E2EE8-0E66-5E48-A325-8A2A675C280E}"/>
              </a:ext>
            </a:extLst>
          </p:cNvPr>
          <p:cNvSpPr/>
          <p:nvPr/>
        </p:nvSpPr>
        <p:spPr>
          <a:xfrm rot="10800000">
            <a:off x="1" y="0"/>
            <a:ext cx="4170362" cy="6858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265-5163-CF4A-BB8E-7B22688FEA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499" y="314325"/>
            <a:ext cx="3852863" cy="6062663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err="1"/>
              <a:t>Encabezado</a:t>
            </a:r>
            <a:r>
              <a:rPr lang="en-US"/>
              <a:t> para </a:t>
            </a:r>
            <a:r>
              <a:rPr lang="en-US" err="1"/>
              <a:t>tabla</a:t>
            </a:r>
            <a:r>
              <a:rPr lang="en-US"/>
              <a:t> de </a:t>
            </a:r>
            <a:r>
              <a:rPr lang="en-US" err="1"/>
              <a:t>contenido</a:t>
            </a:r>
            <a:r>
              <a:rPr lang="en-US"/>
              <a:t> o agenda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F08AF246-E740-FA47-BC38-3FBA0AD1E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35" t="-1310" r="19676" b="13630"/>
          <a:stretch/>
        </p:blipFill>
        <p:spPr>
          <a:xfrm>
            <a:off x="1665353" y="3796512"/>
            <a:ext cx="2505011" cy="3061488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119B86-F74F-9743-AF79-7706CE7724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7861" y="1174848"/>
            <a:ext cx="2408669" cy="1009649"/>
          </a:xfrm>
        </p:spPr>
        <p:txBody>
          <a:bodyPr tIns="91440" b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6600" b="1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6A403E7-64E1-C544-A37E-367B6011B5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87861" y="2184499"/>
            <a:ext cx="2408669" cy="1009649"/>
          </a:xfrm>
        </p:spPr>
        <p:txBody>
          <a:bodyPr tIns="91440" bIns="91440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Tema</a:t>
            </a:r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FCFD98A-E46B-3A4A-841A-57D26B5DF8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3931" y="1174848"/>
            <a:ext cx="2408669" cy="1009649"/>
          </a:xfrm>
        </p:spPr>
        <p:txBody>
          <a:bodyPr tIns="91440" b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6600" b="1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E08AF30-6350-494F-980C-71B2CB6BBD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3931" y="2184499"/>
            <a:ext cx="2408669" cy="1009649"/>
          </a:xfrm>
        </p:spPr>
        <p:txBody>
          <a:bodyPr tIns="91440" bIns="91440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Tema</a:t>
            </a:r>
            <a:endParaRPr lang="en-US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C47C450-7B00-8148-97AE-D846C7A6C6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63032" y="1174848"/>
            <a:ext cx="2408669" cy="1009649"/>
          </a:xfrm>
        </p:spPr>
        <p:txBody>
          <a:bodyPr tIns="91440" b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6600" b="1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F1233BD-1F27-AD41-9954-62151BFBF0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3032" y="2184499"/>
            <a:ext cx="2408669" cy="1009649"/>
          </a:xfrm>
        </p:spPr>
        <p:txBody>
          <a:bodyPr tIns="91440" bIns="91440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Tema</a:t>
            </a:r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6FEF277-78A7-AA45-AAB0-CED11C38A1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87861" y="3495074"/>
            <a:ext cx="2408669" cy="1009649"/>
          </a:xfrm>
        </p:spPr>
        <p:txBody>
          <a:bodyPr tIns="91440" b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6600" b="1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4CB8724F-E8A2-AD4C-80F4-ECE81E0E46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7861" y="4504725"/>
            <a:ext cx="2408669" cy="1009649"/>
          </a:xfrm>
        </p:spPr>
        <p:txBody>
          <a:bodyPr tIns="91440" bIns="91440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Tema</a:t>
            </a:r>
            <a:endParaRPr lang="en-US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79993A6-7B87-7640-921A-A739CE9BA5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63931" y="3495074"/>
            <a:ext cx="2408669" cy="1009649"/>
          </a:xfrm>
        </p:spPr>
        <p:txBody>
          <a:bodyPr tIns="91440" b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6600" b="1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80AF3830-16DD-064C-B617-C95067A8BD6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63931" y="4504725"/>
            <a:ext cx="2408669" cy="1009649"/>
          </a:xfrm>
        </p:spPr>
        <p:txBody>
          <a:bodyPr tIns="91440" bIns="91440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Tema</a:t>
            </a:r>
            <a:endParaRPr lang="en-US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B6E593D9-4766-914C-BCB3-F9734140DF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63032" y="3495074"/>
            <a:ext cx="2408669" cy="1009649"/>
          </a:xfrm>
        </p:spPr>
        <p:txBody>
          <a:bodyPr tIns="91440" b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5400" b="1">
                <a:solidFill>
                  <a:schemeClr val="accent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5400" b="1">
                <a:solidFill>
                  <a:schemeClr val="accent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6600" b="1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26D62A39-7577-5941-BF99-90907A35F3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63032" y="4504725"/>
            <a:ext cx="2408669" cy="1009649"/>
          </a:xfrm>
        </p:spPr>
        <p:txBody>
          <a:bodyPr tIns="91440" bIns="91440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5pPr>
            <a:lvl6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6pPr>
            <a:lvl7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7pPr>
            <a:lvl8pPr marL="0" indent="0" algn="ctr"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8pPr>
            <a:lvl9pPr marL="0" indent="0" algn="ctr">
              <a:spcBef>
                <a:spcPts val="0"/>
              </a:spcBef>
              <a:buNone/>
              <a:defRPr sz="1050" b="1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Tema</a:t>
            </a:r>
            <a:endParaRPr lang="en-US"/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39D4A06A-0026-3A9B-DEC7-4DD6755C044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E10CA3-69D6-18CB-E7EB-7AE2740A85BF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6F000FA-36E1-881C-DCB0-44C3221731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ED376D-6315-4F05-4655-0664400EBEC0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28" name="Imagen 3">
            <a:extLst>
              <a:ext uri="{FF2B5EF4-FFF2-40B4-BE49-F238E27FC236}">
                <a16:creationId xmlns:a16="http://schemas.microsoft.com/office/drawing/2014/main" id="{7A8302B9-2D45-3343-3094-A4AFF8DEC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59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2819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 +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A41E2EE8-0E66-5E48-A325-8A2A675C280E}"/>
              </a:ext>
            </a:extLst>
          </p:cNvPr>
          <p:cNvSpPr/>
          <p:nvPr/>
        </p:nvSpPr>
        <p:spPr>
          <a:xfrm rot="10800000">
            <a:off x="1" y="0"/>
            <a:ext cx="4170362" cy="6858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265-5163-CF4A-BB8E-7B22688F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3852863" cy="5051425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119B86-F74F-9743-AF79-7706CE7724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0362" y="314325"/>
            <a:ext cx="7702551" cy="6062663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81091D19-F4DB-ECD7-3768-9253D92C52F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364FE7-4DB2-55A0-FFF8-6D8A2EBEBB4A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77D26AE-BB23-6E31-1D5D-DD0F3DE28F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95AD65C-8F3B-DD22-B3A6-6F11BB2B5C22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5" name="Imagen 3">
            <a:extLst>
              <a:ext uri="{FF2B5EF4-FFF2-40B4-BE49-F238E27FC236}">
                <a16:creationId xmlns:a16="http://schemas.microsoft.com/office/drawing/2014/main" id="{3FA260E0-A1DA-414C-8DB3-6398E6F1D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38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 + Chart, Table, or 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86021385-ED52-524D-9CA4-81C4D6F3875C}"/>
              </a:ext>
            </a:extLst>
          </p:cNvPr>
          <p:cNvSpPr/>
          <p:nvPr/>
        </p:nvSpPr>
        <p:spPr>
          <a:xfrm rot="10800000">
            <a:off x="1" y="0"/>
            <a:ext cx="4170362" cy="6858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C254D4F4-F541-154B-B081-3B7274A1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3852863" cy="5051425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1B703-5760-314B-A89B-8CDE3E3EC0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70363" y="314325"/>
            <a:ext cx="7704137" cy="1012825"/>
          </a:xfrm>
        </p:spPr>
        <p:txBody>
          <a:bodyPr>
            <a:noAutofit/>
          </a:bodyPr>
          <a:lstStyle/>
          <a:p>
            <a:pPr lvl="0"/>
            <a:r>
              <a:rPr lang="es-ES"/>
              <a:t>Haz clic para agregar un subtítulo o </a:t>
            </a:r>
            <a:r>
              <a:rPr lang="es-ES" err="1"/>
              <a:t>key</a:t>
            </a:r>
            <a:r>
              <a:rPr lang="es-ES"/>
              <a:t> </a:t>
            </a:r>
            <a:r>
              <a:rPr lang="es-ES" err="1"/>
              <a:t>message</a:t>
            </a:r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FB926A8-2922-4F4A-AA05-9E7CF1B5B86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6123" y="1517651"/>
            <a:ext cx="6972615" cy="38481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un </a:t>
            </a:r>
            <a:r>
              <a:rPr lang="en-US" err="1"/>
              <a:t>gráfico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4B41C99-CE4E-1749-ADDE-00813EAF47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0363" y="5556251"/>
            <a:ext cx="7704137" cy="832047"/>
          </a:xfrm>
        </p:spPr>
        <p:txBody>
          <a:bodyPr tIns="182880" bIns="182880" anchor="b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 err="1"/>
              <a:t>Agrega</a:t>
            </a:r>
            <a:r>
              <a:rPr lang="en-US"/>
              <a:t> un pie de nota</a:t>
            </a:r>
          </a:p>
        </p:txBody>
      </p:sp>
      <p:sp>
        <p:nvSpPr>
          <p:cNvPr id="4" name="Slide Number Placeholder 14">
            <a:extLst>
              <a:ext uri="{FF2B5EF4-FFF2-40B4-BE49-F238E27FC236}">
                <a16:creationId xmlns:a16="http://schemas.microsoft.com/office/drawing/2014/main" id="{B91EA26B-1D40-326C-0F29-90F3889CCB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16F624-5093-3341-90D8-DCD4A0525279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ECF5ACA-5C71-E96C-89BA-BEEF02E7B38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AA847B-5DF8-9CFF-B855-93733B7B14E3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8" name="Imagen 3">
            <a:extLst>
              <a:ext uri="{FF2B5EF4-FFF2-40B4-BE49-F238E27FC236}">
                <a16:creationId xmlns:a16="http://schemas.microsoft.com/office/drawing/2014/main" id="{A39F94E8-A2D6-EFC2-6B7B-186137974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8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56">
          <p15:clr>
            <a:srgbClr val="FBAE40"/>
          </p15:clr>
        </p15:guide>
        <p15:guide id="2" pos="72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DB6D5F-646C-804D-B09C-2B17B2B04F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4170363" cy="6858000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21A2E4-5DC2-2940-9554-3B0486BB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363" y="333375"/>
            <a:ext cx="7702059" cy="99377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98352-B682-3A44-8E47-84D695881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70363" y="1327150"/>
            <a:ext cx="7704137" cy="50498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Slide Number Placeholder 14">
            <a:extLst>
              <a:ext uri="{FF2B5EF4-FFF2-40B4-BE49-F238E27FC236}">
                <a16:creationId xmlns:a16="http://schemas.microsoft.com/office/drawing/2014/main" id="{6ECBB5F9-AF6A-A0CC-DB67-77A6BF28C8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170362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1C375A-4BCB-3693-B033-BF9FBAC85F41}"/>
              </a:ext>
            </a:extLst>
          </p:cNvPr>
          <p:cNvGrpSpPr/>
          <p:nvPr/>
        </p:nvGrpSpPr>
        <p:grpSpPr>
          <a:xfrm>
            <a:off x="5257103" y="6375399"/>
            <a:ext cx="3083622" cy="507006"/>
            <a:chOff x="317500" y="6375399"/>
            <a:chExt cx="3083622" cy="5070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6ED25A3-DEE8-0D66-1FAB-31877835C3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D522C4-1545-ECFB-4C23-8F2B1A8E63FC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1" name="Imagen 3">
            <a:extLst>
              <a:ext uri="{FF2B5EF4-FFF2-40B4-BE49-F238E27FC236}">
                <a16:creationId xmlns:a16="http://schemas.microsoft.com/office/drawing/2014/main" id="{5A506D2D-EB89-826B-70A6-72B5246CC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576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Chart, Table, or 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DB6D5F-646C-804D-B09C-2B17B2B04F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4170362" cy="6858000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21A2E4-5DC2-2940-9554-3B0486BB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363" y="333375"/>
            <a:ext cx="7702059" cy="99377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00D5B1CB-6F1B-B549-97D4-2A34826622E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36123" y="1517651"/>
            <a:ext cx="6972615" cy="3848100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err="1"/>
              <a:t>Inserta</a:t>
            </a:r>
            <a:r>
              <a:rPr lang="en-US"/>
              <a:t> </a:t>
            </a:r>
            <a:r>
              <a:rPr lang="en-US" err="1"/>
              <a:t>aquí</a:t>
            </a:r>
            <a:r>
              <a:rPr lang="en-US"/>
              <a:t> un </a:t>
            </a:r>
            <a:r>
              <a:rPr lang="en-US" err="1"/>
              <a:t>gráfico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7525201-F8E9-0045-B8E2-E46BA1A786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70363" y="5556251"/>
            <a:ext cx="7704137" cy="832047"/>
          </a:xfrm>
        </p:spPr>
        <p:txBody>
          <a:bodyPr tIns="182880" bIns="182880" anchor="b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pPr lvl="0"/>
            <a:r>
              <a:rPr lang="en-US" err="1"/>
              <a:t>Agrega</a:t>
            </a:r>
            <a:r>
              <a:rPr lang="en-US"/>
              <a:t> un pie de nota</a:t>
            </a:r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89F68863-1949-31F2-09B9-721007CC8A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170362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DF1AB1-C771-72A4-F2DF-7ED6BCBCE3FF}"/>
              </a:ext>
            </a:extLst>
          </p:cNvPr>
          <p:cNvGrpSpPr/>
          <p:nvPr/>
        </p:nvGrpSpPr>
        <p:grpSpPr>
          <a:xfrm>
            <a:off x="5257103" y="6375399"/>
            <a:ext cx="3083622" cy="507006"/>
            <a:chOff x="317500" y="6375399"/>
            <a:chExt cx="3083622" cy="507006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E4036E8-0D85-204C-F04D-980E29317D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66EE51-B8D4-5FDE-B0CF-00B05473FDB0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2" name="Imagen 3">
            <a:extLst>
              <a:ext uri="{FF2B5EF4-FFF2-40B4-BE49-F238E27FC236}">
                <a16:creationId xmlns:a16="http://schemas.microsoft.com/office/drawing/2014/main" id="{5D492F60-7CE1-D5DC-78F0-3CE7C6478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38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856">
          <p15:clr>
            <a:srgbClr val="FBAE40"/>
          </p15:clr>
        </p15:guide>
        <p15:guide id="2" pos="724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63AEFD29-F266-4C42-82AB-D66A9D4A4AE9}"/>
              </a:ext>
            </a:extLst>
          </p:cNvPr>
          <p:cNvSpPr/>
          <p:nvPr/>
        </p:nvSpPr>
        <p:spPr>
          <a:xfrm rot="10800000">
            <a:off x="-1" y="0"/>
            <a:ext cx="12192000" cy="23368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42653D-0829-7446-B85B-F85207C62423}"/>
              </a:ext>
            </a:extLst>
          </p:cNvPr>
          <p:cNvSpPr/>
          <p:nvPr/>
        </p:nvSpPr>
        <p:spPr>
          <a:xfrm>
            <a:off x="603122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A1380C-9567-A840-8692-03CA602D73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9741" y="1976355"/>
            <a:ext cx="731520" cy="73152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F4D865-B256-1E4D-A547-13C09EFE28C7}"/>
              </a:ext>
            </a:extLst>
          </p:cNvPr>
          <p:cNvSpPr/>
          <p:nvPr/>
        </p:nvSpPr>
        <p:spPr>
          <a:xfrm>
            <a:off x="6397561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115B1D5-4E53-204E-8DDE-3A2CF30C40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14180" y="1976355"/>
            <a:ext cx="731520" cy="73152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E51D9DE-3401-3A45-9292-D9F0ECF2D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7499" y="3346451"/>
            <a:ext cx="5778501" cy="528126"/>
          </a:xfrm>
        </p:spPr>
        <p:txBody>
          <a:bodyPr lIns="365760" tIns="91440" rIns="365760" bIns="91440" anchor="t">
            <a:normAutofit/>
          </a:bodyPr>
          <a:lstStyle>
            <a:lvl1pPr algn="l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7162995-17B8-6447-900C-B17E9B18B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499" y="3874577"/>
            <a:ext cx="5778501" cy="2502411"/>
          </a:xfrm>
        </p:spPr>
        <p:txBody>
          <a:bodyPr lIns="365760" tIns="91440" rIns="365760" bIns="91440" anchor="t">
            <a:normAutofit/>
          </a:bodyPr>
          <a:lstStyle>
            <a:lvl1pPr algn="l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F344DD49-363E-344A-9372-50FDB388F5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7587" y="3346451"/>
            <a:ext cx="5778501" cy="528126"/>
          </a:xfrm>
        </p:spPr>
        <p:txBody>
          <a:bodyPr lIns="365760" tIns="91440" rIns="365760" bIns="91440" anchor="t">
            <a:normAutofit/>
          </a:bodyPr>
          <a:lstStyle>
            <a:lvl1pPr algn="l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10ECD4C2-0577-B543-8060-2BAE4E61EA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7587" y="3874577"/>
            <a:ext cx="5778501" cy="2502411"/>
          </a:xfrm>
        </p:spPr>
        <p:txBody>
          <a:bodyPr lIns="365760" tIns="91440" rIns="365760" bIns="91440" anchor="t">
            <a:normAutofit/>
          </a:bodyPr>
          <a:lstStyle>
            <a:lvl1pPr algn="l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11557001" cy="101123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DBCB550F-CBFB-B7B6-9D55-4546C1AB455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D419AD-6543-F363-B107-1B793DE86D14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7FE65D2-DEBB-D0F4-9B5C-7DA8BDEBD8E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BF1B18-F946-581D-2752-50BFF3CD8E71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2" name="Imagen 3">
            <a:extLst>
              <a:ext uri="{FF2B5EF4-FFF2-40B4-BE49-F238E27FC236}">
                <a16:creationId xmlns:a16="http://schemas.microsoft.com/office/drawing/2014/main" id="{47A4E19E-B03E-27E4-0AE6-3E433B2CD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842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63AEFD29-F266-4C42-82AB-D66A9D4A4AE9}"/>
              </a:ext>
            </a:extLst>
          </p:cNvPr>
          <p:cNvSpPr/>
          <p:nvPr/>
        </p:nvSpPr>
        <p:spPr>
          <a:xfrm rot="10800000">
            <a:off x="0" y="0"/>
            <a:ext cx="12192000" cy="23368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11557001" cy="101123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42653D-0829-7446-B85B-F85207C62423}"/>
              </a:ext>
            </a:extLst>
          </p:cNvPr>
          <p:cNvSpPr/>
          <p:nvPr/>
        </p:nvSpPr>
        <p:spPr>
          <a:xfrm>
            <a:off x="1567527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A1380C-9567-A840-8692-03CA602D73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84146" y="1976355"/>
            <a:ext cx="731520" cy="73152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F4D865-B256-1E4D-A547-13C09EFE28C7}"/>
              </a:ext>
            </a:extLst>
          </p:cNvPr>
          <p:cNvSpPr/>
          <p:nvPr/>
        </p:nvSpPr>
        <p:spPr>
          <a:xfrm>
            <a:off x="5419201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115B1D5-4E53-204E-8DDE-3A2CF30C40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35820" y="1976355"/>
            <a:ext cx="731520" cy="73152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37BDCA-89BD-B94F-84DC-6D2E27211B41}"/>
              </a:ext>
            </a:extLst>
          </p:cNvPr>
          <p:cNvSpPr/>
          <p:nvPr/>
        </p:nvSpPr>
        <p:spPr>
          <a:xfrm>
            <a:off x="9271668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753699-3484-5C48-AAA7-E179032B35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588287" y="1976355"/>
            <a:ext cx="731520" cy="73152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E51D9DE-3401-3A45-9292-D9F0ECF2D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7499" y="3346451"/>
            <a:ext cx="3852863" cy="890270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7162995-17B8-6447-900C-B17E9B18B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499" y="4236720"/>
            <a:ext cx="3852863" cy="2140269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1616A192-D8AD-FC4A-98C8-6D13F8936F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9173" y="3346451"/>
            <a:ext cx="3852863" cy="890270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AA8DA879-CDB0-1C44-9ABA-2F918718D3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69173" y="4236720"/>
            <a:ext cx="3852863" cy="2140269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CF13F80-7487-3D49-8640-218606732A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1640" y="3346451"/>
            <a:ext cx="3852863" cy="890270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1F51EAE1-C4B1-E54A-B25E-3740D9C6AB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21640" y="4236720"/>
            <a:ext cx="3852863" cy="2140269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06B0D586-0176-8BF8-7EF2-3F45CFBAA58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17B34F-DCA7-05A7-B512-F47D2EC4A5BA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4E01915-A520-A115-18DC-E8049D9EE9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6F15630-980B-B38C-560F-7C4629CCFC66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2" name="Imagen 3">
            <a:extLst>
              <a:ext uri="{FF2B5EF4-FFF2-40B4-BE49-F238E27FC236}">
                <a16:creationId xmlns:a16="http://schemas.microsoft.com/office/drawing/2014/main" id="{C74F8BD0-0730-FD16-6EAB-7DD6092B2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15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63AEFD29-F266-4C42-82AB-D66A9D4A4AE9}"/>
              </a:ext>
            </a:extLst>
          </p:cNvPr>
          <p:cNvSpPr/>
          <p:nvPr/>
        </p:nvSpPr>
        <p:spPr>
          <a:xfrm rot="10800000">
            <a:off x="0" y="0"/>
            <a:ext cx="12192000" cy="23368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47D9E88-F046-124A-834A-CF36E12C0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91" t="19587" r="12482" b="5057"/>
          <a:stretch/>
        </p:blipFill>
        <p:spPr>
          <a:xfrm>
            <a:off x="9664861" y="0"/>
            <a:ext cx="2527140" cy="2336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14325"/>
            <a:ext cx="11554921" cy="101124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42653D-0829-7446-B85B-F85207C62423}"/>
              </a:ext>
            </a:extLst>
          </p:cNvPr>
          <p:cNvSpPr/>
          <p:nvPr/>
        </p:nvSpPr>
        <p:spPr>
          <a:xfrm>
            <a:off x="805408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A1380C-9567-A840-8692-03CA602D73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15833" y="1970162"/>
            <a:ext cx="731956" cy="731836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F4D865-B256-1E4D-A547-13C09EFE28C7}"/>
              </a:ext>
            </a:extLst>
          </p:cNvPr>
          <p:cNvSpPr/>
          <p:nvPr/>
        </p:nvSpPr>
        <p:spPr>
          <a:xfrm>
            <a:off x="3115145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115B1D5-4E53-204E-8DDE-3A2CF30C40F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25570" y="1970162"/>
            <a:ext cx="731956" cy="731836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37BDCA-89BD-B94F-84DC-6D2E27211B41}"/>
              </a:ext>
            </a:extLst>
          </p:cNvPr>
          <p:cNvSpPr/>
          <p:nvPr/>
        </p:nvSpPr>
        <p:spPr>
          <a:xfrm>
            <a:off x="5418558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753699-3484-5C48-AAA7-E179032B35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28983" y="1970162"/>
            <a:ext cx="731956" cy="731836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734C9C-CA98-0441-A26B-290F53FF7461}"/>
              </a:ext>
            </a:extLst>
          </p:cNvPr>
          <p:cNvSpPr/>
          <p:nvPr/>
        </p:nvSpPr>
        <p:spPr>
          <a:xfrm>
            <a:off x="7734619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A03A5356-1329-4647-B7CA-7C9591E38A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45044" y="1970162"/>
            <a:ext cx="731956" cy="731836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E51D9DE-3401-3A45-9292-D9F0ECF2D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50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7162995-17B8-6447-900C-B17E9B18B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150" y="4129177"/>
            <a:ext cx="2303322" cy="2247811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1616A192-D8AD-FC4A-98C8-6D13F8936F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9887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AA8DA879-CDB0-1C44-9ABA-2F918718D3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9887" y="4129177"/>
            <a:ext cx="2303322" cy="2247811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CF13F80-7487-3D49-8640-218606732A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624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1F51EAE1-C4B1-E54A-B25E-3740D9C6AB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9624" y="4129177"/>
            <a:ext cx="2303322" cy="2247811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BBC86D97-9EC9-7545-89B6-801FAAF005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59361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3501DC1C-1684-A142-B677-B6B9E683B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59361" y="4129177"/>
            <a:ext cx="2303322" cy="2247811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84AF440F-362D-7F4E-A24B-A0247DE2F3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69099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1E8E223-3469-5F41-8C2A-86C9BD9ADE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69099" y="4129177"/>
            <a:ext cx="2303322" cy="2247811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383180-0FC0-EB4A-929A-4F00A4551B0B}"/>
              </a:ext>
            </a:extLst>
          </p:cNvPr>
          <p:cNvSpPr/>
          <p:nvPr/>
        </p:nvSpPr>
        <p:spPr>
          <a:xfrm>
            <a:off x="10044357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26">
            <a:extLst>
              <a:ext uri="{FF2B5EF4-FFF2-40B4-BE49-F238E27FC236}">
                <a16:creationId xmlns:a16="http://schemas.microsoft.com/office/drawing/2014/main" id="{14CF2EE2-06E3-BF4A-ABF9-7786FDC845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354782" y="1970162"/>
            <a:ext cx="731956" cy="731836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35BC1B35-1B74-FAF8-2834-E44A24D7FC2B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0D0CF4-C3B5-BEEB-E52D-3AE85D60D39D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80F68BD-F7CC-E5A6-7969-566CDB5261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E1CB96-085E-E809-846E-77431CD30044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2" name="Imagen 3">
            <a:extLst>
              <a:ext uri="{FF2B5EF4-FFF2-40B4-BE49-F238E27FC236}">
                <a16:creationId xmlns:a16="http://schemas.microsoft.com/office/drawing/2014/main" id="{345E2997-BABC-BC93-51F2-6D0D6BD52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5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Logo)">
    <p:bg>
      <p:bgPr>
        <a:gradFill>
          <a:gsLst>
            <a:gs pos="47000">
              <a:srgbClr val="002452"/>
            </a:gs>
            <a:gs pos="0">
              <a:srgbClr val="00223F"/>
            </a:gs>
            <a:gs pos="100000">
              <a:srgbClr val="00287F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4F81C4-50C1-CD4A-BEE3-0C409995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500" y="2336800"/>
            <a:ext cx="11557000" cy="2019300"/>
          </a:xfrm>
        </p:spPr>
        <p:txBody>
          <a:bodyPr bIns="182880" anchor="b">
            <a:noAutofit/>
          </a:bodyPr>
          <a:lstStyle>
            <a:lvl1pPr>
              <a:lnSpc>
                <a:spcPct val="85000"/>
              </a:lnSpc>
              <a:defRPr lang="en-US" sz="6000" dirty="0">
                <a:solidFill>
                  <a:schemeClr val="tx1"/>
                </a:solidFill>
              </a:defRPr>
            </a:lvl1pPr>
          </a:lstStyle>
          <a:p>
            <a:r>
              <a:rPr lang="es-ES"/>
              <a:t>Escribe aquí el título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521FA-403D-F34E-89A7-F6823DEDA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7500" y="4356101"/>
            <a:ext cx="11557000" cy="1009649"/>
          </a:xfrm>
        </p:spPr>
        <p:txBody>
          <a:bodyPr tIns="182880">
            <a:noAutofit/>
          </a:bodyPr>
          <a:lstStyle/>
          <a:p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va</a:t>
            </a:r>
            <a:r>
              <a:rPr lang="en-US"/>
              <a:t> un </a:t>
            </a:r>
            <a:r>
              <a:rPr lang="en-US" err="1"/>
              <a:t>subtítulo</a:t>
            </a:r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2729708-076A-676A-3070-6ED98D134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640" y="201505"/>
            <a:ext cx="1128860" cy="5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2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Key Points (Number 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63AEFD29-F266-4C42-82AB-D66A9D4A4AE9}"/>
              </a:ext>
            </a:extLst>
          </p:cNvPr>
          <p:cNvSpPr/>
          <p:nvPr/>
        </p:nvSpPr>
        <p:spPr>
          <a:xfrm rot="10800000">
            <a:off x="0" y="0"/>
            <a:ext cx="12192000" cy="23368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42653D-0829-7446-B85B-F85207C62423}"/>
              </a:ext>
            </a:extLst>
          </p:cNvPr>
          <p:cNvSpPr/>
          <p:nvPr/>
        </p:nvSpPr>
        <p:spPr>
          <a:xfrm>
            <a:off x="603122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F4D865-B256-1E4D-A547-13C09EFE28C7}"/>
              </a:ext>
            </a:extLst>
          </p:cNvPr>
          <p:cNvSpPr/>
          <p:nvPr/>
        </p:nvSpPr>
        <p:spPr>
          <a:xfrm>
            <a:off x="6397561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E51D9DE-3401-3A45-9292-D9F0ECF2D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7499" y="3346451"/>
            <a:ext cx="5778501" cy="528126"/>
          </a:xfrm>
        </p:spPr>
        <p:txBody>
          <a:bodyPr lIns="365760" tIns="91440" rIns="365760" bIns="91440" anchor="t">
            <a:normAutofit/>
          </a:bodyPr>
          <a:lstStyle>
            <a:lvl1pPr algn="l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7162995-17B8-6447-900C-B17E9B18B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499" y="3874577"/>
            <a:ext cx="5778501" cy="2502411"/>
          </a:xfrm>
        </p:spPr>
        <p:txBody>
          <a:bodyPr lIns="365760" tIns="91440" rIns="365760" bIns="91440" anchor="t">
            <a:normAutofit/>
          </a:bodyPr>
          <a:lstStyle>
            <a:lvl1pPr algn="l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F344DD49-363E-344A-9372-50FDB388F5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7587" y="3346451"/>
            <a:ext cx="5778501" cy="528126"/>
          </a:xfrm>
        </p:spPr>
        <p:txBody>
          <a:bodyPr lIns="365760" tIns="91440" rIns="365760" bIns="91440" anchor="t">
            <a:normAutofit/>
          </a:bodyPr>
          <a:lstStyle>
            <a:lvl1pPr algn="l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10ECD4C2-0577-B543-8060-2BAE4E61EA7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97587" y="3874577"/>
            <a:ext cx="5778501" cy="2502411"/>
          </a:xfrm>
        </p:spPr>
        <p:txBody>
          <a:bodyPr lIns="365760" tIns="91440" rIns="365760" bIns="91440" anchor="t">
            <a:normAutofit/>
          </a:bodyPr>
          <a:lstStyle>
            <a:lvl1pPr algn="l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11557001" cy="101123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E32D22-9BC6-B04E-87CF-D3A2A716E086}"/>
              </a:ext>
            </a:extLst>
          </p:cNvPr>
          <p:cNvSpPr txBox="1"/>
          <p:nvPr/>
        </p:nvSpPr>
        <p:spPr>
          <a:xfrm>
            <a:off x="855851" y="1920178"/>
            <a:ext cx="847348" cy="832330"/>
          </a:xfrm>
          <a:prstGeom prst="rect">
            <a:avLst/>
          </a:prstGeom>
          <a:noFill/>
        </p:spPr>
        <p:txBody>
          <a:bodyPr wrap="square" tIns="108000" rtlCol="0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27A917-A4F8-E243-91A0-AA399E420B65}"/>
              </a:ext>
            </a:extLst>
          </p:cNvPr>
          <p:cNvSpPr txBox="1"/>
          <p:nvPr/>
        </p:nvSpPr>
        <p:spPr>
          <a:xfrm>
            <a:off x="6650290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CD07DA8D-FFCA-2B03-120D-4C44EB9520A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B29A01-CB1B-471A-2773-B22B344A64A4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C87A616-6141-50D7-CDBA-E467AA8FDED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55335F-1F33-9AB6-E988-7A97EFC1B3D5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2" name="Imagen 3">
            <a:extLst>
              <a:ext uri="{FF2B5EF4-FFF2-40B4-BE49-F238E27FC236}">
                <a16:creationId xmlns:a16="http://schemas.microsoft.com/office/drawing/2014/main" id="{53CF1CEC-8098-4676-C917-1C8DFE975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690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 Points (Number 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63AEFD29-F266-4C42-82AB-D66A9D4A4AE9}"/>
              </a:ext>
            </a:extLst>
          </p:cNvPr>
          <p:cNvSpPr/>
          <p:nvPr/>
        </p:nvSpPr>
        <p:spPr>
          <a:xfrm rot="10800000">
            <a:off x="0" y="0"/>
            <a:ext cx="12192000" cy="23368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11557001" cy="101123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42653D-0829-7446-B85B-F85207C62423}"/>
              </a:ext>
            </a:extLst>
          </p:cNvPr>
          <p:cNvSpPr/>
          <p:nvPr/>
        </p:nvSpPr>
        <p:spPr>
          <a:xfrm>
            <a:off x="1567527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F4D865-B256-1E4D-A547-13C09EFE28C7}"/>
              </a:ext>
            </a:extLst>
          </p:cNvPr>
          <p:cNvSpPr/>
          <p:nvPr/>
        </p:nvSpPr>
        <p:spPr>
          <a:xfrm>
            <a:off x="5419201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37BDCA-89BD-B94F-84DC-6D2E27211B41}"/>
              </a:ext>
            </a:extLst>
          </p:cNvPr>
          <p:cNvSpPr/>
          <p:nvPr/>
        </p:nvSpPr>
        <p:spPr>
          <a:xfrm>
            <a:off x="9271668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E51D9DE-3401-3A45-9292-D9F0ECF2D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7499" y="3346451"/>
            <a:ext cx="3852863" cy="890270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7162995-17B8-6447-900C-B17E9B18B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499" y="4236720"/>
            <a:ext cx="3852863" cy="2140269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1616A192-D8AD-FC4A-98C8-6D13F8936F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69173" y="3346451"/>
            <a:ext cx="3852863" cy="890270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AA8DA879-CDB0-1C44-9ABA-2F918718D3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69173" y="4236720"/>
            <a:ext cx="3852863" cy="2140269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CF13F80-7487-3D49-8640-218606732A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1640" y="3346451"/>
            <a:ext cx="3852863" cy="890270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1F51EAE1-C4B1-E54A-B25E-3740D9C6AB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21640" y="4236720"/>
            <a:ext cx="3852863" cy="2140269"/>
          </a:xfrm>
        </p:spPr>
        <p:txBody>
          <a:bodyPr lIns="365760" tIns="91440" rIns="36576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42D999-E430-044C-ADAC-F8BC4594B05F}"/>
              </a:ext>
            </a:extLst>
          </p:cNvPr>
          <p:cNvSpPr txBox="1"/>
          <p:nvPr/>
        </p:nvSpPr>
        <p:spPr>
          <a:xfrm>
            <a:off x="1820256" y="1920178"/>
            <a:ext cx="847348" cy="832330"/>
          </a:xfrm>
          <a:prstGeom prst="rect">
            <a:avLst/>
          </a:prstGeom>
          <a:noFill/>
        </p:spPr>
        <p:txBody>
          <a:bodyPr wrap="square" tIns="108000" rtlCol="0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3F1E2B-06A8-5E4D-A68D-F0748B3440D6}"/>
              </a:ext>
            </a:extLst>
          </p:cNvPr>
          <p:cNvSpPr txBox="1"/>
          <p:nvPr/>
        </p:nvSpPr>
        <p:spPr>
          <a:xfrm>
            <a:off x="5671930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360411-8362-AD4F-841B-9BB6387AB702}"/>
              </a:ext>
            </a:extLst>
          </p:cNvPr>
          <p:cNvSpPr txBox="1"/>
          <p:nvPr/>
        </p:nvSpPr>
        <p:spPr>
          <a:xfrm>
            <a:off x="9524397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DC08B31E-FB35-C57F-A174-8BB0229086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8DB39A-EE39-AF11-A3BF-20310665F1C8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17A668B-F5B8-7C65-64E1-3299EC3762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BCF134-7686-7FBA-0B92-A70579C39E9D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2" name="Imagen 3">
            <a:extLst>
              <a:ext uri="{FF2B5EF4-FFF2-40B4-BE49-F238E27FC236}">
                <a16:creationId xmlns:a16="http://schemas.microsoft.com/office/drawing/2014/main" id="{CE3C3112-CDB4-D938-A049-9F4562263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27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Key Points (Number 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63AEFD29-F266-4C42-82AB-D66A9D4A4AE9}"/>
              </a:ext>
            </a:extLst>
          </p:cNvPr>
          <p:cNvSpPr/>
          <p:nvPr/>
        </p:nvSpPr>
        <p:spPr>
          <a:xfrm rot="10800000">
            <a:off x="0" y="0"/>
            <a:ext cx="12192000" cy="23368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14325"/>
            <a:ext cx="11554921" cy="101124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42653D-0829-7446-B85B-F85207C62423}"/>
              </a:ext>
            </a:extLst>
          </p:cNvPr>
          <p:cNvSpPr/>
          <p:nvPr/>
        </p:nvSpPr>
        <p:spPr>
          <a:xfrm>
            <a:off x="1085083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F4D865-B256-1E4D-A547-13C09EFE28C7}"/>
              </a:ext>
            </a:extLst>
          </p:cNvPr>
          <p:cNvSpPr/>
          <p:nvPr/>
        </p:nvSpPr>
        <p:spPr>
          <a:xfrm>
            <a:off x="3974015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37BDCA-89BD-B94F-84DC-6D2E27211B41}"/>
              </a:ext>
            </a:extLst>
          </p:cNvPr>
          <p:cNvSpPr/>
          <p:nvPr/>
        </p:nvSpPr>
        <p:spPr>
          <a:xfrm>
            <a:off x="6863101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734C9C-CA98-0441-A26B-290F53FF7461}"/>
              </a:ext>
            </a:extLst>
          </p:cNvPr>
          <p:cNvSpPr/>
          <p:nvPr/>
        </p:nvSpPr>
        <p:spPr>
          <a:xfrm>
            <a:off x="9752034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E51D9DE-3401-3A45-9292-D9F0ECF2D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7501" y="3347119"/>
            <a:ext cx="2887662" cy="889602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7162995-17B8-6447-900C-B17E9B18B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7501" y="4236721"/>
            <a:ext cx="2887662" cy="2140267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1616A192-D8AD-FC4A-98C8-6D13F8936F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6587" y="3347119"/>
            <a:ext cx="2887662" cy="889602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AA8DA879-CDB0-1C44-9ABA-2F918718D3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06587" y="4236721"/>
            <a:ext cx="2887662" cy="2140267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CF13F80-7487-3D49-8640-218606732A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673" y="3347119"/>
            <a:ext cx="2887662" cy="889602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1F51EAE1-C4B1-E54A-B25E-3740D9C6AB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673" y="4236721"/>
            <a:ext cx="2887662" cy="2140267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BBC86D97-9EC9-7545-89B6-801FAAF005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84759" y="3347119"/>
            <a:ext cx="2887662" cy="889602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90000"/>
              </a:lnSpc>
              <a:defRPr sz="24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3501DC1C-1684-A142-B677-B6B9E683B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4759" y="4236721"/>
            <a:ext cx="2887662" cy="2140267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159C92-8E5A-8949-8506-6FB426DFDED4}"/>
              </a:ext>
            </a:extLst>
          </p:cNvPr>
          <p:cNvSpPr txBox="1"/>
          <p:nvPr/>
        </p:nvSpPr>
        <p:spPr>
          <a:xfrm>
            <a:off x="1337812" y="1920178"/>
            <a:ext cx="847348" cy="832330"/>
          </a:xfrm>
          <a:prstGeom prst="rect">
            <a:avLst/>
          </a:prstGeom>
          <a:noFill/>
        </p:spPr>
        <p:txBody>
          <a:bodyPr wrap="square" tIns="108000" rtlCol="0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805DFC-238D-7A4C-BA2D-7C4AA9947448}"/>
              </a:ext>
            </a:extLst>
          </p:cNvPr>
          <p:cNvSpPr txBox="1"/>
          <p:nvPr/>
        </p:nvSpPr>
        <p:spPr>
          <a:xfrm>
            <a:off x="4226744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34281C-AC8D-E14B-866D-7246564EB56B}"/>
              </a:ext>
            </a:extLst>
          </p:cNvPr>
          <p:cNvSpPr txBox="1"/>
          <p:nvPr/>
        </p:nvSpPr>
        <p:spPr>
          <a:xfrm>
            <a:off x="7115830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984165-08C0-8540-AB00-5AEF9FD747EF}"/>
              </a:ext>
            </a:extLst>
          </p:cNvPr>
          <p:cNvSpPr txBox="1"/>
          <p:nvPr/>
        </p:nvSpPr>
        <p:spPr>
          <a:xfrm>
            <a:off x="10003996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BC9D865E-943C-58AA-7AD8-5250F8BF8B0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D75844-43B5-394B-EA06-962CD5BB3AE8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1C4AD97-5188-A3A5-79FA-1E282C845EB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265A3F-DE99-5B2F-2047-06C53D6C9DB7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2" name="Imagen 3">
            <a:extLst>
              <a:ext uri="{FF2B5EF4-FFF2-40B4-BE49-F238E27FC236}">
                <a16:creationId xmlns:a16="http://schemas.microsoft.com/office/drawing/2014/main" id="{5F2AC5BA-D327-A45A-DB18-C3062EDB2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51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Key Points (Number 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63AEFD29-F266-4C42-82AB-D66A9D4A4AE9}"/>
              </a:ext>
            </a:extLst>
          </p:cNvPr>
          <p:cNvSpPr/>
          <p:nvPr/>
        </p:nvSpPr>
        <p:spPr>
          <a:xfrm rot="10800000">
            <a:off x="0" y="0"/>
            <a:ext cx="12192000" cy="23368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947D9E88-F046-124A-834A-CF36E12C05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3991" t="19587" r="12482" b="5057"/>
          <a:stretch/>
        </p:blipFill>
        <p:spPr>
          <a:xfrm>
            <a:off x="9664861" y="0"/>
            <a:ext cx="2527140" cy="2336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14325"/>
            <a:ext cx="11554921" cy="101124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42653D-0829-7446-B85B-F85207C62423}"/>
              </a:ext>
            </a:extLst>
          </p:cNvPr>
          <p:cNvSpPr/>
          <p:nvPr/>
        </p:nvSpPr>
        <p:spPr>
          <a:xfrm>
            <a:off x="805408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F4D865-B256-1E4D-A547-13C09EFE28C7}"/>
              </a:ext>
            </a:extLst>
          </p:cNvPr>
          <p:cNvSpPr/>
          <p:nvPr/>
        </p:nvSpPr>
        <p:spPr>
          <a:xfrm>
            <a:off x="3115145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37BDCA-89BD-B94F-84DC-6D2E27211B41}"/>
              </a:ext>
            </a:extLst>
          </p:cNvPr>
          <p:cNvSpPr/>
          <p:nvPr/>
        </p:nvSpPr>
        <p:spPr>
          <a:xfrm>
            <a:off x="5418558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734C9C-CA98-0441-A26B-290F53FF7461}"/>
              </a:ext>
            </a:extLst>
          </p:cNvPr>
          <p:cNvSpPr/>
          <p:nvPr/>
        </p:nvSpPr>
        <p:spPr>
          <a:xfrm>
            <a:off x="7734619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3E51D9DE-3401-3A45-9292-D9F0ECF2D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50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C7162995-17B8-6447-900C-B17E9B18B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150" y="4129177"/>
            <a:ext cx="2303322" cy="2247811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1616A192-D8AD-FC4A-98C8-6D13F8936F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9887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AA8DA879-CDB0-1C44-9ABA-2F918718D3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9887" y="4129177"/>
            <a:ext cx="2303322" cy="2247811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CF13F80-7487-3D49-8640-218606732A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9624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1F51EAE1-C4B1-E54A-B25E-3740D9C6AB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9624" y="4129177"/>
            <a:ext cx="2303322" cy="2247811"/>
          </a:xfrm>
        </p:spPr>
        <p:txBody>
          <a:bodyPr tIns="91440" bIns="91440" anchor="t">
            <a:normAutofit/>
          </a:bodyPr>
          <a:lstStyle>
            <a:lvl1pPr algn="ctr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BBC86D97-9EC9-7545-89B6-801FAAF005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59361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3501DC1C-1684-A142-B677-B6B9E683B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59361" y="4129177"/>
            <a:ext cx="2303322" cy="2247811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84AF440F-362D-7F4E-A24B-A0247DE2F3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69099" y="3347119"/>
            <a:ext cx="2303322" cy="782058"/>
          </a:xfrm>
        </p:spPr>
        <p:txBody>
          <a:bodyPr tIns="91440" bIns="91440" anchor="t">
            <a:noAutofit/>
          </a:bodyPr>
          <a:lstStyle>
            <a:lvl1pPr algn="ctr">
              <a:lnSpc>
                <a:spcPct val="90000"/>
              </a:lnSpc>
              <a:defRPr sz="2000"/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o 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1E8E223-3469-5F41-8C2A-86C9BD9ADE3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69099" y="4129177"/>
            <a:ext cx="2303322" cy="2247811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383180-0FC0-EB4A-929A-4F00A4551B0B}"/>
              </a:ext>
            </a:extLst>
          </p:cNvPr>
          <p:cNvSpPr/>
          <p:nvPr/>
        </p:nvSpPr>
        <p:spPr>
          <a:xfrm>
            <a:off x="10044357" y="1659940"/>
            <a:ext cx="1352806" cy="1352806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85E8C-EC66-8447-98EF-7C43F4352758}"/>
              </a:ext>
            </a:extLst>
          </p:cNvPr>
          <p:cNvSpPr txBox="1"/>
          <p:nvPr/>
        </p:nvSpPr>
        <p:spPr>
          <a:xfrm>
            <a:off x="1058137" y="1920178"/>
            <a:ext cx="847348" cy="832330"/>
          </a:xfrm>
          <a:prstGeom prst="rect">
            <a:avLst/>
          </a:prstGeom>
          <a:noFill/>
        </p:spPr>
        <p:txBody>
          <a:bodyPr wrap="square" tIns="108000" rtlCol="0" anchor="ctr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147377-3611-BB40-BAAE-924A8737EDE0}"/>
              </a:ext>
            </a:extLst>
          </p:cNvPr>
          <p:cNvSpPr txBox="1"/>
          <p:nvPr/>
        </p:nvSpPr>
        <p:spPr>
          <a:xfrm>
            <a:off x="3367874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DD82EB3-5548-7848-B47F-6ABC0AB6E50D}"/>
              </a:ext>
            </a:extLst>
          </p:cNvPr>
          <p:cNvSpPr txBox="1"/>
          <p:nvPr/>
        </p:nvSpPr>
        <p:spPr>
          <a:xfrm>
            <a:off x="5671287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6346E4-F740-2245-BA18-BE516D1DACF9}"/>
              </a:ext>
            </a:extLst>
          </p:cNvPr>
          <p:cNvSpPr txBox="1"/>
          <p:nvPr/>
        </p:nvSpPr>
        <p:spPr>
          <a:xfrm>
            <a:off x="7987348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8A88AA-EEE3-AC48-A9D2-4D4864E81136}"/>
              </a:ext>
            </a:extLst>
          </p:cNvPr>
          <p:cNvSpPr txBox="1"/>
          <p:nvPr/>
        </p:nvSpPr>
        <p:spPr>
          <a:xfrm>
            <a:off x="10297086" y="1950956"/>
            <a:ext cx="847348" cy="832330"/>
          </a:xfrm>
          <a:prstGeom prst="rect">
            <a:avLst/>
          </a:prstGeom>
          <a:noFill/>
        </p:spPr>
        <p:txBody>
          <a:bodyPr wrap="square" tIns="108000" rtlCol="0" anchor="b">
            <a:spAutoFit/>
          </a:bodyPr>
          <a:lstStyle/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b="1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0B621ED9-42F9-F081-407D-9394F994C7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6A4EEA-A83C-FFF7-D5E2-11BFD65C1BE9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35806C5-05C7-29A4-2462-736C21F55B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7AD123-0DC2-5C10-06D2-750CA1ABD14F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2" name="Imagen 3">
            <a:extLst>
              <a:ext uri="{FF2B5EF4-FFF2-40B4-BE49-F238E27FC236}">
                <a16:creationId xmlns:a16="http://schemas.microsoft.com/office/drawing/2014/main" id="{D2B43929-00B7-1F41-01E4-085FB4F76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41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ey Points (Vertic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A41E2EE8-0E66-5E48-A325-8A2A675C280E}"/>
              </a:ext>
            </a:extLst>
          </p:cNvPr>
          <p:cNvSpPr/>
          <p:nvPr/>
        </p:nvSpPr>
        <p:spPr>
          <a:xfrm rot="10800000">
            <a:off x="1" y="0"/>
            <a:ext cx="4170362" cy="6858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265-5163-CF4A-BB8E-7B22688F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3852863" cy="5051425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7127637-1AD0-904F-89F2-322C3BDE83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2013" y="868363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C3CC78-C7D6-F046-A5D3-A772267F22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14326"/>
            <a:ext cx="5778500" cy="2025650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B6779823-64C4-DE48-B89A-5FCF280897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72013" y="2890837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C17DC962-1B9E-DB42-9EDE-8C12453DE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72013" y="4926210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6597381-C15E-2F4A-8632-DD2B86F7F6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2330450"/>
            <a:ext cx="5778500" cy="2025650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DB901E-604E-7B43-9FAC-D55700B4AE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4351338"/>
            <a:ext cx="5778500" cy="2025650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noFill/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367CC09F-5920-D09C-3A5C-23EE935605D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020238-5E73-51F3-E137-3500E8144382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A17959A-1F9C-F580-2A7C-4642F8594D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2CD7CA-BD71-DD7C-D925-E8FD8C789991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4" name="Imagen 3">
            <a:extLst>
              <a:ext uri="{FF2B5EF4-FFF2-40B4-BE49-F238E27FC236}">
                <a16:creationId xmlns:a16="http://schemas.microsoft.com/office/drawing/2014/main" id="{12139C56-81A4-8AB4-2006-030E28F84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4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Key Points (Vertic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A41E2EE8-0E66-5E48-A325-8A2A675C280E}"/>
              </a:ext>
            </a:extLst>
          </p:cNvPr>
          <p:cNvSpPr/>
          <p:nvPr/>
        </p:nvSpPr>
        <p:spPr>
          <a:xfrm rot="10800000">
            <a:off x="1" y="0"/>
            <a:ext cx="4170362" cy="6858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265-5163-CF4A-BB8E-7B22688F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3852863" cy="5051425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7127637-1AD0-904F-89F2-322C3BDE83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2013" y="613824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C3CC78-C7D6-F046-A5D3-A772267F22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14325"/>
            <a:ext cx="5778500" cy="1516573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B6779823-64C4-DE48-B89A-5FCF280897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72013" y="2127067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C17DC962-1B9E-DB42-9EDE-8C12453DE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672013" y="3640310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6597381-C15E-2F4A-8632-DD2B86F7F6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827568"/>
            <a:ext cx="5778500" cy="1516573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DB901E-604E-7B43-9FAC-D55700B4AE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3340811"/>
            <a:ext cx="5778500" cy="1516573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E68E7DD-DEB9-3E4F-AF3D-B579C51ED6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672013" y="5153554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40FD156-01B1-0C47-AFDF-5FDE299752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4854055"/>
            <a:ext cx="5778500" cy="1516573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noFill/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C7DB6CEB-9B4D-7344-3E74-D1C3BF08F6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5812F-3DBE-0D6F-5202-33492E52A6AA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E80CE04-66CB-CAAD-8F75-62F251639A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30B1F5-0F88-0A65-5694-D1BB5C0707C5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4" name="Imagen 3">
            <a:extLst>
              <a:ext uri="{FF2B5EF4-FFF2-40B4-BE49-F238E27FC236}">
                <a16:creationId xmlns:a16="http://schemas.microsoft.com/office/drawing/2014/main" id="{0FD3605E-BF01-BA74-E372-C37C2885F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37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Key Points (Vertic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A41E2EE8-0E66-5E48-A325-8A2A675C280E}"/>
              </a:ext>
            </a:extLst>
          </p:cNvPr>
          <p:cNvSpPr/>
          <p:nvPr/>
        </p:nvSpPr>
        <p:spPr>
          <a:xfrm rot="10800000">
            <a:off x="1" y="0"/>
            <a:ext cx="4170362" cy="6858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265-5163-CF4A-BB8E-7B22688F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3852863" cy="5051425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7127637-1AD0-904F-89F2-322C3BDE83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07239" y="495896"/>
            <a:ext cx="847124" cy="847124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C3CC78-C7D6-F046-A5D3-A772267F22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14325"/>
            <a:ext cx="5778500" cy="121026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B6779823-64C4-DE48-B89A-5FCF280897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07239" y="1708734"/>
            <a:ext cx="847124" cy="847124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C17DC962-1B9E-DB42-9EDE-8C12453DE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07239" y="2921572"/>
            <a:ext cx="847124" cy="847124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6597381-C15E-2F4A-8632-DD2B86F7F6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527163"/>
            <a:ext cx="5778500" cy="121026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DB901E-604E-7B43-9FAC-D55700B4AE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2740001"/>
            <a:ext cx="5778500" cy="121026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E68E7DD-DEB9-3E4F-AF3D-B579C51ED6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07239" y="4134410"/>
            <a:ext cx="847124" cy="847124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40FD156-01B1-0C47-AFDF-5FDE299752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3952839"/>
            <a:ext cx="5778500" cy="121026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9D9DA7FC-AD0F-2E4B-B01E-58585757C4D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07239" y="5339521"/>
            <a:ext cx="847124" cy="847124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060830-FA74-8049-8649-F586E32B9C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5157950"/>
            <a:ext cx="5778500" cy="121026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noFill/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D0EC4879-F310-33DB-044C-14DD96E8EE8F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B44CEE-2C58-C9BA-E655-DE428398513C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C1B33BA-7E40-5006-C3A5-A6770693ED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1C04C03-9564-F886-8DF8-3538A75A36C3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4" name="Imagen 3">
            <a:extLst>
              <a:ext uri="{FF2B5EF4-FFF2-40B4-BE49-F238E27FC236}">
                <a16:creationId xmlns:a16="http://schemas.microsoft.com/office/drawing/2014/main" id="{9CAA83C5-E1CB-717A-6960-AF4046BAF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19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Key Points (Vertic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A41E2EE8-0E66-5E48-A325-8A2A675C280E}"/>
              </a:ext>
            </a:extLst>
          </p:cNvPr>
          <p:cNvSpPr/>
          <p:nvPr/>
        </p:nvSpPr>
        <p:spPr>
          <a:xfrm rot="10800000">
            <a:off x="1" y="0"/>
            <a:ext cx="4170362" cy="6858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E265-5163-CF4A-BB8E-7B22688F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3852863" cy="5051425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7127637-1AD0-904F-89F2-322C3BDE83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50488" y="440424"/>
            <a:ext cx="760626" cy="760626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C3CC78-C7D6-F046-A5D3-A772267F22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14325"/>
            <a:ext cx="5778500" cy="101282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B6779823-64C4-DE48-B89A-5FCF280897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750488" y="1450709"/>
            <a:ext cx="760626" cy="760626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C17DC962-1B9E-DB42-9EDE-8C12453DE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50488" y="2460994"/>
            <a:ext cx="760626" cy="760626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6597381-C15E-2F4A-8632-DD2B86F7F6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324610"/>
            <a:ext cx="5778500" cy="101282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DB901E-604E-7B43-9FAC-D55700B4AE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000" y="2334895"/>
            <a:ext cx="5778500" cy="101282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E68E7DD-DEB9-3E4F-AF3D-B579C51ED6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750488" y="3471279"/>
            <a:ext cx="760626" cy="760626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40FD156-01B1-0C47-AFDF-5FDE299752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3345180"/>
            <a:ext cx="5778500" cy="101282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9D9DA7FC-AD0F-2E4B-B01E-58585757C4D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750488" y="4481564"/>
            <a:ext cx="760626" cy="760626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2060830-FA74-8049-8649-F586E32B9C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355465"/>
            <a:ext cx="5778500" cy="101282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A63F809F-0509-6A4F-AF2A-A137577DB7C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50488" y="5491849"/>
            <a:ext cx="760626" cy="760626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9CD6A9B-447D-0C48-BF0F-4D2F6679201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7588" y="5365750"/>
            <a:ext cx="5778500" cy="1012825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noFill/>
          </a:ln>
        </p:spPr>
        <p:txBody>
          <a:bodyPr lIns="0" anchor="ctr"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752CE3AE-387A-45BA-8F11-6339ABC5A25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078186-BAA7-2680-9605-767D2CDE8018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A13C2EF-ED3A-D4E0-E70A-CDC80DA9C53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79F62D-C7E4-0CD1-7679-C1F7AFD86719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4" name="Imagen 3">
            <a:extLst>
              <a:ext uri="{FF2B5EF4-FFF2-40B4-BE49-F238E27FC236}">
                <a16:creationId xmlns:a16="http://schemas.microsoft.com/office/drawing/2014/main" id="{342DE248-4476-1DBB-A86B-07F06C588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Key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0ED1EC6-6714-B14C-8097-74707AFBD618}"/>
              </a:ext>
            </a:extLst>
          </p:cNvPr>
          <p:cNvSpPr/>
          <p:nvPr/>
        </p:nvSpPr>
        <p:spPr>
          <a:xfrm>
            <a:off x="0" y="-1"/>
            <a:ext cx="12192000" cy="14805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B148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C15E64B2-0A16-AB41-ACCD-0AC2FC64BF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149" y="2017094"/>
            <a:ext cx="2875014" cy="782058"/>
          </a:xfrm>
        </p:spPr>
        <p:txBody>
          <a:bodyPr tIns="91440" bIns="91440" anchor="t">
            <a:noAutofit/>
          </a:bodyPr>
          <a:lstStyle>
            <a:lvl1pPr algn="l">
              <a:lnSpc>
                <a:spcPct val="90000"/>
              </a:lnSpc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/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854C079A-07AD-EA4D-A1E8-9B5B574A2F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0149" y="2799152"/>
            <a:ext cx="2875014" cy="2247811"/>
          </a:xfrm>
        </p:spPr>
        <p:txBody>
          <a:bodyPr tIns="91440" bIns="91440" anchor="t">
            <a:normAutofit/>
          </a:bodyPr>
          <a:lstStyle>
            <a:lvl1pPr algn="l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1CBCCCBB-70F3-A04D-92C5-5992021399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05729" y="2017094"/>
            <a:ext cx="2890271" cy="782058"/>
          </a:xfrm>
        </p:spPr>
        <p:txBody>
          <a:bodyPr tIns="91440" bIns="91440" anchor="t">
            <a:noAutofit/>
          </a:bodyPr>
          <a:lstStyle>
            <a:lvl1pPr algn="l">
              <a:lnSpc>
                <a:spcPct val="90000"/>
              </a:lnSpc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/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3A7DAC52-C801-8F49-838A-1B6F071D2C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05729" y="2799152"/>
            <a:ext cx="2890271" cy="2247811"/>
          </a:xfrm>
        </p:spPr>
        <p:txBody>
          <a:bodyPr tIns="91440" bIns="91440" anchor="t">
            <a:normAutofit/>
          </a:bodyPr>
          <a:lstStyle>
            <a:lvl1pPr algn="l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6" name="Text Placeholder 36">
            <a:extLst>
              <a:ext uri="{FF2B5EF4-FFF2-40B4-BE49-F238E27FC236}">
                <a16:creationId xmlns:a16="http://schemas.microsoft.com/office/drawing/2014/main" id="{80C8CAA5-114C-A748-9CA3-57349C096F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2017094"/>
            <a:ext cx="2881408" cy="782058"/>
          </a:xfrm>
        </p:spPr>
        <p:txBody>
          <a:bodyPr tIns="91440" bIns="91440" anchor="t">
            <a:noAutofit/>
          </a:bodyPr>
          <a:lstStyle>
            <a:lvl1pPr algn="l">
              <a:lnSpc>
                <a:spcPct val="90000"/>
              </a:lnSpc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/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947812A6-F0FA-1646-B97F-F7BC38DF99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2799152"/>
            <a:ext cx="2881408" cy="2247811"/>
          </a:xfrm>
        </p:spPr>
        <p:txBody>
          <a:bodyPr tIns="91440" bIns="91440" anchor="t">
            <a:normAutofit/>
          </a:bodyPr>
          <a:lstStyle>
            <a:lvl1pPr algn="l">
              <a:lnSpc>
                <a:spcPct val="85000"/>
              </a:lnSpc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FABAC08C-39D2-4145-9AF1-4366779E20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93093" y="2017094"/>
            <a:ext cx="2881408" cy="782058"/>
          </a:xfrm>
        </p:spPr>
        <p:txBody>
          <a:bodyPr tIns="91440" bIns="91440" anchor="t">
            <a:noAutofit/>
          </a:bodyPr>
          <a:lstStyle>
            <a:lvl1pPr algn="l">
              <a:lnSpc>
                <a:spcPct val="90000"/>
              </a:lnSpc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/</a:t>
            </a:r>
            <a:r>
              <a:rPr lang="en-US" err="1"/>
              <a:t>Encabezado</a:t>
            </a:r>
            <a:endParaRPr lang="en-US"/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BACC5E7F-B3E6-0848-B55E-1B562E094C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3093" y="2799152"/>
            <a:ext cx="2881408" cy="2247811"/>
          </a:xfrm>
        </p:spPr>
        <p:txBody>
          <a:bodyPr tIns="91440" bIns="9144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54" name="Picture Placeholder 14">
            <a:extLst>
              <a:ext uri="{FF2B5EF4-FFF2-40B4-BE49-F238E27FC236}">
                <a16:creationId xmlns:a16="http://schemas.microsoft.com/office/drawing/2014/main" id="{F956F186-28B5-304D-8AF0-639456FE5D5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59792" y="5363999"/>
            <a:ext cx="731520" cy="73152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2FB71A9-EA4E-924E-B574-ED75F08F3B5E}"/>
              </a:ext>
            </a:extLst>
          </p:cNvPr>
          <p:cNvCxnSpPr>
            <a:cxnSpLocks/>
          </p:cNvCxnSpPr>
          <p:nvPr/>
        </p:nvCxnSpPr>
        <p:spPr>
          <a:xfrm>
            <a:off x="3206022" y="2025651"/>
            <a:ext cx="0" cy="406986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icture Placeholder 14">
            <a:extLst>
              <a:ext uri="{FF2B5EF4-FFF2-40B4-BE49-F238E27FC236}">
                <a16:creationId xmlns:a16="http://schemas.microsoft.com/office/drawing/2014/main" id="{55FB6C40-B1C5-1341-855B-79ACE5CC1F9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130915" y="5363999"/>
            <a:ext cx="731520" cy="73152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58" name="Picture Placeholder 14">
            <a:extLst>
              <a:ext uri="{FF2B5EF4-FFF2-40B4-BE49-F238E27FC236}">
                <a16:creationId xmlns:a16="http://schemas.microsoft.com/office/drawing/2014/main" id="{E2DF8A6E-3572-174F-8B8C-D0181165031E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996733" y="5363999"/>
            <a:ext cx="731520" cy="73152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469FA4-3F57-9F4E-9E46-A449A7892C80}"/>
              </a:ext>
            </a:extLst>
          </p:cNvPr>
          <p:cNvCxnSpPr>
            <a:cxnSpLocks/>
          </p:cNvCxnSpPr>
          <p:nvPr/>
        </p:nvCxnSpPr>
        <p:spPr>
          <a:xfrm>
            <a:off x="8959242" y="2025651"/>
            <a:ext cx="0" cy="406986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icture Placeholder 14">
            <a:extLst>
              <a:ext uri="{FF2B5EF4-FFF2-40B4-BE49-F238E27FC236}">
                <a16:creationId xmlns:a16="http://schemas.microsoft.com/office/drawing/2014/main" id="{D248A327-E506-D448-AB25-1D48D386853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1026689" y="5363999"/>
            <a:ext cx="731520" cy="731520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12010682-A1B6-0F40-AA9B-E0C97940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14325"/>
            <a:ext cx="7589370" cy="1013539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99C3E0-0CE7-A94F-99BD-3BF27F01B0CE}"/>
              </a:ext>
            </a:extLst>
          </p:cNvPr>
          <p:cNvCxnSpPr>
            <a:cxnSpLocks/>
          </p:cNvCxnSpPr>
          <p:nvPr/>
        </p:nvCxnSpPr>
        <p:spPr>
          <a:xfrm>
            <a:off x="6088118" y="2025651"/>
            <a:ext cx="0" cy="406986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A1B9AAE0-BE9C-4849-BA70-5E01A92677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06871" y="314324"/>
            <a:ext cx="4285130" cy="1166253"/>
          </a:xfrm>
        </p:spPr>
        <p:txBody>
          <a:bodyPr anchor="ctr">
            <a:normAutofit/>
          </a:bodyPr>
          <a:lstStyle>
            <a:lvl1pPr algn="ctr">
              <a:defRPr sz="1800">
                <a:solidFill>
                  <a:sysClr val="windowText" lastClr="000000"/>
                </a:solidFill>
              </a:defRPr>
            </a:lvl1pPr>
          </a:lstStyle>
          <a:p>
            <a:pPr lvl="0"/>
            <a:r>
              <a:rPr lang="en-US" err="1"/>
              <a:t>Copia</a:t>
            </a:r>
            <a:r>
              <a:rPr lang="en-US"/>
              <a:t> y </a:t>
            </a:r>
            <a:r>
              <a:rPr lang="en-US" err="1"/>
              <a:t>pega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ilustración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sección</a:t>
            </a:r>
            <a:endParaRPr lang="en-US"/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39405175-2E3C-8403-EFB5-A60027A0D42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78229B-1F2F-1F4F-D759-32AAC63CF828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62375D9-AFAC-FA8C-DDAF-F85E391C9F4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58A4CA-8726-E9A0-E980-5CD8FC8064DC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0" name="Imagen 3">
            <a:extLst>
              <a:ext uri="{FF2B5EF4-FFF2-40B4-BE49-F238E27FC236}">
                <a16:creationId xmlns:a16="http://schemas.microsoft.com/office/drawing/2014/main" id="{0C4D6DEA-0B41-38DE-64DE-354657A5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147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4 Key Points (Vertic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2">
            <a:extLst>
              <a:ext uri="{FF2B5EF4-FFF2-40B4-BE49-F238E27FC236}">
                <a16:creationId xmlns:a16="http://schemas.microsoft.com/office/drawing/2014/main" id="{3B5A1A19-FBB4-B84F-A2B6-2E027FB0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4813301" cy="2720540"/>
          </a:xfrm>
        </p:spPr>
        <p:txBody>
          <a:bodyPr anchor="t"/>
          <a:lstStyle>
            <a:lvl1pPr>
              <a:lnSpc>
                <a:spcPct val="9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7127637-1AD0-904F-89F2-322C3BDE83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37212" y="613824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C3CC78-C7D6-F046-A5D3-A772267F22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1200" y="314325"/>
            <a:ext cx="4813300" cy="1516573"/>
          </a:xfrm>
          <a:prstGeom prst="callout1">
            <a:avLst>
              <a:gd name="adj1" fmla="val 99913"/>
              <a:gd name="adj2" fmla="val 100118"/>
              <a:gd name="adj3" fmla="val 100382"/>
              <a:gd name="adj4" fmla="val -29650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B6779823-64C4-DE48-B89A-5FCF280897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37212" y="2127067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C17DC962-1B9E-DB42-9EDE-8C12453DEAE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37212" y="3640310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F6597381-C15E-2F4A-8632-DD2B86F7F6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61200" y="1827568"/>
            <a:ext cx="4813300" cy="1516573"/>
          </a:xfrm>
          <a:prstGeom prst="callout1">
            <a:avLst>
              <a:gd name="adj1" fmla="val 99913"/>
              <a:gd name="adj2" fmla="val 100118"/>
              <a:gd name="adj3" fmla="val 100355"/>
              <a:gd name="adj4" fmla="val -2959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EDB901E-604E-7B43-9FAC-D55700B4AE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61200" y="3340811"/>
            <a:ext cx="4813300" cy="1516573"/>
          </a:xfrm>
          <a:prstGeom prst="callout1">
            <a:avLst>
              <a:gd name="adj1" fmla="val 99913"/>
              <a:gd name="adj2" fmla="val 100118"/>
              <a:gd name="adj3" fmla="val 100777"/>
              <a:gd name="adj4" fmla="val -2993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0" anchor="ctr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EE68E7DD-DEB9-3E4F-AF3D-B579C51ED6E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637212" y="5153554"/>
            <a:ext cx="917575" cy="917575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40FD156-01B1-0C47-AFDF-5FDE299752E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61200" y="4854055"/>
            <a:ext cx="4813300" cy="1516573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noFill/>
          </a:ln>
        </p:spPr>
        <p:txBody>
          <a:bodyPr lIns="0" anchor="ctr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0A96CAD0-0B81-884E-B7B9-3D38812ED7BE}"/>
              </a:ext>
            </a:extLst>
          </p:cNvPr>
          <p:cNvSpPr/>
          <p:nvPr/>
        </p:nvSpPr>
        <p:spPr>
          <a:xfrm flipH="1">
            <a:off x="0" y="5365750"/>
            <a:ext cx="3599234" cy="1124491"/>
          </a:xfrm>
          <a:custGeom>
            <a:avLst/>
            <a:gdLst>
              <a:gd name="connsiteX0" fmla="*/ 7712126 w 9312971"/>
              <a:gd name="connsiteY0" fmla="*/ 274 h 3444313"/>
              <a:gd name="connsiteX1" fmla="*/ 8238914 w 9312971"/>
              <a:gd name="connsiteY1" fmla="*/ 32017 h 3444313"/>
              <a:gd name="connsiteX2" fmla="*/ 9210613 w 9312971"/>
              <a:gd name="connsiteY2" fmla="*/ 388361 h 3444313"/>
              <a:gd name="connsiteX3" fmla="*/ 9312971 w 9312971"/>
              <a:gd name="connsiteY3" fmla="*/ 472587 h 3444313"/>
              <a:gd name="connsiteX4" fmla="*/ 9312971 w 9312971"/>
              <a:gd name="connsiteY4" fmla="*/ 3444313 h 3444313"/>
              <a:gd name="connsiteX5" fmla="*/ 0 w 9312971"/>
              <a:gd name="connsiteY5" fmla="*/ 3444313 h 3444313"/>
              <a:gd name="connsiteX6" fmla="*/ 15664 w 9312971"/>
              <a:gd name="connsiteY6" fmla="*/ 3309071 h 3444313"/>
              <a:gd name="connsiteX7" fmla="*/ 190742 w 9312971"/>
              <a:gd name="connsiteY7" fmla="*/ 2724417 h 3444313"/>
              <a:gd name="connsiteX8" fmla="*/ 1119657 w 9312971"/>
              <a:gd name="connsiteY8" fmla="*/ 1505217 h 3444313"/>
              <a:gd name="connsiteX9" fmla="*/ 2781542 w 9312971"/>
              <a:gd name="connsiteY9" fmla="*/ 1026245 h 3444313"/>
              <a:gd name="connsiteX10" fmla="*/ 4428914 w 9312971"/>
              <a:gd name="connsiteY10" fmla="*/ 1403617 h 3444313"/>
              <a:gd name="connsiteX11" fmla="*/ 5582800 w 9312971"/>
              <a:gd name="connsiteY11" fmla="*/ 881103 h 3444313"/>
              <a:gd name="connsiteX12" fmla="*/ 6794742 w 9312971"/>
              <a:gd name="connsiteY12" fmla="*/ 133617 h 3444313"/>
              <a:gd name="connsiteX13" fmla="*/ 7712126 w 9312971"/>
              <a:gd name="connsiteY13" fmla="*/ 274 h 34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12971" h="3444313">
                <a:moveTo>
                  <a:pt x="7712126" y="274"/>
                </a:moveTo>
                <a:cubicBezTo>
                  <a:pt x="7899075" y="-1944"/>
                  <a:pt x="8079710" y="9339"/>
                  <a:pt x="8238914" y="32017"/>
                </a:cubicBezTo>
                <a:cubicBezTo>
                  <a:pt x="8610389" y="84934"/>
                  <a:pt x="8905929" y="159149"/>
                  <a:pt x="9210613" y="388361"/>
                </a:cubicBezTo>
                <a:lnTo>
                  <a:pt x="9312971" y="472587"/>
                </a:lnTo>
                <a:lnTo>
                  <a:pt x="9312971" y="3444313"/>
                </a:lnTo>
                <a:lnTo>
                  <a:pt x="0" y="3444313"/>
                </a:lnTo>
                <a:lnTo>
                  <a:pt x="15664" y="3309071"/>
                </a:lnTo>
                <a:cubicBezTo>
                  <a:pt x="43180" y="3121443"/>
                  <a:pt x="97609" y="2913103"/>
                  <a:pt x="190742" y="2724417"/>
                </a:cubicBezTo>
                <a:cubicBezTo>
                  <a:pt x="377009" y="2347046"/>
                  <a:pt x="687857" y="1788246"/>
                  <a:pt x="1119657" y="1505217"/>
                </a:cubicBezTo>
                <a:cubicBezTo>
                  <a:pt x="1551457" y="1222188"/>
                  <a:pt x="2077599" y="985121"/>
                  <a:pt x="2781542" y="1026245"/>
                </a:cubicBezTo>
                <a:cubicBezTo>
                  <a:pt x="3485485" y="1067369"/>
                  <a:pt x="3962038" y="1427807"/>
                  <a:pt x="4428914" y="1403617"/>
                </a:cubicBezTo>
                <a:cubicBezTo>
                  <a:pt x="4895790" y="1379427"/>
                  <a:pt x="5232038" y="1136313"/>
                  <a:pt x="5582800" y="881103"/>
                </a:cubicBezTo>
                <a:cubicBezTo>
                  <a:pt x="5933562" y="625893"/>
                  <a:pt x="6352056" y="275131"/>
                  <a:pt x="6794742" y="133617"/>
                </a:cubicBezTo>
                <a:cubicBezTo>
                  <a:pt x="7071421" y="45171"/>
                  <a:pt x="7400544" y="3972"/>
                  <a:pt x="7712126" y="27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EB148D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D4BB8CF-0C49-9A4B-8A97-1007E9E69EF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17500" y="3667446"/>
            <a:ext cx="4813298" cy="2720655"/>
          </a:xfrm>
        </p:spPr>
        <p:txBody>
          <a:bodyPr anchor="ctr">
            <a:normAutofit/>
          </a:bodyPr>
          <a:lstStyle>
            <a:lvl1pPr algn="ctr">
              <a:defRPr sz="1600"/>
            </a:lvl1pPr>
          </a:lstStyle>
          <a:p>
            <a:pPr lvl="0"/>
            <a:r>
              <a:rPr lang="en-US" err="1"/>
              <a:t>Copia</a:t>
            </a:r>
            <a:r>
              <a:rPr lang="en-US"/>
              <a:t> y </a:t>
            </a:r>
            <a:r>
              <a:rPr lang="en-US" err="1"/>
              <a:t>pega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ilustración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esta</a:t>
            </a:r>
            <a:r>
              <a:rPr lang="en-US"/>
              <a:t> </a:t>
            </a:r>
            <a:r>
              <a:rPr lang="en-US" err="1"/>
              <a:t>sección</a:t>
            </a:r>
            <a:endParaRPr lang="en-US"/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171CF9C7-DCE6-3E9F-5BB8-2FE5DB999AC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4FA63B-C356-37DD-0E2A-2D6F70771CEF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76D862E8-C467-0F97-BDBE-D43F03A3F6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1D1C05-1603-BA8D-4E22-452E2158447F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1" name="Imagen 3">
            <a:extLst>
              <a:ext uri="{FF2B5EF4-FFF2-40B4-BE49-F238E27FC236}">
                <a16:creationId xmlns:a16="http://schemas.microsoft.com/office/drawing/2014/main" id="{1023E475-CE37-C8BD-85EF-E6E5184D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7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(Logo)">
    <p:bg>
      <p:bgPr>
        <a:gradFill>
          <a:gsLst>
            <a:gs pos="47000">
              <a:srgbClr val="002452"/>
            </a:gs>
            <a:gs pos="0">
              <a:srgbClr val="00223F"/>
            </a:gs>
            <a:gs pos="100000">
              <a:srgbClr val="00287F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4F81C4-50C1-CD4A-BEE3-0C409995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500" y="2336800"/>
            <a:ext cx="11556999" cy="2019300"/>
          </a:xfrm>
        </p:spPr>
        <p:txBody>
          <a:bodyPr tIns="182880" bIns="182880" anchor="b">
            <a:noAutofit/>
          </a:bodyPr>
          <a:lstStyle>
            <a:lvl1pPr>
              <a:lnSpc>
                <a:spcPct val="85000"/>
              </a:lnSpc>
              <a:defRPr lang="en-US" sz="6000" dirty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Encabezado</a:t>
            </a:r>
            <a:r>
              <a:rPr lang="en-US"/>
              <a:t> de </a:t>
            </a:r>
            <a:r>
              <a:rPr lang="en-US" err="1"/>
              <a:t>sección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521FA-403D-F34E-89A7-F6823DEDA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7500" y="4356100"/>
            <a:ext cx="11556999" cy="1009650"/>
          </a:xfrm>
        </p:spPr>
        <p:txBody>
          <a:bodyPr tIns="182880" bIns="182880">
            <a:noAutofit/>
          </a:bodyPr>
          <a:lstStyle/>
          <a:p>
            <a:r>
              <a:rPr lang="en-US" err="1"/>
              <a:t>Subtítulo</a:t>
            </a:r>
            <a:r>
              <a:rPr lang="en-US"/>
              <a:t> de la </a:t>
            </a:r>
            <a:r>
              <a:rPr lang="en-US" err="1"/>
              <a:t>sección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D3C6D-7E77-D242-9750-53EC429B62ED}"/>
              </a:ext>
            </a:extLst>
          </p:cNvPr>
          <p:cNvSpPr/>
          <p:nvPr/>
        </p:nvSpPr>
        <p:spPr>
          <a:xfrm>
            <a:off x="0" y="6375399"/>
            <a:ext cx="12192000" cy="482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829F9D-03B7-2440-96B8-9174AF8442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E4F8687-DA5F-074E-BC93-AE9C26B835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170363" y="6388298"/>
            <a:ext cx="6742112" cy="469702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9C915E-04A0-D84A-AA8B-F446A8D40F90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67B7F4B-A904-854B-B78D-11EE76B403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850382-1310-3A4A-B12D-4C06F8DB8FFB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0C973063-066B-559C-F196-EBAD3AB4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640" y="201505"/>
            <a:ext cx="1128860" cy="54830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4B69343-1E55-4227-E0E1-46666851B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17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3 Key Poi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A41E2EE8-0E66-5E48-A325-8A2A675C280E}"/>
              </a:ext>
            </a:extLst>
          </p:cNvPr>
          <p:cNvSpPr/>
          <p:nvPr/>
        </p:nvSpPr>
        <p:spPr>
          <a:xfrm rot="10800000">
            <a:off x="0" y="0"/>
            <a:ext cx="12191999" cy="334645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9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E27F6E-F569-2E44-8866-62DBFCEDF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33" y="0"/>
            <a:ext cx="12192000" cy="3346450"/>
          </a:xfrm>
          <a:gradFill>
            <a:gsLst>
              <a:gs pos="0">
                <a:srgbClr val="00223F"/>
              </a:gs>
              <a:gs pos="100000">
                <a:srgbClr val="00287F">
                  <a:alpha val="0"/>
                </a:srgbClr>
              </a:gs>
            </a:gsLst>
            <a:lin ang="162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8DE3A899-97A3-7641-AE4D-9AF1DBC6A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7150"/>
            <a:ext cx="12192000" cy="2019300"/>
          </a:xfrm>
          <a:gradFill>
            <a:gsLst>
              <a:gs pos="0">
                <a:srgbClr val="24136A"/>
              </a:gs>
              <a:gs pos="100000">
                <a:srgbClr val="19233F">
                  <a:alpha val="0"/>
                </a:srgbClr>
              </a:gs>
            </a:gsLst>
            <a:lin ang="16200000" scaled="0"/>
          </a:gradFill>
        </p:spPr>
        <p:txBody>
          <a:bodyPr lIns="685800" tIns="685800" rIns="685800" bIns="365760"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468EA2E2-270C-FB44-81EC-502233A648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901524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4111B43-5C75-7644-90E6-BFB76358A0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500" y="4356101"/>
            <a:ext cx="3852863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  <a:lvl2pPr algn="ctr"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4CE2C419-BC53-1748-89F1-D92239BBFD2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54387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4E5C40B-12B9-C146-B210-15CD033783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0363" y="4356101"/>
            <a:ext cx="3852863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0F5E572-28A8-FC4B-86C1-4A9A92A525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603583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0F0DD5E-1066-DD43-8943-6F4EA882C7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9559" y="4356101"/>
            <a:ext cx="3852863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noFill/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2963C850-A05F-5BF2-473D-0CA9EE1A9BE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A157C9-2F56-D5E6-8A28-D883946050DC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181BBFE-8D46-3CDA-B357-09A59391FE8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3D1760-FE97-309E-CF9B-1B35E4B16EDE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1" name="Imagen 3">
            <a:extLst>
              <a:ext uri="{FF2B5EF4-FFF2-40B4-BE49-F238E27FC236}">
                <a16:creationId xmlns:a16="http://schemas.microsoft.com/office/drawing/2014/main" id="{C866EF16-F7E9-0FBF-E726-96716968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0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4 Key Poi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A41E2EE8-0E66-5E48-A325-8A2A675C280E}"/>
              </a:ext>
            </a:extLst>
          </p:cNvPr>
          <p:cNvSpPr/>
          <p:nvPr/>
        </p:nvSpPr>
        <p:spPr>
          <a:xfrm rot="10800000">
            <a:off x="0" y="0"/>
            <a:ext cx="12191999" cy="334645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9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E27F6E-F569-2E44-8866-62DBFCEDF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579"/>
            <a:ext cx="12192000" cy="3346450"/>
          </a:xfrm>
          <a:gradFill>
            <a:gsLst>
              <a:gs pos="0">
                <a:srgbClr val="00287F"/>
              </a:gs>
              <a:gs pos="100000">
                <a:srgbClr val="00223F"/>
              </a:gs>
            </a:gsLst>
            <a:lin ang="16200000" scaled="0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8DE3A899-97A3-7641-AE4D-9AF1DBC6A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6" y="927652"/>
            <a:ext cx="12192000" cy="2445611"/>
          </a:xfrm>
          <a:gradFill>
            <a:gsLst>
              <a:gs pos="0">
                <a:srgbClr val="00287F">
                  <a:alpha val="34000"/>
                </a:srgbClr>
              </a:gs>
              <a:gs pos="99000">
                <a:srgbClr val="19233F"/>
              </a:gs>
            </a:gsLst>
            <a:lin ang="16200000" scaled="0"/>
          </a:gradFill>
        </p:spPr>
        <p:txBody>
          <a:bodyPr lIns="685800" tIns="685800" rIns="685800" bIns="365760"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468EA2E2-270C-FB44-81EC-502233A648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0758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4111B43-5C75-7644-90E6-BFB76358A0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501" y="4356101"/>
            <a:ext cx="2892916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4CE2C419-BC53-1748-89F1-D92239BBFD2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06833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4E5C40B-12B9-C146-B210-15CD033783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03576" y="4356101"/>
            <a:ext cx="2892916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0F5E572-28A8-FC4B-86C1-4A9A92A525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197671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0F0DD5E-1066-DD43-8943-6F4EA882C7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4414" y="4356101"/>
            <a:ext cx="2892916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FDC0FC45-139B-1E43-99A4-0EA1F12522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0084841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7E6114A-1E17-884C-839D-B9966A9D60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81584" y="4356101"/>
            <a:ext cx="2892916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noFill/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F689F2BB-DDDE-F18B-ABCD-CA5A3E24E7A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BBEACA-E2E0-6B18-BE0D-9D6B2818B58D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AF3380B-8879-819E-7D41-967F7FFB74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BB5482-33AB-FB79-3065-F63D295EDE6D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1" name="Imagen 3">
            <a:extLst>
              <a:ext uri="{FF2B5EF4-FFF2-40B4-BE49-F238E27FC236}">
                <a16:creationId xmlns:a16="http://schemas.microsoft.com/office/drawing/2014/main" id="{DC6E4DF4-7E26-26DA-42F7-48087BA89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04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5 Key Poi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 Same Side Corner Rectangle 19">
            <a:extLst>
              <a:ext uri="{FF2B5EF4-FFF2-40B4-BE49-F238E27FC236}">
                <a16:creationId xmlns:a16="http://schemas.microsoft.com/office/drawing/2014/main" id="{A41E2EE8-0E66-5E48-A325-8A2A675C280E}"/>
              </a:ext>
            </a:extLst>
          </p:cNvPr>
          <p:cNvSpPr/>
          <p:nvPr/>
        </p:nvSpPr>
        <p:spPr>
          <a:xfrm rot="10800000">
            <a:off x="0" y="0"/>
            <a:ext cx="12191999" cy="334645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rgbClr val="00287F"/>
              </a:gs>
              <a:gs pos="99000">
                <a:srgbClr val="00223F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E27F6E-F569-2E44-8866-62DBFCEDF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8674"/>
            <a:ext cx="12192000" cy="33464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8DE3A899-97A3-7641-AE4D-9AF1DBC6A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2145"/>
            <a:ext cx="12192000" cy="2019300"/>
          </a:xfrm>
          <a:gradFill>
            <a:gsLst>
              <a:gs pos="0">
                <a:srgbClr val="24136A"/>
              </a:gs>
              <a:gs pos="100000">
                <a:srgbClr val="19233F">
                  <a:alpha val="0"/>
                </a:srgbClr>
              </a:gs>
            </a:gsLst>
            <a:lin ang="16200000" scaled="0"/>
          </a:gradFill>
        </p:spPr>
        <p:txBody>
          <a:bodyPr lIns="685800" tIns="685800" rIns="685800" bIns="365760" anchor="b"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468EA2E2-270C-FB44-81EC-502233A6485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3946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4111B43-5C75-7644-90E6-BFB76358A0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7501" y="4356101"/>
            <a:ext cx="2299292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4CE2C419-BC53-1748-89F1-D92239BBFD2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438373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4E5C40B-12B9-C146-B210-15CD033783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1928" y="4356101"/>
            <a:ext cx="2299292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B0F5E572-28A8-FC4B-86C1-4A9A92A5255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752800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80F0DD5E-1066-DD43-8943-6F4EA882C75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6355" y="4356101"/>
            <a:ext cx="2299292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FDC0FC45-139B-1E43-99A4-0EA1F125220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067227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7E6114A-1E17-884C-839D-B9966A9D60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60782" y="4356101"/>
            <a:ext cx="2299292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30ACF882-E706-8C40-879A-72617205817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381653" y="3658392"/>
            <a:ext cx="686402" cy="686400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60B51AA-E972-C44D-85CB-FA69984BF5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75208" y="4356101"/>
            <a:ext cx="2299292" cy="2020888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lIns="365760" anchor="t">
            <a:noAutofit/>
          </a:bodyPr>
          <a:lstStyle>
            <a:lvl1pPr algn="ctr">
              <a:defRPr lang="en-US" sz="1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algn="ctr">
              <a:defRPr sz="1800">
                <a:solidFill>
                  <a:schemeClr val="tx1"/>
                </a:solidFill>
              </a:defRPr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err="1"/>
              <a:t>Título</a:t>
            </a:r>
            <a:endParaRPr lang="en-US"/>
          </a:p>
          <a:p>
            <a:pPr lvl="1"/>
            <a:r>
              <a:rPr lang="en-US" err="1"/>
              <a:t>Texto</a:t>
            </a:r>
            <a:r>
              <a:rPr lang="en-US"/>
              <a:t> </a:t>
            </a:r>
            <a:r>
              <a:rPr lang="en-US" err="1"/>
              <a:t>descriptivo</a:t>
            </a:r>
            <a:endParaRPr lang="en-US"/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6C166310-738D-D16A-363C-3F5425CFDB6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5ED2D-FD53-4A0D-4188-F300EDBA01AE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A998810-471D-AE93-62E2-96D312A7A15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4F915E-6482-8703-0E95-C9388BC13883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1" name="Imagen 3">
            <a:extLst>
              <a:ext uri="{FF2B5EF4-FFF2-40B4-BE49-F238E27FC236}">
                <a16:creationId xmlns:a16="http://schemas.microsoft.com/office/drawing/2014/main" id="{76DEC5C6-35FF-AB4C-D772-DE084019D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00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3A02-BCAE-C44A-9F01-388AA311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99" y="1327864"/>
            <a:ext cx="6743701" cy="2507967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94697C-D1AA-5B40-ADF6-55B2423188D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7499" y="3860840"/>
            <a:ext cx="6743701" cy="2507967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0EA077-B3F6-A942-BF32-41233C2B4F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61200" y="1327150"/>
            <a:ext cx="5130800" cy="5060950"/>
          </a:xfr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XX%</a:t>
            </a:r>
            <a:br>
              <a:rPr lang="en-US"/>
            </a:br>
            <a:r>
              <a:rPr lang="en-US"/>
              <a:t>Key Message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endParaRPr lang="en-US"/>
          </a:p>
          <a:p>
            <a:pPr lvl="6"/>
            <a:endParaRPr lang="en-US"/>
          </a:p>
          <a:p>
            <a:pPr lvl="7"/>
            <a:endParaRPr lang="en-US"/>
          </a:p>
          <a:p>
            <a:pPr lvl="8"/>
            <a:endParaRPr lang="en-US"/>
          </a:p>
        </p:txBody>
      </p:sp>
      <p:sp>
        <p:nvSpPr>
          <p:cNvPr id="13" name="Slide Number Placeholder 14">
            <a:extLst>
              <a:ext uri="{FF2B5EF4-FFF2-40B4-BE49-F238E27FC236}">
                <a16:creationId xmlns:a16="http://schemas.microsoft.com/office/drawing/2014/main" id="{B537B06C-C0F3-CE29-B42B-02EFE8CC05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D1AFF4-DF77-1268-4371-C00660FB2805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A5E17EB-A1AD-FBB1-3272-48419F8F1D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7F04826-2027-2CCD-BE70-089F53DDEC94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7" name="Imagen 3">
            <a:extLst>
              <a:ext uri="{FF2B5EF4-FFF2-40B4-BE49-F238E27FC236}">
                <a16:creationId xmlns:a16="http://schemas.microsoft.com/office/drawing/2014/main" id="{6299149F-95E7-F3BB-E25A-30545E2C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104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984BB59-B958-5346-AE4A-FA09C7B2931A}"/>
              </a:ext>
            </a:extLst>
          </p:cNvPr>
          <p:cNvSpPr/>
          <p:nvPr/>
        </p:nvSpPr>
        <p:spPr>
          <a:xfrm>
            <a:off x="6096000" y="1327150"/>
            <a:ext cx="6096000" cy="5530850"/>
          </a:xfrm>
          <a:prstGeom prst="rect">
            <a:avLst/>
          </a:prstGeom>
          <a:gradFill>
            <a:gsLst>
              <a:gs pos="47000">
                <a:srgbClr val="002452"/>
              </a:gs>
              <a:gs pos="0">
                <a:srgbClr val="00223F"/>
              </a:gs>
              <a:gs pos="100000">
                <a:srgbClr val="00287F"/>
              </a:gs>
            </a:gsLst>
            <a:path path="rect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14325"/>
            <a:ext cx="11557000" cy="1013539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3A02-BCAE-C44A-9F01-388AA311A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99" y="1327864"/>
            <a:ext cx="5778501" cy="504912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94697C-D1AA-5B40-ADF6-55B2423188D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12091" y="1361209"/>
            <a:ext cx="5763723" cy="50491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12" name="Slide Number Placeholder 14">
            <a:extLst>
              <a:ext uri="{FF2B5EF4-FFF2-40B4-BE49-F238E27FC236}">
                <a16:creationId xmlns:a16="http://schemas.microsoft.com/office/drawing/2014/main" id="{C2498AA1-F517-570E-A302-FCA6C454CFE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06B0B9-D437-F2D0-7317-8C6771DCA563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54D0A00-3D4F-56F6-2EC3-AFE019513F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E0B22E-5732-7C20-D499-39AEFB02FD08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7" name="Imagen 3">
            <a:extLst>
              <a:ext uri="{FF2B5EF4-FFF2-40B4-BE49-F238E27FC236}">
                <a16:creationId xmlns:a16="http://schemas.microsoft.com/office/drawing/2014/main" id="{1CBE9BCD-AE6F-719B-95DF-85E7FCDEB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887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EDF0755-8201-2247-BAE0-E74E807D9A90}"/>
              </a:ext>
            </a:extLst>
          </p:cNvPr>
          <p:cNvSpPr/>
          <p:nvPr/>
        </p:nvSpPr>
        <p:spPr>
          <a:xfrm>
            <a:off x="3989952" y="1049993"/>
            <a:ext cx="4391027" cy="43910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15E0CC-1ABB-4C47-A97B-F16F3D8B8519}"/>
              </a:ext>
            </a:extLst>
          </p:cNvPr>
          <p:cNvSpPr/>
          <p:nvPr/>
        </p:nvSpPr>
        <p:spPr>
          <a:xfrm>
            <a:off x="4228222" y="944901"/>
            <a:ext cx="1075298" cy="1075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367F71-7B02-BE4B-91C7-97160D2C8FE4}"/>
              </a:ext>
            </a:extLst>
          </p:cNvPr>
          <p:cNvSpPr/>
          <p:nvPr/>
        </p:nvSpPr>
        <p:spPr>
          <a:xfrm>
            <a:off x="4228222" y="4470814"/>
            <a:ext cx="1075298" cy="1075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37DB5D-F601-0F47-BCC1-BC00053B7F8F}"/>
              </a:ext>
            </a:extLst>
          </p:cNvPr>
          <p:cNvSpPr/>
          <p:nvPr/>
        </p:nvSpPr>
        <p:spPr>
          <a:xfrm>
            <a:off x="3312747" y="2707855"/>
            <a:ext cx="1075298" cy="1075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B9A304-131B-1140-98C1-28AD96089382}"/>
              </a:ext>
            </a:extLst>
          </p:cNvPr>
          <p:cNvSpPr/>
          <p:nvPr/>
        </p:nvSpPr>
        <p:spPr>
          <a:xfrm flipH="1">
            <a:off x="7067411" y="944901"/>
            <a:ext cx="1075296" cy="1075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0D933B-DF31-B34A-B7F5-4A9523E97BF6}"/>
              </a:ext>
            </a:extLst>
          </p:cNvPr>
          <p:cNvSpPr/>
          <p:nvPr/>
        </p:nvSpPr>
        <p:spPr>
          <a:xfrm flipH="1">
            <a:off x="7067411" y="4470814"/>
            <a:ext cx="1075296" cy="1075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BCF8F2-6389-5C4C-9365-CEA270808ED7}"/>
              </a:ext>
            </a:extLst>
          </p:cNvPr>
          <p:cNvSpPr/>
          <p:nvPr/>
        </p:nvSpPr>
        <p:spPr>
          <a:xfrm flipH="1">
            <a:off x="7982884" y="2707855"/>
            <a:ext cx="1075296" cy="10752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6">
            <a:extLst>
              <a:ext uri="{FF2B5EF4-FFF2-40B4-BE49-F238E27FC236}">
                <a16:creationId xmlns:a16="http://schemas.microsoft.com/office/drawing/2014/main" id="{BC1CF290-5726-044F-B1BE-C1D5CDF593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76125" y="1192803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24915BF9-0504-1546-9201-A7F0909E51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60650" y="2955757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29" name="Picture Placeholder 6">
            <a:extLst>
              <a:ext uri="{FF2B5EF4-FFF2-40B4-BE49-F238E27FC236}">
                <a16:creationId xmlns:a16="http://schemas.microsoft.com/office/drawing/2014/main" id="{0D0E6FFA-2780-984C-808D-BB7F1BBDE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76125" y="4718716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52FF4D56-7174-BF44-A2B3-C616029F7F2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15313" y="1192803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31" name="Picture Placeholder 6">
            <a:extLst>
              <a:ext uri="{FF2B5EF4-FFF2-40B4-BE49-F238E27FC236}">
                <a16:creationId xmlns:a16="http://schemas.microsoft.com/office/drawing/2014/main" id="{269B7FC9-EE77-5A4C-B6BA-AA5F65EE0D9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30786" y="2955757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C2E7151B-E2C3-F941-9B8F-16547A8410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315313" y="4718716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4F59BF5E-4DB9-1E44-B41A-A5A768EBBA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98066" y="1064247"/>
            <a:ext cx="2015505" cy="341676"/>
          </a:xfrm>
        </p:spPr>
        <p:txBody>
          <a:bodyPr lIns="91440" tIns="27432" rIns="91440" bIns="27432" anchor="b">
            <a:noAutofit/>
          </a:bodyPr>
          <a:lstStyle>
            <a:lvl1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F6DAF4B7-92BC-6649-A3E0-5A2F77A10F4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98066" y="1413098"/>
            <a:ext cx="2015505" cy="520665"/>
          </a:xfrm>
        </p:spPr>
        <p:txBody>
          <a:bodyPr lIns="91440" tIns="27432" rIns="91440" bIns="27432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5pPr>
            <a:lvl6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>
                <a:latin typeface="Bogle" panose="020B0503020203060203" pitchFamily="34" charset="77"/>
              </a:rPr>
              <a:t>Lorem ipsum dolor sit </a:t>
            </a:r>
            <a:r>
              <a:rPr lang="en-US" sz="1200" err="1">
                <a:latin typeface="Bogle" panose="020B0503020203060203" pitchFamily="34" charset="77"/>
              </a:rPr>
              <a:t>elit</a:t>
            </a:r>
            <a:r>
              <a:rPr lang="en-US" sz="1200">
                <a:latin typeface="Bogle" panose="020B0503020203060203" pitchFamily="34" charset="77"/>
              </a:rPr>
              <a:t> </a:t>
            </a:r>
            <a:r>
              <a:rPr lang="en-US" sz="1200" err="1">
                <a:latin typeface="Bogle" panose="020B0503020203060203" pitchFamily="34" charset="77"/>
              </a:rPr>
              <a:t>amet</a:t>
            </a:r>
            <a:r>
              <a:rPr lang="en-US" sz="1200">
                <a:latin typeface="Bogle" panose="020B0503020203060203" pitchFamily="34" charset="77"/>
              </a:rPr>
              <a:t>.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1C7D6935-D61B-2344-B4E5-7D52CD7F0B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12163" y="2855877"/>
            <a:ext cx="2015505" cy="341676"/>
          </a:xfrm>
        </p:spPr>
        <p:txBody>
          <a:bodyPr lIns="91440" tIns="27432" rIns="91440" bIns="27432" anchor="b">
            <a:noAutofit/>
          </a:bodyPr>
          <a:lstStyle>
            <a:lvl1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50B2E79C-B59B-4947-86ED-CF335047714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12163" y="3204728"/>
            <a:ext cx="2015505" cy="520665"/>
          </a:xfrm>
        </p:spPr>
        <p:txBody>
          <a:bodyPr lIns="91440" tIns="27432" rIns="91440" bIns="27432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5pPr>
            <a:lvl6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>
                <a:latin typeface="Bogle" panose="020B0503020203060203" pitchFamily="34" charset="77"/>
              </a:rPr>
              <a:t>Lorem ipsum dolor sit </a:t>
            </a:r>
            <a:r>
              <a:rPr lang="en-US" sz="1200" err="1">
                <a:latin typeface="Bogle" panose="020B0503020203060203" pitchFamily="34" charset="77"/>
              </a:rPr>
              <a:t>elit</a:t>
            </a:r>
            <a:r>
              <a:rPr lang="en-US" sz="1200">
                <a:latin typeface="Bogle" panose="020B0503020203060203" pitchFamily="34" charset="77"/>
              </a:rPr>
              <a:t> </a:t>
            </a:r>
            <a:r>
              <a:rPr lang="en-US" sz="1200" err="1">
                <a:latin typeface="Bogle" panose="020B0503020203060203" pitchFamily="34" charset="77"/>
              </a:rPr>
              <a:t>amet</a:t>
            </a:r>
            <a:r>
              <a:rPr lang="en-US" sz="1200">
                <a:latin typeface="Bogle" panose="020B0503020203060203" pitchFamily="34" charset="77"/>
              </a:rPr>
              <a:t>.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2CD3965E-0D5A-C744-9411-07ABB82C09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98066" y="4580598"/>
            <a:ext cx="2015505" cy="341676"/>
          </a:xfrm>
        </p:spPr>
        <p:txBody>
          <a:bodyPr lIns="91440" tIns="27432" rIns="91440" bIns="27432" anchor="b">
            <a:noAutofit/>
          </a:bodyPr>
          <a:lstStyle>
            <a:lvl1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878D68CA-F28E-3B41-AE85-6C1A6AD290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98066" y="4929449"/>
            <a:ext cx="2015505" cy="520665"/>
          </a:xfrm>
        </p:spPr>
        <p:txBody>
          <a:bodyPr lIns="91440" tIns="27432" rIns="91440" bIns="27432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5pPr>
            <a:lvl6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0" indent="0" algn="r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>
                <a:latin typeface="Bogle" panose="020B0503020203060203" pitchFamily="34" charset="77"/>
              </a:rPr>
              <a:t>Lorem ipsum dolor sit </a:t>
            </a:r>
            <a:r>
              <a:rPr lang="en-US" sz="1200" err="1">
                <a:latin typeface="Bogle" panose="020B0503020203060203" pitchFamily="34" charset="77"/>
              </a:rPr>
              <a:t>elit</a:t>
            </a:r>
            <a:r>
              <a:rPr lang="en-US" sz="1200">
                <a:latin typeface="Bogle" panose="020B0503020203060203" pitchFamily="34" charset="77"/>
              </a:rPr>
              <a:t> </a:t>
            </a:r>
            <a:r>
              <a:rPr lang="en-US" sz="1200" err="1">
                <a:latin typeface="Bogle" panose="020B0503020203060203" pitchFamily="34" charset="77"/>
              </a:rPr>
              <a:t>amet</a:t>
            </a:r>
            <a:r>
              <a:rPr lang="en-US" sz="1200">
                <a:latin typeface="Bogle" panose="020B0503020203060203" pitchFamily="34" charset="77"/>
              </a:rPr>
              <a:t>.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DB5571E7-F1BB-1E4C-9E1E-1EEFA5A2D0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57360" y="1064247"/>
            <a:ext cx="2015505" cy="341676"/>
          </a:xfrm>
        </p:spPr>
        <p:txBody>
          <a:bodyPr lIns="91440" tIns="27432" rIns="91440" bIns="27432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36932062-320A-0443-8975-A844C1C4EE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57360" y="1413098"/>
            <a:ext cx="2015505" cy="520665"/>
          </a:xfrm>
        </p:spPr>
        <p:txBody>
          <a:bodyPr lIns="91440" tIns="27432" rIns="91440" bIns="27432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sz="1200">
                <a:latin typeface="Bogle" panose="020B0503020203060203" pitchFamily="34" charset="77"/>
              </a:rPr>
              <a:t>Lorem ipsum dolor sit </a:t>
            </a:r>
            <a:r>
              <a:rPr lang="en-US" sz="1200" err="1">
                <a:latin typeface="Bogle" panose="020B0503020203060203" pitchFamily="34" charset="77"/>
              </a:rPr>
              <a:t>elit</a:t>
            </a:r>
            <a:r>
              <a:rPr lang="en-US" sz="1200">
                <a:latin typeface="Bogle" panose="020B0503020203060203" pitchFamily="34" charset="77"/>
              </a:rPr>
              <a:t> </a:t>
            </a:r>
            <a:r>
              <a:rPr lang="en-US" sz="1200" err="1">
                <a:latin typeface="Bogle" panose="020B0503020203060203" pitchFamily="34" charset="77"/>
              </a:rPr>
              <a:t>amet</a:t>
            </a:r>
            <a:r>
              <a:rPr lang="en-US" sz="1200">
                <a:latin typeface="Bogle" panose="020B0503020203060203" pitchFamily="34" charset="77"/>
              </a:rPr>
              <a:t>.</a:t>
            </a:r>
            <a:endParaRPr lang="en-US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98BA6A52-47A2-6348-8EE3-30101D1D4E5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43259" y="2855877"/>
            <a:ext cx="2015505" cy="341676"/>
          </a:xfrm>
        </p:spPr>
        <p:txBody>
          <a:bodyPr lIns="91440" tIns="27432" rIns="91440" bIns="27432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E2AF59AE-B036-D54C-A5DF-9F8EC4D8DC2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43259" y="3204728"/>
            <a:ext cx="2015505" cy="520665"/>
          </a:xfrm>
        </p:spPr>
        <p:txBody>
          <a:bodyPr lIns="91440" tIns="27432" rIns="91440" bIns="27432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sz="1200">
                <a:latin typeface="Bogle" panose="020B0503020203060203" pitchFamily="34" charset="77"/>
              </a:rPr>
              <a:t>Lorem ipsum dolor sit </a:t>
            </a:r>
            <a:r>
              <a:rPr lang="en-US" sz="1200" err="1">
                <a:latin typeface="Bogle" panose="020B0503020203060203" pitchFamily="34" charset="77"/>
              </a:rPr>
              <a:t>elit</a:t>
            </a:r>
            <a:r>
              <a:rPr lang="en-US" sz="1200">
                <a:latin typeface="Bogle" panose="020B0503020203060203" pitchFamily="34" charset="77"/>
              </a:rPr>
              <a:t> </a:t>
            </a:r>
            <a:r>
              <a:rPr lang="en-US" sz="1200" err="1">
                <a:latin typeface="Bogle" panose="020B0503020203060203" pitchFamily="34" charset="77"/>
              </a:rPr>
              <a:t>amet</a:t>
            </a:r>
            <a:r>
              <a:rPr lang="en-US" sz="1200">
                <a:latin typeface="Bogle" panose="020B0503020203060203" pitchFamily="34" charset="77"/>
              </a:rPr>
              <a:t>.</a:t>
            </a:r>
            <a:endParaRPr lang="en-US"/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F1D08FCE-DC61-0448-B273-E66E40DDE40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57360" y="4580598"/>
            <a:ext cx="2015505" cy="341676"/>
          </a:xfrm>
        </p:spPr>
        <p:txBody>
          <a:bodyPr lIns="91440" tIns="27432" rIns="91440" bIns="27432" anchor="b">
            <a:no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83D3AD63-399A-BF46-81DB-DB4C7E558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57360" y="4929449"/>
            <a:ext cx="2015505" cy="520665"/>
          </a:xfrm>
        </p:spPr>
        <p:txBody>
          <a:bodyPr lIns="91440" tIns="27432" rIns="91440" bIns="27432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 sz="1200">
                <a:latin typeface="Bogle" panose="020B0503020203060203" pitchFamily="34" charset="77"/>
              </a:rPr>
              <a:t>Lorem ipsum dolor sit </a:t>
            </a:r>
            <a:r>
              <a:rPr lang="en-US" sz="1200" err="1">
                <a:latin typeface="Bogle" panose="020B0503020203060203" pitchFamily="34" charset="77"/>
              </a:rPr>
              <a:t>elit</a:t>
            </a:r>
            <a:r>
              <a:rPr lang="en-US" sz="1200">
                <a:latin typeface="Bogle" panose="020B0503020203060203" pitchFamily="34" charset="77"/>
              </a:rPr>
              <a:t> </a:t>
            </a:r>
            <a:r>
              <a:rPr lang="en-US" sz="1200" err="1">
                <a:latin typeface="Bogle" panose="020B0503020203060203" pitchFamily="34" charset="77"/>
              </a:rPr>
              <a:t>amet</a:t>
            </a:r>
            <a:r>
              <a:rPr lang="en-US" sz="1200">
                <a:latin typeface="Bogle" panose="020B0503020203060203" pitchFamily="34" charset="77"/>
              </a:rPr>
              <a:t>.</a:t>
            </a:r>
            <a:endParaRPr lang="en-US"/>
          </a:p>
        </p:txBody>
      </p:sp>
      <p:sp>
        <p:nvSpPr>
          <p:cNvPr id="47" name="Title 46">
            <a:extLst>
              <a:ext uri="{FF2B5EF4-FFF2-40B4-BE49-F238E27FC236}">
                <a16:creationId xmlns:a16="http://schemas.microsoft.com/office/drawing/2014/main" id="{216DF30E-D4A0-2545-9C33-E1EFB08F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325" y="2279223"/>
            <a:ext cx="3046280" cy="2274783"/>
          </a:xfrm>
        </p:spPr>
        <p:txBody>
          <a:bodyPr lIns="180000" rIns="180000"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972E2C17-F980-5586-07D3-9CDB69CADDC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97F4DD-46B6-9174-3731-FFB8901207A5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30B6381-18BC-81B2-D5E7-53ECA68A00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9BA791-9FDD-CD40-29F0-938E951DEBC1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7" name="Imagen 3">
            <a:extLst>
              <a:ext uri="{FF2B5EF4-FFF2-40B4-BE49-F238E27FC236}">
                <a16:creationId xmlns:a16="http://schemas.microsoft.com/office/drawing/2014/main" id="{80641301-DC7B-C0E4-AD1E-E7D249938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Diagr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Arc 99">
            <a:extLst>
              <a:ext uri="{FF2B5EF4-FFF2-40B4-BE49-F238E27FC236}">
                <a16:creationId xmlns:a16="http://schemas.microsoft.com/office/drawing/2014/main" id="{916CE9A3-35D4-AE4E-BF93-84728BE8C1DD}"/>
              </a:ext>
            </a:extLst>
          </p:cNvPr>
          <p:cNvSpPr/>
          <p:nvPr/>
        </p:nvSpPr>
        <p:spPr>
          <a:xfrm>
            <a:off x="111169" y="2641681"/>
            <a:ext cx="11969466" cy="3459702"/>
          </a:xfrm>
          <a:custGeom>
            <a:avLst/>
            <a:gdLst>
              <a:gd name="connsiteX0" fmla="*/ 290278 w 12550218"/>
              <a:gd name="connsiteY0" fmla="*/ 3459701 h 9893743"/>
              <a:gd name="connsiteX1" fmla="*/ 6274899 w 12550218"/>
              <a:gd name="connsiteY1" fmla="*/ -1 h 9893743"/>
              <a:gd name="connsiteX2" fmla="*/ 12259744 w 12550218"/>
              <a:gd name="connsiteY2" fmla="*/ 3459210 h 9893743"/>
              <a:gd name="connsiteX3" fmla="*/ 6275109 w 12550218"/>
              <a:gd name="connsiteY3" fmla="*/ 4946872 h 9893743"/>
              <a:gd name="connsiteX4" fmla="*/ 290278 w 12550218"/>
              <a:gd name="connsiteY4" fmla="*/ 3459701 h 9893743"/>
              <a:gd name="connsiteX0" fmla="*/ 290278 w 12550218"/>
              <a:gd name="connsiteY0" fmla="*/ 3459701 h 9893743"/>
              <a:gd name="connsiteX1" fmla="*/ 6274899 w 12550218"/>
              <a:gd name="connsiteY1" fmla="*/ -1 h 9893743"/>
              <a:gd name="connsiteX2" fmla="*/ 12259744 w 12550218"/>
              <a:gd name="connsiteY2" fmla="*/ 3459210 h 9893743"/>
              <a:gd name="connsiteX0" fmla="*/ 0 w 11969466"/>
              <a:gd name="connsiteY0" fmla="*/ 3459702 h 3459702"/>
              <a:gd name="connsiteX1" fmla="*/ 5984621 w 11969466"/>
              <a:gd name="connsiteY1" fmla="*/ 0 h 3459702"/>
              <a:gd name="connsiteX2" fmla="*/ 11969466 w 11969466"/>
              <a:gd name="connsiteY2" fmla="*/ 3459211 h 3459702"/>
              <a:gd name="connsiteX3" fmla="*/ 0 w 11969466"/>
              <a:gd name="connsiteY3" fmla="*/ 3459702 h 3459702"/>
              <a:gd name="connsiteX0" fmla="*/ 0 w 11969466"/>
              <a:gd name="connsiteY0" fmla="*/ 3459702 h 3459702"/>
              <a:gd name="connsiteX1" fmla="*/ 5984621 w 11969466"/>
              <a:gd name="connsiteY1" fmla="*/ 0 h 3459702"/>
              <a:gd name="connsiteX2" fmla="*/ 11969466 w 11969466"/>
              <a:gd name="connsiteY2" fmla="*/ 3459211 h 34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69466" h="3459702" stroke="0" extrusionOk="0">
                <a:moveTo>
                  <a:pt x="0" y="3459702"/>
                </a:moveTo>
                <a:cubicBezTo>
                  <a:pt x="823375" y="1400458"/>
                  <a:pt x="3245773" y="73"/>
                  <a:pt x="5984621" y="0"/>
                </a:cubicBezTo>
                <a:cubicBezTo>
                  <a:pt x="8723382" y="-72"/>
                  <a:pt x="11145844" y="1400099"/>
                  <a:pt x="11969466" y="3459211"/>
                </a:cubicBezTo>
                <a:lnTo>
                  <a:pt x="0" y="3459702"/>
                </a:lnTo>
                <a:close/>
              </a:path>
              <a:path w="11969466" h="3459702" fill="none">
                <a:moveTo>
                  <a:pt x="0" y="3459702"/>
                </a:moveTo>
                <a:cubicBezTo>
                  <a:pt x="823375" y="1400458"/>
                  <a:pt x="3245773" y="73"/>
                  <a:pt x="5984621" y="0"/>
                </a:cubicBezTo>
                <a:cubicBezTo>
                  <a:pt x="8723382" y="-72"/>
                  <a:pt x="11145844" y="1400099"/>
                  <a:pt x="11969466" y="3459211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2CD3965E-0D5A-C744-9411-07ABB82C099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1164" y="1968523"/>
            <a:ext cx="1923561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C389A57-1EC8-8241-BF0C-5C2B4365CA56}"/>
              </a:ext>
            </a:extLst>
          </p:cNvPr>
          <p:cNvSpPr/>
          <p:nvPr/>
        </p:nvSpPr>
        <p:spPr>
          <a:xfrm>
            <a:off x="0" y="5844461"/>
            <a:ext cx="12192000" cy="1013539"/>
          </a:xfrm>
          <a:prstGeom prst="rect">
            <a:avLst/>
          </a:prstGeom>
          <a:solidFill>
            <a:srgbClr val="19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0746948-A594-6B48-A08E-C42449E70D97}"/>
              </a:ext>
            </a:extLst>
          </p:cNvPr>
          <p:cNvSpPr/>
          <p:nvPr/>
        </p:nvSpPr>
        <p:spPr>
          <a:xfrm flipH="1">
            <a:off x="10387120" y="3756422"/>
            <a:ext cx="1060242" cy="10602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1FD54FF-45C3-AE41-9D7A-21C133FD0F33}"/>
              </a:ext>
            </a:extLst>
          </p:cNvPr>
          <p:cNvSpPr/>
          <p:nvPr/>
        </p:nvSpPr>
        <p:spPr>
          <a:xfrm flipH="1">
            <a:off x="8465829" y="2752536"/>
            <a:ext cx="1060242" cy="10602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F3A9D27-05F9-624C-AF4A-30BDFE657BE8}"/>
              </a:ext>
            </a:extLst>
          </p:cNvPr>
          <p:cNvSpPr/>
          <p:nvPr/>
        </p:nvSpPr>
        <p:spPr>
          <a:xfrm flipH="1">
            <a:off x="6532657" y="2273111"/>
            <a:ext cx="1060242" cy="10602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B973DA-1D3E-FF43-BB97-1A7C652D9F27}"/>
              </a:ext>
            </a:extLst>
          </p:cNvPr>
          <p:cNvSpPr/>
          <p:nvPr/>
        </p:nvSpPr>
        <p:spPr>
          <a:xfrm>
            <a:off x="749404" y="3756422"/>
            <a:ext cx="1060242" cy="10602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71ADA1D-D5A9-F148-A0F9-0F4397BCD347}"/>
              </a:ext>
            </a:extLst>
          </p:cNvPr>
          <p:cNvSpPr/>
          <p:nvPr/>
        </p:nvSpPr>
        <p:spPr>
          <a:xfrm>
            <a:off x="2683109" y="2752536"/>
            <a:ext cx="1060242" cy="10602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3A6613-5A15-844C-A83D-ADCC6F2E3949}"/>
              </a:ext>
            </a:extLst>
          </p:cNvPr>
          <p:cNvSpPr/>
          <p:nvPr/>
        </p:nvSpPr>
        <p:spPr>
          <a:xfrm>
            <a:off x="4604400" y="2273111"/>
            <a:ext cx="1060242" cy="10602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6">
            <a:extLst>
              <a:ext uri="{FF2B5EF4-FFF2-40B4-BE49-F238E27FC236}">
                <a16:creationId xmlns:a16="http://schemas.microsoft.com/office/drawing/2014/main" id="{7FB8FE9D-2FFD-FF43-AC69-D808E90EF06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85238" y="3996797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83" name="Picture Placeholder 6">
            <a:extLst>
              <a:ext uri="{FF2B5EF4-FFF2-40B4-BE49-F238E27FC236}">
                <a16:creationId xmlns:a16="http://schemas.microsoft.com/office/drawing/2014/main" id="{30DD2A46-F840-A143-9C30-EC3B92162E6D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923484" y="2992911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84" name="Picture Placeholder 6">
            <a:extLst>
              <a:ext uri="{FF2B5EF4-FFF2-40B4-BE49-F238E27FC236}">
                <a16:creationId xmlns:a16="http://schemas.microsoft.com/office/drawing/2014/main" id="{9FD33888-EEA8-CD4C-9191-2840F1B6DB6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844775" y="2513486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85" name="Picture Placeholder 6">
            <a:extLst>
              <a:ext uri="{FF2B5EF4-FFF2-40B4-BE49-F238E27FC236}">
                <a16:creationId xmlns:a16="http://schemas.microsoft.com/office/drawing/2014/main" id="{FBBAD7CB-4925-2745-829A-0FC9A0FE7DB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773032" y="2513486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86" name="Picture Placeholder 6">
            <a:extLst>
              <a:ext uri="{FF2B5EF4-FFF2-40B4-BE49-F238E27FC236}">
                <a16:creationId xmlns:a16="http://schemas.microsoft.com/office/drawing/2014/main" id="{D8F95BAD-7B36-6246-804F-0EDE997EF13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706204" y="2992911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87" name="Picture Placeholder 6">
            <a:extLst>
              <a:ext uri="{FF2B5EF4-FFF2-40B4-BE49-F238E27FC236}">
                <a16:creationId xmlns:a16="http://schemas.microsoft.com/office/drawing/2014/main" id="{EA0BB641-2B16-1D44-8BDD-B95EC56099EC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627495" y="3996797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88" name="Text Placeholder 36">
            <a:extLst>
              <a:ext uri="{FF2B5EF4-FFF2-40B4-BE49-F238E27FC236}">
                <a16:creationId xmlns:a16="http://schemas.microsoft.com/office/drawing/2014/main" id="{51F6DA4F-FB0C-F94C-9C8D-B18512EA48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7499" y="2398610"/>
            <a:ext cx="1927225" cy="1236190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latin typeface="Bogle" panose="020B0503020203060203" pitchFamily="34" charset="77"/>
              </a:rPr>
              <a:t>Lorem ipsum dolor sit </a:t>
            </a:r>
            <a:r>
              <a:rPr lang="en-US" sz="1400" err="1">
                <a:latin typeface="Bogle" panose="020B0503020203060203" pitchFamily="34" charset="77"/>
              </a:rPr>
              <a:t>amet</a:t>
            </a:r>
            <a:r>
              <a:rPr lang="en-US" sz="1400">
                <a:latin typeface="Bogle" panose="020B0503020203060203" pitchFamily="34" charset="77"/>
              </a:rPr>
              <a:t>, </a:t>
            </a:r>
            <a:r>
              <a:rPr lang="en-US" sz="1400" err="1">
                <a:latin typeface="Bogle" panose="020B0503020203060203" pitchFamily="34" charset="77"/>
              </a:rPr>
              <a:t>consectetur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adipiscing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elit</a:t>
            </a:r>
            <a:r>
              <a:rPr lang="en-US" sz="1400">
                <a:latin typeface="Bogle" panose="020B0503020203060203" pitchFamily="34" charset="77"/>
              </a:rPr>
              <a:t>.</a:t>
            </a:r>
          </a:p>
        </p:txBody>
      </p:sp>
      <p:sp>
        <p:nvSpPr>
          <p:cNvPr id="89" name="Text Placeholder 32">
            <a:extLst>
              <a:ext uri="{FF2B5EF4-FFF2-40B4-BE49-F238E27FC236}">
                <a16:creationId xmlns:a16="http://schemas.microsoft.com/office/drawing/2014/main" id="{C81C81FC-4AF7-1141-BB9C-D8C7CF2717F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254403" y="1008621"/>
            <a:ext cx="1915929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88F87FE6-44AC-3B4A-B8F9-5F31618B019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250785" y="1438708"/>
            <a:ext cx="1919578" cy="1236190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latin typeface="Bogle" panose="020B0503020203060203" pitchFamily="34" charset="77"/>
              </a:rPr>
              <a:t>Lorem ipsum dolor sit </a:t>
            </a:r>
            <a:r>
              <a:rPr lang="en-US" sz="1400" err="1">
                <a:latin typeface="Bogle" panose="020B0503020203060203" pitchFamily="34" charset="77"/>
              </a:rPr>
              <a:t>amet</a:t>
            </a:r>
            <a:r>
              <a:rPr lang="en-US" sz="1400">
                <a:latin typeface="Bogle" panose="020B0503020203060203" pitchFamily="34" charset="77"/>
              </a:rPr>
              <a:t>, </a:t>
            </a:r>
            <a:r>
              <a:rPr lang="en-US" sz="1400" err="1">
                <a:latin typeface="Bogle" panose="020B0503020203060203" pitchFamily="34" charset="77"/>
              </a:rPr>
              <a:t>consectetur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adipiscing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elit</a:t>
            </a:r>
            <a:r>
              <a:rPr lang="en-US" sz="1400">
                <a:latin typeface="Bogle" panose="020B0503020203060203" pitchFamily="34" charset="77"/>
              </a:rPr>
              <a:t>.</a:t>
            </a:r>
          </a:p>
        </p:txBody>
      </p:sp>
      <p:sp>
        <p:nvSpPr>
          <p:cNvPr id="91" name="Text Placeholder 32">
            <a:extLst>
              <a:ext uri="{FF2B5EF4-FFF2-40B4-BE49-F238E27FC236}">
                <a16:creationId xmlns:a16="http://schemas.microsoft.com/office/drawing/2014/main" id="{E9E76094-1BB4-2240-BA5A-086D1B8E23C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24641" y="1008621"/>
            <a:ext cx="1923561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92" name="Text Placeholder 36">
            <a:extLst>
              <a:ext uri="{FF2B5EF4-FFF2-40B4-BE49-F238E27FC236}">
                <a16:creationId xmlns:a16="http://schemas.microsoft.com/office/drawing/2014/main" id="{BF231BCE-8FA5-4A41-9D8D-1EBDA020D8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20976" y="1438708"/>
            <a:ext cx="1927225" cy="1236190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latin typeface="Bogle" panose="020B0503020203060203" pitchFamily="34" charset="77"/>
              </a:rPr>
              <a:t>Lorem ipsum dolor sit </a:t>
            </a:r>
            <a:r>
              <a:rPr lang="en-US" sz="1400" err="1">
                <a:latin typeface="Bogle" panose="020B0503020203060203" pitchFamily="34" charset="77"/>
              </a:rPr>
              <a:t>amet</a:t>
            </a:r>
            <a:r>
              <a:rPr lang="en-US" sz="1400">
                <a:latin typeface="Bogle" panose="020B0503020203060203" pitchFamily="34" charset="77"/>
              </a:rPr>
              <a:t>, </a:t>
            </a:r>
            <a:r>
              <a:rPr lang="en-US" sz="1400" err="1">
                <a:latin typeface="Bogle" panose="020B0503020203060203" pitchFamily="34" charset="77"/>
              </a:rPr>
              <a:t>consectetur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adipiscing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elit</a:t>
            </a:r>
            <a:r>
              <a:rPr lang="en-US" sz="1400">
                <a:latin typeface="Bogle" panose="020B0503020203060203" pitchFamily="34" charset="77"/>
              </a:rPr>
              <a:t>.</a:t>
            </a:r>
          </a:p>
        </p:txBody>
      </p:sp>
      <p:sp>
        <p:nvSpPr>
          <p:cNvPr id="93" name="Text Placeholder 32">
            <a:extLst>
              <a:ext uri="{FF2B5EF4-FFF2-40B4-BE49-F238E27FC236}">
                <a16:creationId xmlns:a16="http://schemas.microsoft.com/office/drawing/2014/main" id="{173617C1-3468-5840-AE75-D6324AEC416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954262" y="1968523"/>
            <a:ext cx="1923561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94" name="Text Placeholder 36">
            <a:extLst>
              <a:ext uri="{FF2B5EF4-FFF2-40B4-BE49-F238E27FC236}">
                <a16:creationId xmlns:a16="http://schemas.microsoft.com/office/drawing/2014/main" id="{4AE7ABF0-95E1-8A4F-AA45-AA3386B15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950597" y="2398610"/>
            <a:ext cx="1927225" cy="1236190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latin typeface="Bogle" panose="020B0503020203060203" pitchFamily="34" charset="77"/>
              </a:rPr>
              <a:t>Lorem ipsum dolor sit </a:t>
            </a:r>
            <a:r>
              <a:rPr lang="en-US" sz="1400" err="1">
                <a:latin typeface="Bogle" panose="020B0503020203060203" pitchFamily="34" charset="77"/>
              </a:rPr>
              <a:t>amet</a:t>
            </a:r>
            <a:r>
              <a:rPr lang="en-US" sz="1400">
                <a:latin typeface="Bogle" panose="020B0503020203060203" pitchFamily="34" charset="77"/>
              </a:rPr>
              <a:t>, </a:t>
            </a:r>
            <a:r>
              <a:rPr lang="en-US" sz="1400" err="1">
                <a:latin typeface="Bogle" panose="020B0503020203060203" pitchFamily="34" charset="77"/>
              </a:rPr>
              <a:t>consectetur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adipiscing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elit</a:t>
            </a:r>
            <a:r>
              <a:rPr lang="en-US" sz="1400">
                <a:latin typeface="Bogle" panose="020B0503020203060203" pitchFamily="34" charset="77"/>
              </a:rPr>
              <a:t>.</a:t>
            </a:r>
          </a:p>
        </p:txBody>
      </p:sp>
      <p:sp>
        <p:nvSpPr>
          <p:cNvPr id="95" name="Text Placeholder 32">
            <a:extLst>
              <a:ext uri="{FF2B5EF4-FFF2-40B4-BE49-F238E27FC236}">
                <a16:creationId xmlns:a16="http://schemas.microsoft.com/office/drawing/2014/main" id="{6746A52C-BBBB-414F-8D58-4CFF3E2695D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181845" y="501541"/>
            <a:ext cx="1896106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96" name="Text Placeholder 36">
            <a:extLst>
              <a:ext uri="{FF2B5EF4-FFF2-40B4-BE49-F238E27FC236}">
                <a16:creationId xmlns:a16="http://schemas.microsoft.com/office/drawing/2014/main" id="{ADDFEE00-EDE5-0144-BE36-5A91157DD07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178232" y="931628"/>
            <a:ext cx="1899718" cy="1236190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latin typeface="Bogle" panose="020B0503020203060203" pitchFamily="34" charset="77"/>
              </a:rPr>
              <a:t>Lorem ipsum dolor sit </a:t>
            </a:r>
            <a:r>
              <a:rPr lang="en-US" sz="1400" err="1">
                <a:latin typeface="Bogle" panose="020B0503020203060203" pitchFamily="34" charset="77"/>
              </a:rPr>
              <a:t>amet</a:t>
            </a:r>
            <a:r>
              <a:rPr lang="en-US" sz="1400">
                <a:latin typeface="Bogle" panose="020B0503020203060203" pitchFamily="34" charset="77"/>
              </a:rPr>
              <a:t>, </a:t>
            </a:r>
            <a:r>
              <a:rPr lang="en-US" sz="1400" err="1">
                <a:latin typeface="Bogle" panose="020B0503020203060203" pitchFamily="34" charset="77"/>
              </a:rPr>
              <a:t>consectetur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adipiscing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elit</a:t>
            </a:r>
            <a:r>
              <a:rPr lang="en-US" sz="1400">
                <a:latin typeface="Bogle" panose="020B0503020203060203" pitchFamily="34" charset="77"/>
              </a:rPr>
              <a:t>.</a:t>
            </a:r>
          </a:p>
        </p:txBody>
      </p:sp>
      <p:sp>
        <p:nvSpPr>
          <p:cNvPr id="97" name="Text Placeholder 32">
            <a:extLst>
              <a:ext uri="{FF2B5EF4-FFF2-40B4-BE49-F238E27FC236}">
                <a16:creationId xmlns:a16="http://schemas.microsoft.com/office/drawing/2014/main" id="{75D87201-6790-E443-A15A-E8416F40857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089516" y="501541"/>
            <a:ext cx="1923561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 algn="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98" name="Text Placeholder 36">
            <a:extLst>
              <a:ext uri="{FF2B5EF4-FFF2-40B4-BE49-F238E27FC236}">
                <a16:creationId xmlns:a16="http://schemas.microsoft.com/office/drawing/2014/main" id="{DD32C290-8ED7-CC46-8D59-4E58C2D6FB7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85851" y="931628"/>
            <a:ext cx="1927225" cy="1236190"/>
          </a:xfrm>
        </p:spPr>
        <p:txBody>
          <a:bodyPr tIns="91440" bIns="9144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>
                <a:latin typeface="Bogle" panose="020B0503020203060203" pitchFamily="34" charset="77"/>
              </a:rPr>
              <a:t>Lorem ipsum dolor sit </a:t>
            </a:r>
            <a:r>
              <a:rPr lang="en-US" sz="1400" err="1">
                <a:latin typeface="Bogle" panose="020B0503020203060203" pitchFamily="34" charset="77"/>
              </a:rPr>
              <a:t>amet</a:t>
            </a:r>
            <a:r>
              <a:rPr lang="en-US" sz="1400">
                <a:latin typeface="Bogle" panose="020B0503020203060203" pitchFamily="34" charset="77"/>
              </a:rPr>
              <a:t>, </a:t>
            </a:r>
            <a:r>
              <a:rPr lang="en-US" sz="1400" err="1">
                <a:latin typeface="Bogle" panose="020B0503020203060203" pitchFamily="34" charset="77"/>
              </a:rPr>
              <a:t>consectetur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adipiscing</a:t>
            </a:r>
            <a:r>
              <a:rPr lang="en-US" sz="1400">
                <a:latin typeface="Bogle" panose="020B0503020203060203" pitchFamily="34" charset="77"/>
              </a:rPr>
              <a:t> </a:t>
            </a:r>
            <a:r>
              <a:rPr lang="en-US" sz="1400" err="1">
                <a:latin typeface="Bogle" panose="020B0503020203060203" pitchFamily="34" charset="77"/>
              </a:rPr>
              <a:t>elit</a:t>
            </a:r>
            <a:r>
              <a:rPr lang="en-US" sz="1400">
                <a:latin typeface="Bogle" panose="020B0503020203060203" pitchFamily="34" charset="77"/>
              </a:rPr>
              <a:t>.</a:t>
            </a:r>
          </a:p>
        </p:txBody>
      </p:sp>
      <p:sp>
        <p:nvSpPr>
          <p:cNvPr id="102" name="Title 46">
            <a:extLst>
              <a:ext uri="{FF2B5EF4-FFF2-40B4-BE49-F238E27FC236}">
                <a16:creationId xmlns:a16="http://schemas.microsoft.com/office/drawing/2014/main" id="{C40D78FF-E58B-CE4D-B12A-2BDB44AA9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051" y="3533578"/>
            <a:ext cx="5576828" cy="2274783"/>
          </a:xfrm>
        </p:spPr>
        <p:txBody>
          <a:bodyPr lIns="180000" rIns="180000"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2E56BDCD-5519-29D8-6B67-C33F3FD475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9385F2-6906-6FCF-3FC1-A7C42A748615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37E223B-5330-9712-EE8E-9B91B90CB3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2FDF0F-6605-CDBD-88F1-0C710F6BA5B5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0" name="Imagen 3">
            <a:extLst>
              <a:ext uri="{FF2B5EF4-FFF2-40B4-BE49-F238E27FC236}">
                <a16:creationId xmlns:a16="http://schemas.microsoft.com/office/drawing/2014/main" id="{CC37198D-ADC0-3E2A-361F-C36C1A40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00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gradFill>
          <a:gsLst>
            <a:gs pos="47000">
              <a:srgbClr val="002452"/>
            </a:gs>
            <a:gs pos="0">
              <a:srgbClr val="00223F"/>
            </a:gs>
            <a:gs pos="100000">
              <a:srgbClr val="00287F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4F81C4-50C1-CD4A-BEE3-0C409995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500" y="1327150"/>
            <a:ext cx="6743700" cy="3028950"/>
          </a:xfrm>
        </p:spPr>
        <p:txBody>
          <a:bodyPr tIns="182880" bIns="182880" anchor="b">
            <a:noAutofit/>
          </a:bodyPr>
          <a:lstStyle>
            <a:lvl1pPr>
              <a:lnSpc>
                <a:spcPct val="85000"/>
              </a:lnSpc>
              <a:defRPr lang="en-US" sz="6000" dirty="0">
                <a:solidFill>
                  <a:schemeClr val="tx1"/>
                </a:solidFill>
              </a:defRPr>
            </a:lvl1pPr>
          </a:lstStyle>
          <a:p>
            <a:r>
              <a:rPr lang="en-US"/>
              <a:t>Gracias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D521FA-403D-F34E-89A7-F6823DEDA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7499" y="4357117"/>
            <a:ext cx="6743699" cy="543052"/>
          </a:xfrm>
        </p:spPr>
        <p:txBody>
          <a:bodyPr tIns="182880" bIns="182880" anchor="ctr"/>
          <a:lstStyle/>
          <a:p>
            <a:pPr lvl="0"/>
            <a:r>
              <a:rPr lang="en-US" err="1"/>
              <a:t>Nombre</a:t>
            </a:r>
            <a:r>
              <a:rPr lang="en-US"/>
              <a:t> del </a:t>
            </a:r>
            <a:r>
              <a:rPr lang="en-US" err="1"/>
              <a:t>presentador</a:t>
            </a:r>
            <a:r>
              <a:rPr lang="en-US"/>
              <a:t>/a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5DAD869-B0E3-514F-9D7F-5F5F00D68B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7499" y="4901185"/>
            <a:ext cx="6743699" cy="543052"/>
          </a:xfrm>
        </p:spPr>
        <p:txBody>
          <a:bodyPr tIns="182880" bIns="182880" anchor="ctr"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err="1"/>
              <a:t>Información</a:t>
            </a:r>
            <a:r>
              <a:rPr lang="en-US"/>
              <a:t> de </a:t>
            </a:r>
            <a:r>
              <a:rPr lang="en-US" err="1"/>
              <a:t>contacto</a:t>
            </a:r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21BE913-2659-1ADB-3CB4-B76B508E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5640" y="201505"/>
            <a:ext cx="1128860" cy="5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98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A261BDDE-0011-DE4D-B0E3-702C46CA96A9}"/>
              </a:ext>
            </a:extLst>
          </p:cNvPr>
          <p:cNvSpPr/>
          <p:nvPr/>
        </p:nvSpPr>
        <p:spPr>
          <a:xfrm>
            <a:off x="6807199" y="0"/>
            <a:ext cx="4784437" cy="6858000"/>
          </a:xfrm>
          <a:custGeom>
            <a:avLst/>
            <a:gdLst>
              <a:gd name="connsiteX0" fmla="*/ 400 w 6466229"/>
              <a:gd name="connsiteY0" fmla="*/ 0 h 6858000"/>
              <a:gd name="connsiteX1" fmla="*/ 6466229 w 6466229"/>
              <a:gd name="connsiteY1" fmla="*/ 0 h 6858000"/>
              <a:gd name="connsiteX2" fmla="*/ 6466229 w 6466229"/>
              <a:gd name="connsiteY2" fmla="*/ 6858000 h 6858000"/>
              <a:gd name="connsiteX3" fmla="*/ 3473299 w 6466229"/>
              <a:gd name="connsiteY3" fmla="*/ 6858000 h 6858000"/>
              <a:gd name="connsiteX4" fmla="*/ 3448558 w 6466229"/>
              <a:gd name="connsiteY4" fmla="*/ 6791325 h 6858000"/>
              <a:gd name="connsiteX5" fmla="*/ 2760503 w 6466229"/>
              <a:gd name="connsiteY5" fmla="*/ 5213684 h 6858000"/>
              <a:gd name="connsiteX6" fmla="*/ 675029 w 6466229"/>
              <a:gd name="connsiteY6" fmla="*/ 3128211 h 6858000"/>
              <a:gd name="connsiteX7" fmla="*/ 0 w 6466229"/>
              <a:gd name="connsiteY7" fmla="*/ 91672 h 6858000"/>
              <a:gd name="connsiteX8" fmla="*/ 400 w 646622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66229" h="6858000">
                <a:moveTo>
                  <a:pt x="400" y="0"/>
                </a:moveTo>
                <a:lnTo>
                  <a:pt x="6466229" y="0"/>
                </a:lnTo>
                <a:lnTo>
                  <a:pt x="6466229" y="6858000"/>
                </a:lnTo>
                <a:lnTo>
                  <a:pt x="3473299" y="6858000"/>
                </a:lnTo>
                <a:lnTo>
                  <a:pt x="3448558" y="6791325"/>
                </a:lnTo>
                <a:cubicBezTo>
                  <a:pt x="3291396" y="6351170"/>
                  <a:pt x="3127466" y="5717005"/>
                  <a:pt x="2760503" y="5213684"/>
                </a:cubicBezTo>
                <a:cubicBezTo>
                  <a:pt x="2271219" y="4542589"/>
                  <a:pt x="1129555" y="4064001"/>
                  <a:pt x="675029" y="3128211"/>
                </a:cubicBezTo>
                <a:cubicBezTo>
                  <a:pt x="305727" y="2367883"/>
                  <a:pt x="17616" y="952719"/>
                  <a:pt x="0" y="91672"/>
                </a:cubicBezTo>
                <a:lnTo>
                  <a:pt x="40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4F81C4-50C1-CD4A-BEE3-0C409995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500" y="1198316"/>
            <a:ext cx="6743700" cy="3028950"/>
          </a:xfrm>
        </p:spPr>
        <p:txBody>
          <a:bodyPr tIns="182880" bIns="182880" anchor="b">
            <a:noAutofit/>
          </a:bodyPr>
          <a:lstStyle>
            <a:lvl1pPr>
              <a:lnSpc>
                <a:spcPct val="85000"/>
              </a:lnSpc>
              <a:defRPr lang="en-US" sz="5400" dirty="0">
                <a:solidFill>
                  <a:schemeClr val="accent1"/>
                </a:solidFill>
              </a:defRPr>
            </a:lvl1pPr>
          </a:lstStyle>
          <a:p>
            <a:r>
              <a:rPr lang="en-US"/>
              <a:t>Gracias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5DAD869-B0E3-514F-9D7F-5F5F00D68B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7499" y="5206337"/>
            <a:ext cx="6743699" cy="543052"/>
          </a:xfrm>
        </p:spPr>
        <p:txBody>
          <a:bodyPr tIns="182880" bIns="182880" anchor="ctr">
            <a:noAutofit/>
          </a:bodyPr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err="1"/>
              <a:t>Información</a:t>
            </a:r>
            <a:r>
              <a:rPr lang="en-US"/>
              <a:t> de </a:t>
            </a:r>
            <a:r>
              <a:rPr lang="en-US" err="1"/>
              <a:t>contacto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D685105-2E8F-D042-AD0E-746B003420B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795320" y="0"/>
            <a:ext cx="6396682" cy="6857999"/>
          </a:xfrm>
        </p:spPr>
        <p:txBody>
          <a:bodyPr anchor="ctr">
            <a:norm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Copy and paste an illustration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3B93242-E0C3-1C49-8D25-AFE55EB4CB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7500" y="4288823"/>
            <a:ext cx="6743698" cy="917513"/>
          </a:xfrm>
          <a:prstGeom prst="callout1">
            <a:avLst>
              <a:gd name="adj1" fmla="val 2192"/>
              <a:gd name="adj2" fmla="val 5405"/>
              <a:gd name="adj3" fmla="val 2103"/>
              <a:gd name="adj4" fmla="val 14569"/>
            </a:avLst>
          </a:prstGeom>
          <a:ln w="57150">
            <a:solidFill>
              <a:schemeClr val="accent2"/>
            </a:solidFill>
          </a:ln>
        </p:spPr>
        <p:txBody>
          <a:bodyPr tIns="360000" bIns="182880" anchor="b">
            <a:spAutoFit/>
          </a:bodyPr>
          <a:lstStyle>
            <a:lvl1pPr>
              <a:defRPr lang="en-US" sz="2400" kern="1200" dirty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</a:lstStyle>
          <a:p>
            <a:pPr lvl="0"/>
            <a:r>
              <a:rPr lang="en-US" err="1"/>
              <a:t>Nombre</a:t>
            </a:r>
            <a:r>
              <a:rPr lang="en-US"/>
              <a:t> del </a:t>
            </a:r>
            <a:r>
              <a:rPr lang="en-US" err="1"/>
              <a:t>presentador</a:t>
            </a:r>
            <a:r>
              <a:rPr lang="en-US"/>
              <a:t>/a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D71D08-CE17-21A2-3367-EF7A23BB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106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97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ide Title +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C1EE11-9B0F-EF4A-8958-707711A00670}"/>
              </a:ext>
            </a:extLst>
          </p:cNvPr>
          <p:cNvCxnSpPr>
            <a:cxnSpLocks/>
          </p:cNvCxnSpPr>
          <p:nvPr/>
        </p:nvCxnSpPr>
        <p:spPr>
          <a:xfrm>
            <a:off x="683375" y="3733163"/>
            <a:ext cx="50268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83FE265-5163-CF4A-BB8E-7B22688FE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499" y="314325"/>
            <a:ext cx="3852863" cy="3418837"/>
          </a:xfrm>
        </p:spPr>
        <p:txBody>
          <a:bodyPr anchor="b"/>
          <a:lstStyle>
            <a:lvl1pPr>
              <a:lnSpc>
                <a:spcPct val="9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119B86-F74F-9743-AF79-7706CE7724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70362" y="314325"/>
            <a:ext cx="7702551" cy="60626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4AFD7FB-6C0D-FB4C-9524-037B7B643D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7500" y="4044631"/>
            <a:ext cx="3852863" cy="1009650"/>
          </a:xfrm>
        </p:spPr>
        <p:txBody>
          <a:bodyPr tIns="182880" bIns="182880">
            <a:normAutofit/>
          </a:bodyPr>
          <a:lstStyle>
            <a:lvl1pPr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err="1"/>
              <a:t>Subtítulo</a:t>
            </a:r>
            <a:r>
              <a:rPr lang="en-US"/>
              <a:t> de la slide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C0D70E-423E-DD41-AAA3-EC056A23CE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35" t="-1310" r="19676" b="13630"/>
          <a:stretch/>
        </p:blipFill>
        <p:spPr>
          <a:xfrm>
            <a:off x="2409912" y="4706470"/>
            <a:ext cx="1760452" cy="2151529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EBB654A3-19FC-D94F-8BEE-30909792B278}"/>
              </a:ext>
            </a:extLst>
          </p:cNvPr>
          <p:cNvSpPr/>
          <p:nvPr/>
        </p:nvSpPr>
        <p:spPr>
          <a:xfrm flipH="1">
            <a:off x="0" y="5365750"/>
            <a:ext cx="3599234" cy="1124491"/>
          </a:xfrm>
          <a:custGeom>
            <a:avLst/>
            <a:gdLst>
              <a:gd name="connsiteX0" fmla="*/ 7712126 w 9312971"/>
              <a:gd name="connsiteY0" fmla="*/ 274 h 3444313"/>
              <a:gd name="connsiteX1" fmla="*/ 8238914 w 9312971"/>
              <a:gd name="connsiteY1" fmla="*/ 32017 h 3444313"/>
              <a:gd name="connsiteX2" fmla="*/ 9210613 w 9312971"/>
              <a:gd name="connsiteY2" fmla="*/ 388361 h 3444313"/>
              <a:gd name="connsiteX3" fmla="*/ 9312971 w 9312971"/>
              <a:gd name="connsiteY3" fmla="*/ 472587 h 3444313"/>
              <a:gd name="connsiteX4" fmla="*/ 9312971 w 9312971"/>
              <a:gd name="connsiteY4" fmla="*/ 3444313 h 3444313"/>
              <a:gd name="connsiteX5" fmla="*/ 0 w 9312971"/>
              <a:gd name="connsiteY5" fmla="*/ 3444313 h 3444313"/>
              <a:gd name="connsiteX6" fmla="*/ 15664 w 9312971"/>
              <a:gd name="connsiteY6" fmla="*/ 3309071 h 3444313"/>
              <a:gd name="connsiteX7" fmla="*/ 190742 w 9312971"/>
              <a:gd name="connsiteY7" fmla="*/ 2724417 h 3444313"/>
              <a:gd name="connsiteX8" fmla="*/ 1119657 w 9312971"/>
              <a:gd name="connsiteY8" fmla="*/ 1505217 h 3444313"/>
              <a:gd name="connsiteX9" fmla="*/ 2781542 w 9312971"/>
              <a:gd name="connsiteY9" fmla="*/ 1026245 h 3444313"/>
              <a:gd name="connsiteX10" fmla="*/ 4428914 w 9312971"/>
              <a:gd name="connsiteY10" fmla="*/ 1403617 h 3444313"/>
              <a:gd name="connsiteX11" fmla="*/ 5582800 w 9312971"/>
              <a:gd name="connsiteY11" fmla="*/ 881103 h 3444313"/>
              <a:gd name="connsiteX12" fmla="*/ 6794742 w 9312971"/>
              <a:gd name="connsiteY12" fmla="*/ 133617 h 3444313"/>
              <a:gd name="connsiteX13" fmla="*/ 7712126 w 9312971"/>
              <a:gd name="connsiteY13" fmla="*/ 274 h 34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12971" h="3444313">
                <a:moveTo>
                  <a:pt x="7712126" y="274"/>
                </a:moveTo>
                <a:cubicBezTo>
                  <a:pt x="7899075" y="-1944"/>
                  <a:pt x="8079710" y="9339"/>
                  <a:pt x="8238914" y="32017"/>
                </a:cubicBezTo>
                <a:cubicBezTo>
                  <a:pt x="8610389" y="84934"/>
                  <a:pt x="8905929" y="159149"/>
                  <a:pt x="9210613" y="388361"/>
                </a:cubicBezTo>
                <a:lnTo>
                  <a:pt x="9312971" y="472587"/>
                </a:lnTo>
                <a:lnTo>
                  <a:pt x="9312971" y="3444313"/>
                </a:lnTo>
                <a:lnTo>
                  <a:pt x="0" y="3444313"/>
                </a:lnTo>
                <a:lnTo>
                  <a:pt x="15664" y="3309071"/>
                </a:lnTo>
                <a:cubicBezTo>
                  <a:pt x="43180" y="3121443"/>
                  <a:pt x="97609" y="2913103"/>
                  <a:pt x="190742" y="2724417"/>
                </a:cubicBezTo>
                <a:cubicBezTo>
                  <a:pt x="377009" y="2347046"/>
                  <a:pt x="687857" y="1788246"/>
                  <a:pt x="1119657" y="1505217"/>
                </a:cubicBezTo>
                <a:cubicBezTo>
                  <a:pt x="1551457" y="1222188"/>
                  <a:pt x="2077599" y="985121"/>
                  <a:pt x="2781542" y="1026245"/>
                </a:cubicBezTo>
                <a:cubicBezTo>
                  <a:pt x="3485485" y="1067369"/>
                  <a:pt x="3962038" y="1427807"/>
                  <a:pt x="4428914" y="1403617"/>
                </a:cubicBezTo>
                <a:cubicBezTo>
                  <a:pt x="4895790" y="1379427"/>
                  <a:pt x="5232038" y="1136313"/>
                  <a:pt x="5582800" y="881103"/>
                </a:cubicBezTo>
                <a:cubicBezTo>
                  <a:pt x="5933562" y="625893"/>
                  <a:pt x="6352056" y="275131"/>
                  <a:pt x="6794742" y="133617"/>
                </a:cubicBezTo>
                <a:cubicBezTo>
                  <a:pt x="7071421" y="45171"/>
                  <a:pt x="7400544" y="3972"/>
                  <a:pt x="7712126" y="27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EB148D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573D3E7A-48FC-2658-CBB4-021A5B9BEDF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A8512F-F531-9901-42F8-7C282EC46A89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814F9F9-7961-EC0C-2C8C-6933647520D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6D38C5D-AC3B-A5BB-501E-8478F8DE0208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5" name="Imagen 3">
            <a:extLst>
              <a:ext uri="{FF2B5EF4-FFF2-40B4-BE49-F238E27FC236}">
                <a16:creationId xmlns:a16="http://schemas.microsoft.com/office/drawing/2014/main" id="{E85223B2-6E34-89D9-E41D-3A136C61F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0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C257B-EF0C-E949-9C7D-6E10723F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7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>
            <a:extLst>
              <a:ext uri="{FF2B5EF4-FFF2-40B4-BE49-F238E27FC236}">
                <a16:creationId xmlns:a16="http://schemas.microsoft.com/office/drawing/2014/main" id="{14512554-8F46-2B4E-A02F-2A4C77D2A276}"/>
              </a:ext>
            </a:extLst>
          </p:cNvPr>
          <p:cNvSpPr/>
          <p:nvPr/>
        </p:nvSpPr>
        <p:spPr>
          <a:xfrm>
            <a:off x="-51626" y="3200217"/>
            <a:ext cx="12295255" cy="3774973"/>
          </a:xfrm>
          <a:custGeom>
            <a:avLst/>
            <a:gdLst>
              <a:gd name="connsiteX0" fmla="*/ 6147628 w 12295255"/>
              <a:gd name="connsiteY0" fmla="*/ 0 h 3774973"/>
              <a:gd name="connsiteX1" fmla="*/ 12295248 w 12295255"/>
              <a:gd name="connsiteY1" fmla="*/ 3774946 h 3774973"/>
              <a:gd name="connsiteX2" fmla="*/ 12295255 w 12295255"/>
              <a:gd name="connsiteY2" fmla="*/ 3774973 h 3774973"/>
              <a:gd name="connsiteX3" fmla="*/ 0 w 12295255"/>
              <a:gd name="connsiteY3" fmla="*/ 3774973 h 3774973"/>
              <a:gd name="connsiteX4" fmla="*/ 6 w 12295255"/>
              <a:gd name="connsiteY4" fmla="*/ 3774946 h 3774973"/>
              <a:gd name="connsiteX5" fmla="*/ 6147628 w 12295255"/>
              <a:gd name="connsiteY5" fmla="*/ 0 h 377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95255" h="3774973">
                <a:moveTo>
                  <a:pt x="6147628" y="0"/>
                </a:moveTo>
                <a:cubicBezTo>
                  <a:pt x="9180068" y="0"/>
                  <a:pt x="11710118" y="1620589"/>
                  <a:pt x="12295248" y="3774946"/>
                </a:cubicBezTo>
                <a:lnTo>
                  <a:pt x="12295255" y="3774973"/>
                </a:lnTo>
                <a:lnTo>
                  <a:pt x="0" y="3774973"/>
                </a:lnTo>
                <a:lnTo>
                  <a:pt x="6" y="3774946"/>
                </a:lnTo>
                <a:cubicBezTo>
                  <a:pt x="585137" y="1620589"/>
                  <a:pt x="3115186" y="0"/>
                  <a:pt x="614762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89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476DA-E325-5F44-AA9D-2A46AEF9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354" y="4506726"/>
            <a:ext cx="7567292" cy="1870498"/>
          </a:xfrm>
        </p:spPr>
        <p:txBody>
          <a:bodyPr anchor="ctr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AA74F0F-1A75-2342-A9C3-ADEC52286A5F}"/>
              </a:ext>
            </a:extLst>
          </p:cNvPr>
          <p:cNvSpPr/>
          <p:nvPr/>
        </p:nvSpPr>
        <p:spPr>
          <a:xfrm>
            <a:off x="740277" y="4218459"/>
            <a:ext cx="1075298" cy="1075296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4" name="Picture Placeholder 6">
            <a:extLst>
              <a:ext uri="{FF2B5EF4-FFF2-40B4-BE49-F238E27FC236}">
                <a16:creationId xmlns:a16="http://schemas.microsoft.com/office/drawing/2014/main" id="{EBDFD694-CE5D-D84E-9E89-8F5A96886B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8180" y="4466361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16572BB-CD31-2F4E-98B5-7550305E39F5}"/>
              </a:ext>
            </a:extLst>
          </p:cNvPr>
          <p:cNvSpPr/>
          <p:nvPr/>
        </p:nvSpPr>
        <p:spPr>
          <a:xfrm>
            <a:off x="2666506" y="3211291"/>
            <a:ext cx="1075298" cy="1075296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8DCF19CA-9EBD-C944-88F1-7DE7FB7D7D3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14409" y="3459193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F594946-D3D0-AA4E-A88D-902672F8463A}"/>
              </a:ext>
            </a:extLst>
          </p:cNvPr>
          <p:cNvSpPr/>
          <p:nvPr/>
        </p:nvSpPr>
        <p:spPr>
          <a:xfrm>
            <a:off x="4592735" y="2733083"/>
            <a:ext cx="1075298" cy="1075296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8" name="Picture Placeholder 6">
            <a:extLst>
              <a:ext uri="{FF2B5EF4-FFF2-40B4-BE49-F238E27FC236}">
                <a16:creationId xmlns:a16="http://schemas.microsoft.com/office/drawing/2014/main" id="{B413D619-A403-E246-B1B7-F608F0D228B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840638" y="2980985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28AE22-0151-5841-84DD-53181058DCB5}"/>
              </a:ext>
            </a:extLst>
          </p:cNvPr>
          <p:cNvSpPr/>
          <p:nvPr/>
        </p:nvSpPr>
        <p:spPr>
          <a:xfrm>
            <a:off x="6529677" y="2733083"/>
            <a:ext cx="1075298" cy="1075296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2" name="Picture Placeholder 6">
            <a:extLst>
              <a:ext uri="{FF2B5EF4-FFF2-40B4-BE49-F238E27FC236}">
                <a16:creationId xmlns:a16="http://schemas.microsoft.com/office/drawing/2014/main" id="{82F8C952-CB08-054C-9F1C-CC1DEFAF594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777580" y="2980985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9836093-7E19-3A43-B8E4-3DE687123CBE}"/>
              </a:ext>
            </a:extLst>
          </p:cNvPr>
          <p:cNvSpPr/>
          <p:nvPr/>
        </p:nvSpPr>
        <p:spPr>
          <a:xfrm>
            <a:off x="8451747" y="3211291"/>
            <a:ext cx="1075298" cy="1075296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D30F6B84-58FE-8848-B9D1-5ED94635797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699650" y="3459193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37D432A-ECD3-4547-A9FA-BBE32D712B6E}"/>
              </a:ext>
            </a:extLst>
          </p:cNvPr>
          <p:cNvSpPr/>
          <p:nvPr/>
        </p:nvSpPr>
        <p:spPr>
          <a:xfrm>
            <a:off x="10380302" y="4218459"/>
            <a:ext cx="1075298" cy="1075296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396D716-3707-8945-B2A3-BAD1FF8A90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628205" y="4466361"/>
            <a:ext cx="579493" cy="579493"/>
          </a:xfrm>
        </p:spPr>
        <p:txBody>
          <a:bodyPr wrap="none" anchor="ctr">
            <a:noAutofit/>
          </a:bodyPr>
          <a:lstStyle>
            <a:lvl1pPr algn="ctr">
              <a:spcBef>
                <a:spcPts val="0"/>
              </a:spcBef>
              <a:defRPr sz="1050"/>
            </a:lvl1pPr>
          </a:lstStyle>
          <a:p>
            <a:r>
              <a:rPr lang="en-US" err="1"/>
              <a:t>Pega</a:t>
            </a:r>
            <a:r>
              <a:rPr lang="en-US"/>
              <a:t> un</a:t>
            </a:r>
          </a:p>
          <a:p>
            <a:r>
              <a:rPr lang="en-US" err="1"/>
              <a:t>ícono</a:t>
            </a:r>
            <a:r>
              <a:rPr lang="en-US"/>
              <a:t> 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09C04C6E-A33B-5144-83BC-0860B4AB4D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3078" y="2470150"/>
            <a:ext cx="1606780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DF0021D2-C7DC-CD45-8D6D-48255CD540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1169" y="2824367"/>
            <a:ext cx="1610598" cy="1385575"/>
          </a:xfrm>
        </p:spPr>
        <p:txBody>
          <a:bodyPr lIns="90000" tIns="91440" rIns="90000" bIns="91440" anchor="t">
            <a:noAutofit/>
          </a:bodyPr>
          <a:lstStyle>
            <a:lvl1pPr algn="ctr">
              <a:lnSpc>
                <a:spcPct val="850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2A576AFC-F7E4-944A-991B-428E94BB8F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08807" y="1460425"/>
            <a:ext cx="1606780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59" name="Text Placeholder 36">
            <a:extLst>
              <a:ext uri="{FF2B5EF4-FFF2-40B4-BE49-F238E27FC236}">
                <a16:creationId xmlns:a16="http://schemas.microsoft.com/office/drawing/2014/main" id="{CC9B64C5-15A7-9745-928F-5E0B0BBCC8A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06898" y="1814642"/>
            <a:ext cx="1610598" cy="1385575"/>
          </a:xfrm>
        </p:spPr>
        <p:txBody>
          <a:bodyPr lIns="90000" tIns="91440" rIns="90000" bIns="91440" anchor="t">
            <a:noAutofit/>
          </a:bodyPr>
          <a:lstStyle>
            <a:lvl1pPr algn="ctr">
              <a:lnSpc>
                <a:spcPct val="850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B1AAAAAF-782B-FF4D-BFA2-393C3F4423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24286" y="982217"/>
            <a:ext cx="1606780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61" name="Text Placeholder 36">
            <a:extLst>
              <a:ext uri="{FF2B5EF4-FFF2-40B4-BE49-F238E27FC236}">
                <a16:creationId xmlns:a16="http://schemas.microsoft.com/office/drawing/2014/main" id="{94FA81DD-526A-1442-984B-4D03E4286D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2377" y="1336434"/>
            <a:ext cx="1610598" cy="1385575"/>
          </a:xfrm>
        </p:spPr>
        <p:txBody>
          <a:bodyPr lIns="90000" tIns="91440" rIns="90000" bIns="91440" anchor="t">
            <a:noAutofit/>
          </a:bodyPr>
          <a:lstStyle>
            <a:lvl1pPr algn="ctr">
              <a:lnSpc>
                <a:spcPct val="850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2" name="Text Placeholder 32">
            <a:extLst>
              <a:ext uri="{FF2B5EF4-FFF2-40B4-BE49-F238E27FC236}">
                <a16:creationId xmlns:a16="http://schemas.microsoft.com/office/drawing/2014/main" id="{54E504A0-37C8-434C-8823-38DF52CCD1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64844" y="982217"/>
            <a:ext cx="1606780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63" name="Text Placeholder 36">
            <a:extLst>
              <a:ext uri="{FF2B5EF4-FFF2-40B4-BE49-F238E27FC236}">
                <a16:creationId xmlns:a16="http://schemas.microsoft.com/office/drawing/2014/main" id="{B732F1C6-3DB5-8243-B6B7-1EAFFF6638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2935" y="1336434"/>
            <a:ext cx="1610598" cy="1385575"/>
          </a:xfrm>
        </p:spPr>
        <p:txBody>
          <a:bodyPr lIns="90000" tIns="91440" rIns="90000" bIns="91440" anchor="t">
            <a:noAutofit/>
          </a:bodyPr>
          <a:lstStyle>
            <a:lvl1pPr algn="ctr">
              <a:lnSpc>
                <a:spcPct val="850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4" name="Text Placeholder 32">
            <a:extLst>
              <a:ext uri="{FF2B5EF4-FFF2-40B4-BE49-F238E27FC236}">
                <a16:creationId xmlns:a16="http://schemas.microsoft.com/office/drawing/2014/main" id="{4F5ABA9B-97C5-7846-8D6E-CACF0737570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90482" y="1460425"/>
            <a:ext cx="1606780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65" name="Text Placeholder 36">
            <a:extLst>
              <a:ext uri="{FF2B5EF4-FFF2-40B4-BE49-F238E27FC236}">
                <a16:creationId xmlns:a16="http://schemas.microsoft.com/office/drawing/2014/main" id="{50B2296F-7363-D248-9629-7B1B8A5DCAF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88573" y="1814642"/>
            <a:ext cx="1610598" cy="1385575"/>
          </a:xfrm>
        </p:spPr>
        <p:txBody>
          <a:bodyPr lIns="90000" tIns="91440" rIns="90000" bIns="91440" anchor="t">
            <a:noAutofit/>
          </a:bodyPr>
          <a:lstStyle>
            <a:lvl1pPr algn="ctr">
              <a:lnSpc>
                <a:spcPct val="850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51133900-3683-2D48-9D25-146F96181E4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107267" y="2470150"/>
            <a:ext cx="1606780" cy="341676"/>
          </a:xfrm>
        </p:spPr>
        <p:txBody>
          <a:bodyPr lIns="91440" tIns="27432" rIns="91440" bIns="27432" anchor="b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  <a:latin typeface="+mj-lt"/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Título</a:t>
            </a:r>
            <a:endParaRPr lang="en-US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2FE2F37E-41DF-384D-A6E3-A1F47672C5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05358" y="2824367"/>
            <a:ext cx="1610598" cy="1385575"/>
          </a:xfrm>
        </p:spPr>
        <p:txBody>
          <a:bodyPr lIns="90000" tIns="91440" rIns="90000" bIns="91440" anchor="t">
            <a:noAutofit/>
          </a:bodyPr>
          <a:lstStyle>
            <a:lvl1pPr algn="ctr">
              <a:lnSpc>
                <a:spcPct val="85000"/>
              </a:lnSpc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3pPr marL="9525" indent="0" algn="ctr">
              <a:buNone/>
              <a:tabLst/>
              <a:defRPr sz="1800"/>
            </a:lvl3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7" name="Slide Number Placeholder 14">
            <a:extLst>
              <a:ext uri="{FF2B5EF4-FFF2-40B4-BE49-F238E27FC236}">
                <a16:creationId xmlns:a16="http://schemas.microsoft.com/office/drawing/2014/main" id="{035217E4-7B78-4AD5-C11D-EE8C965342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A0E697-DCE7-1E37-0BF9-BB2CCA521173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46490119-995E-CF90-156D-20A66DAA02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B55F54-374C-424D-5F9F-EFEFDB439DA9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1" name="Imagen 3">
            <a:extLst>
              <a:ext uri="{FF2B5EF4-FFF2-40B4-BE49-F238E27FC236}">
                <a16:creationId xmlns:a16="http://schemas.microsoft.com/office/drawing/2014/main" id="{1F6A3FB7-D1F4-A536-3A02-81914C660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/>
          </a:p>
        </p:txBody>
      </p:sp>
      <p:sp>
        <p:nvSpPr>
          <p:cNvPr id="8" name="Slide Number Placeholder 14">
            <a:extLst>
              <a:ext uri="{FF2B5EF4-FFF2-40B4-BE49-F238E27FC236}">
                <a16:creationId xmlns:a16="http://schemas.microsoft.com/office/drawing/2014/main" id="{BE05693E-7DF1-BDA5-79BD-CC9ECE097C7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48330D-54A9-4EDF-FB0B-FC54B51B880A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EA879A-F6E9-3146-B77A-3869BCAE13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693EC68-14EF-11E1-D4E7-569E2AEF8421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2" name="Imagen 3">
            <a:extLst>
              <a:ext uri="{FF2B5EF4-FFF2-40B4-BE49-F238E27FC236}">
                <a16:creationId xmlns:a16="http://schemas.microsoft.com/office/drawing/2014/main" id="{FED49E24-6AF6-9613-F9DC-0D6B4B7A2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0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CBBF13A-2944-DE42-8C1F-B01016C3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93A02-BCAE-C44A-9F01-388AA311A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4" name="Slide Number Placeholder 14">
            <a:extLst>
              <a:ext uri="{FF2B5EF4-FFF2-40B4-BE49-F238E27FC236}">
                <a16:creationId xmlns:a16="http://schemas.microsoft.com/office/drawing/2014/main" id="{5E7F63C9-3750-80A6-929D-70B8C5EF61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96F2C3-DB5E-178C-A37B-7960BD23429A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1FF9D64-B493-21FB-66B9-B0FF3CE80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622C1F-9564-D90E-CB20-5B70640C97D0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4" name="Imagen 3">
            <a:extLst>
              <a:ext uri="{FF2B5EF4-FFF2-40B4-BE49-F238E27FC236}">
                <a16:creationId xmlns:a16="http://schemas.microsoft.com/office/drawing/2014/main" id="{D83799CA-DF57-29CD-849E-A03495817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35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86C9CD8A-729B-EB62-32A3-C2AC0CC19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D3C708-AA85-946A-1965-033ABEA0E83B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D6166DA-8571-F363-8763-88912E3A081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A1874D-C27E-5179-3A63-67704A57F75A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3" name="Imagen 3">
            <a:extLst>
              <a:ext uri="{FF2B5EF4-FFF2-40B4-BE49-F238E27FC236}">
                <a16:creationId xmlns:a16="http://schemas.microsoft.com/office/drawing/2014/main" id="{297CCAA9-40D9-5F71-66A0-E2C68DC29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6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">
    <p:bg>
      <p:bgPr>
        <a:gradFill>
          <a:gsLst>
            <a:gs pos="47000">
              <a:srgbClr val="002452"/>
            </a:gs>
            <a:gs pos="0">
              <a:srgbClr val="00223F"/>
            </a:gs>
            <a:gs pos="100000">
              <a:srgbClr val="00287F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36724D9-CBF9-514B-B0CF-BF13F01E8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4295" t="14334" r="12786" b="-4601"/>
          <a:stretch/>
        </p:blipFill>
        <p:spPr>
          <a:xfrm>
            <a:off x="7550715" y="0"/>
            <a:ext cx="4641286" cy="514096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4F81C4-50C1-CD4A-BEE3-0C409995A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500" y="1327150"/>
            <a:ext cx="11556999" cy="4038600"/>
          </a:xfrm>
        </p:spPr>
        <p:txBody>
          <a:bodyPr tIns="182880" bIns="182880" anchor="ctr">
            <a:normAutofit/>
          </a:bodyPr>
          <a:lstStyle>
            <a:lvl1pPr algn="ctr">
              <a:lnSpc>
                <a:spcPct val="85000"/>
              </a:lnSpc>
              <a:defRPr lang="en-US" sz="6000" dirty="0">
                <a:solidFill>
                  <a:schemeClr val="tx1"/>
                </a:solidFill>
              </a:defRPr>
            </a:lvl1pPr>
          </a:lstStyle>
          <a:p>
            <a:r>
              <a:rPr lang="en-US" err="1"/>
              <a:t>Aquí</a:t>
            </a:r>
            <a:r>
              <a:rPr lang="en-US"/>
              <a:t> </a:t>
            </a:r>
            <a:r>
              <a:rPr lang="en-US" err="1"/>
              <a:t>va</a:t>
            </a:r>
            <a:r>
              <a:rPr lang="en-US"/>
              <a:t> un Key message de </a:t>
            </a:r>
            <a:r>
              <a:rPr lang="en-US" err="1"/>
              <a:t>tu</a:t>
            </a:r>
            <a:r>
              <a:rPr lang="en-US"/>
              <a:t> </a:t>
            </a:r>
            <a:r>
              <a:rPr lang="en-US" err="1"/>
              <a:t>presentación</a:t>
            </a:r>
            <a:endParaRPr lang="en-US"/>
          </a:p>
        </p:txBody>
      </p:sp>
      <p:sp>
        <p:nvSpPr>
          <p:cNvPr id="4" name="Slide Number Placeholder 14">
            <a:extLst>
              <a:ext uri="{FF2B5EF4-FFF2-40B4-BE49-F238E27FC236}">
                <a16:creationId xmlns:a16="http://schemas.microsoft.com/office/drawing/2014/main" id="{F86E8BD8-5F65-C78E-AE5F-BF9335252D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96B184-93B3-5796-4920-F050B6BBBCFB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A6105C9-DF73-7A6A-8FE2-C67122C2C8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7D7DC5-3D12-B64D-5197-225655457854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17" name="Imagen 6">
            <a:extLst>
              <a:ext uri="{FF2B5EF4-FFF2-40B4-BE49-F238E27FC236}">
                <a16:creationId xmlns:a16="http://schemas.microsoft.com/office/drawing/2014/main" id="{ABFFB8C6-EBF5-2AE8-68A3-3867F2AEE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0357" y="6392273"/>
            <a:ext cx="849935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15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">
    <p:bg>
      <p:bgPr>
        <a:gradFill>
          <a:gsLst>
            <a:gs pos="47000">
              <a:srgbClr val="002452"/>
            </a:gs>
            <a:gs pos="0">
              <a:srgbClr val="00223F"/>
            </a:gs>
            <a:gs pos="100000">
              <a:srgbClr val="00287F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7A9FD67-0DD0-1A49-B815-1996475C5D6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15" y="-24406"/>
            <a:ext cx="12192000" cy="6375400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D3C6D-7E77-D242-9750-53EC429B62ED}"/>
              </a:ext>
            </a:extLst>
          </p:cNvPr>
          <p:cNvSpPr/>
          <p:nvPr/>
        </p:nvSpPr>
        <p:spPr>
          <a:xfrm>
            <a:off x="0" y="6388298"/>
            <a:ext cx="12192000" cy="4826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14">
            <a:extLst>
              <a:ext uri="{FF2B5EF4-FFF2-40B4-BE49-F238E27FC236}">
                <a16:creationId xmlns:a16="http://schemas.microsoft.com/office/drawing/2014/main" id="{0F6D7E76-2F30-9376-3D03-FFD8A877EC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54FC7A-6544-5D24-BAF9-37584508005D}"/>
              </a:ext>
            </a:extLst>
          </p:cNvPr>
          <p:cNvGrpSpPr/>
          <p:nvPr/>
        </p:nvGrpSpPr>
        <p:grpSpPr>
          <a:xfrm>
            <a:off x="1086741" y="6375399"/>
            <a:ext cx="3083622" cy="507006"/>
            <a:chOff x="317500" y="6375399"/>
            <a:chExt cx="3083622" cy="507006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297D15A-2895-D2EE-B544-4C9808D153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7098" b="-323"/>
            <a:stretch/>
          </p:blipFill>
          <p:spPr>
            <a:xfrm>
              <a:off x="359967" y="6525123"/>
              <a:ext cx="185370" cy="1960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8E093E-6C6D-4D14-0D76-BA5407244A4F}"/>
                </a:ext>
              </a:extLst>
            </p:cNvPr>
            <p:cNvSpPr/>
            <p:nvPr userDrawn="1"/>
          </p:nvSpPr>
          <p:spPr>
            <a:xfrm>
              <a:off x="317500" y="6375399"/>
              <a:ext cx="3083622" cy="507006"/>
            </a:xfrm>
            <a:prstGeom prst="rect">
              <a:avLst/>
            </a:prstGeom>
          </p:spPr>
          <p:txBody>
            <a:bodyPr wrap="none" lIns="367200" rIns="367200" anchor="ctr">
              <a:noAutofit/>
            </a:bodyPr>
            <a:lstStyle/>
            <a:p>
              <a:r>
                <a:rPr lang="en-CA" sz="900" err="1">
                  <a:solidFill>
                    <a:schemeClr val="accent4"/>
                  </a:solidFill>
                </a:rPr>
                <a:t>Información</a:t>
              </a:r>
              <a:r>
                <a:rPr lang="en-CA" sz="900">
                  <a:solidFill>
                    <a:schemeClr val="accent4"/>
                  </a:solidFill>
                </a:rPr>
                <a:t> de </a:t>
              </a:r>
              <a:r>
                <a:rPr lang="en-CA" sz="900" err="1">
                  <a:solidFill>
                    <a:schemeClr val="accent4"/>
                  </a:solidFill>
                </a:rPr>
                <a:t>uso</a:t>
              </a:r>
              <a:r>
                <a:rPr lang="en-CA" sz="900">
                  <a:solidFill>
                    <a:schemeClr val="accent4"/>
                  </a:solidFill>
                </a:rPr>
                <a:t> </a:t>
              </a:r>
              <a:r>
                <a:rPr lang="en-CA" sz="900" err="1">
                  <a:solidFill>
                    <a:schemeClr val="accent4"/>
                  </a:solidFill>
                </a:rPr>
                <a:t>interno</a:t>
              </a:r>
              <a:endParaRPr lang="en-CA" sz="900">
                <a:solidFill>
                  <a:schemeClr val="accent4"/>
                </a:solidFill>
              </a:endParaRPr>
            </a:p>
          </p:txBody>
        </p:sp>
      </p:grpSp>
      <p:pic>
        <p:nvPicPr>
          <p:cNvPr id="9" name="Imagen 3">
            <a:extLst>
              <a:ext uri="{FF2B5EF4-FFF2-40B4-BE49-F238E27FC236}">
                <a16:creationId xmlns:a16="http://schemas.microsoft.com/office/drawing/2014/main" id="{914E4750-0826-39B1-E265-3583C7D80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0240" y="6410333"/>
            <a:ext cx="840053" cy="4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11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+ Key Message">
    <p:bg>
      <p:bgPr>
        <a:gradFill>
          <a:gsLst>
            <a:gs pos="47000">
              <a:srgbClr val="002452"/>
            </a:gs>
            <a:gs pos="0">
              <a:srgbClr val="00223F"/>
            </a:gs>
            <a:gs pos="100000">
              <a:srgbClr val="00287F"/>
            </a:gs>
          </a:gsLst>
          <a:path path="rect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8ADC52D-BBA6-E149-9AC3-71255E0EFF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8021638" cy="6858000"/>
          </a:xfrm>
        </p:spPr>
        <p:txBody>
          <a:bodyPr/>
          <a:lstStyle/>
          <a:p>
            <a:r>
              <a:rPr lang="es-MX"/>
              <a:t>Haz clic en el icono para agregar una imagen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F8861-A044-9745-9F2B-03655203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21638" y="0"/>
            <a:ext cx="3852862" cy="6376988"/>
          </a:xfrm>
        </p:spPr>
        <p:txBody>
          <a:bodyPr anchor="ctr"/>
          <a:lstStyle>
            <a:lvl1pPr>
              <a:defRPr sz="4000" b="1">
                <a:latin typeface="+mn-lt"/>
              </a:defRPr>
            </a:lvl1pPr>
            <a:lvl2pPr>
              <a:spcBef>
                <a:spcPts val="1100"/>
              </a:spcBef>
              <a:defRPr b="0">
                <a:solidFill>
                  <a:schemeClr val="tx1"/>
                </a:solidFill>
              </a:defRPr>
            </a:lvl2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BC745E15-F0F7-1F4A-8E80-419B86BC066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829F9D-03B7-2440-96B8-9174AF8442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17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DBF32-26C7-1941-A3C9-ABEC39E4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14325"/>
            <a:ext cx="11556999" cy="1013539"/>
          </a:xfrm>
          <a:prstGeom prst="rect">
            <a:avLst/>
          </a:prstGeom>
        </p:spPr>
        <p:txBody>
          <a:bodyPr vert="horz" lIns="365760" tIns="365760" rIns="365760" bIns="365760" rtlCol="0" anchor="ctr" anchorCtr="0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73861-7F4B-764C-80C8-9DCCBEB56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7499" y="1327864"/>
            <a:ext cx="11555883" cy="5049124"/>
          </a:xfrm>
          <a:prstGeom prst="rect">
            <a:avLst/>
          </a:prstGeom>
        </p:spPr>
        <p:txBody>
          <a:bodyPr vert="horz" lIns="365760" tIns="365760" rIns="365760" bIns="36576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1196924-41F3-7D4A-BD06-22516B5FE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7500" y="6388298"/>
            <a:ext cx="10594976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CF52795-A7F4-A745-8027-594D429AB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  <a:ln>
            <a:solidFill>
              <a:schemeClr val="tx1">
                <a:alpha val="0"/>
              </a:schemeClr>
            </a:solidFill>
          </a:ln>
        </p:spPr>
        <p:txBody>
          <a:bodyPr vert="horz" wrap="none" lIns="365760" tIns="45720" rIns="365760" bIns="45720" rtlCol="0" anchor="ctr"/>
          <a:lstStyle>
            <a:lvl1pPr algn="l">
              <a:defRPr sz="100">
                <a:noFill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56296-F819-4A42-897A-1FEC8FE27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2476" y="6392273"/>
            <a:ext cx="959946" cy="465727"/>
          </a:xfrm>
          <a:prstGeom prst="rect">
            <a:avLst/>
          </a:prstGeom>
        </p:spPr>
        <p:txBody>
          <a:bodyPr vert="horz" wrap="none" lIns="365760" tIns="45720" rIns="365760" bIns="45720" rtlCol="0" anchor="ctr"/>
          <a:lstStyle>
            <a:lvl1pPr algn="r">
              <a:defRPr sz="900">
                <a:solidFill>
                  <a:schemeClr val="accent1"/>
                </a:solidFill>
                <a:latin typeface="+mj-lt"/>
              </a:defRPr>
            </a:lvl1pPr>
          </a:lstStyle>
          <a:p>
            <a:fld id="{2A2841DE-4403-F14E-8A42-C9234BDEAE8E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1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tabLst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2438" indent="-180975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68338" indent="-215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68338" indent="227013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893763" indent="-2174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893763" indent="-2174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893763" indent="-2174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893763" indent="-2174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00">
          <p15:clr>
            <a:srgbClr val="F26B43"/>
          </p15:clr>
        </p15:guide>
        <p15:guide id="5" orient="horz" pos="198">
          <p15:clr>
            <a:srgbClr val="F26B43"/>
          </p15:clr>
        </p15:guide>
        <p15:guide id="6" orient="horz" pos="4017">
          <p15:clr>
            <a:srgbClr val="F26B43"/>
          </p15:clr>
        </p15:guide>
        <p15:guide id="8" pos="7480">
          <p15:clr>
            <a:srgbClr val="F26B43"/>
          </p15:clr>
        </p15:guide>
        <p15:guide id="9" pos="6874">
          <p15:clr>
            <a:srgbClr val="A4A3A4"/>
          </p15:clr>
        </p15:guide>
        <p15:guide id="10" pos="6266">
          <p15:clr>
            <a:srgbClr val="A4A3A4"/>
          </p15:clr>
        </p15:guide>
        <p15:guide id="11" pos="5661">
          <p15:clr>
            <a:srgbClr val="A4A3A4"/>
          </p15:clr>
        </p15:guide>
        <p15:guide id="12" pos="5053">
          <p15:clr>
            <a:srgbClr val="A4A3A4"/>
          </p15:clr>
        </p15:guide>
        <p15:guide id="13" pos="4448">
          <p15:clr>
            <a:srgbClr val="A4A3A4"/>
          </p15:clr>
        </p15:guide>
        <p15:guide id="15" pos="3232">
          <p15:clr>
            <a:srgbClr val="A4A3A4"/>
          </p15:clr>
        </p15:guide>
        <p15:guide id="16" pos="2627">
          <p15:clr>
            <a:srgbClr val="A4A3A4"/>
          </p15:clr>
        </p15:guide>
        <p15:guide id="17" pos="2019">
          <p15:clr>
            <a:srgbClr val="A4A3A4"/>
          </p15:clr>
        </p15:guide>
        <p15:guide id="18" pos="1414">
          <p15:clr>
            <a:srgbClr val="A4A3A4"/>
          </p15:clr>
        </p15:guide>
        <p15:guide id="19" pos="806">
          <p15:clr>
            <a:srgbClr val="A4A3A4"/>
          </p15:clr>
        </p15:guide>
        <p15:guide id="25" orient="horz" pos="836">
          <p15:clr>
            <a:srgbClr val="A4A3A4"/>
          </p15:clr>
        </p15:guide>
        <p15:guide id="26" pos="384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january-2020/technology-isnt-shaping-work-the-way-we-think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slide" Target="slide2.xml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microsoft.com/office/2007/relationships/hdphoto" Target="../media/hdphoto2.wdp"/><Relationship Id="rId5" Type="http://schemas.openxmlformats.org/officeDocument/2006/relationships/image" Target="../media/image43.sv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microsoft.com/office/2007/relationships/hdphoto" Target="../media/hdphoto1.wdp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9.png"/><Relationship Id="rId7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mailto:Walther.Keesling@walmart.com" TargetMode="Externa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svg"/><Relationship Id="rId7" Type="http://schemas.openxmlformats.org/officeDocument/2006/relationships/image" Target="../media/image67.png"/><Relationship Id="rId12" Type="http://schemas.openxmlformats.org/officeDocument/2006/relationships/image" Target="../media/image1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slide" Target="slide2.xml"/><Relationship Id="rId5" Type="http://schemas.openxmlformats.org/officeDocument/2006/relationships/image" Target="../media/image65.svg"/><Relationship Id="rId10" Type="http://schemas.openxmlformats.org/officeDocument/2006/relationships/image" Target="../media/image70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slide" Target="slide2.xml"/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12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microsoft.com/office/2007/relationships/hdphoto" Target="../media/hdphoto2.wdp"/><Relationship Id="rId5" Type="http://schemas.openxmlformats.org/officeDocument/2006/relationships/image" Target="../media/image43.sv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microsoft.com/office/2007/relationships/hdphoto" Target="../media/hdphoto1.wdp"/><Relationship Id="rId1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4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jpeg"/><Relationship Id="rId11" Type="http://schemas.openxmlformats.org/officeDocument/2006/relationships/image" Target="../media/image19.png"/><Relationship Id="rId5" Type="http://schemas.openxmlformats.org/officeDocument/2006/relationships/image" Target="../media/image36.png"/><Relationship Id="rId10" Type="http://schemas.openxmlformats.org/officeDocument/2006/relationships/slide" Target="slide2.xml"/><Relationship Id="rId4" Type="http://schemas.openxmlformats.org/officeDocument/2006/relationships/image" Target="../media/image73.jpe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19.png"/><Relationship Id="rId4" Type="http://schemas.openxmlformats.org/officeDocument/2006/relationships/image" Target="../media/image80.png"/><Relationship Id="rId9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7" Type="http://schemas.openxmlformats.org/officeDocument/2006/relationships/image" Target="../media/image1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slide" Target="slide2.xml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9.png"/><Relationship Id="rId3" Type="http://schemas.openxmlformats.org/officeDocument/2006/relationships/image" Target="../media/image90.svg"/><Relationship Id="rId7" Type="http://schemas.openxmlformats.org/officeDocument/2006/relationships/image" Target="../media/image94.svg"/><Relationship Id="rId12" Type="http://schemas.openxmlformats.org/officeDocument/2006/relationships/slide" Target="slide2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7.svg"/><Relationship Id="rId5" Type="http://schemas.openxmlformats.org/officeDocument/2006/relationships/image" Target="../media/image92.svg"/><Relationship Id="rId10" Type="http://schemas.openxmlformats.org/officeDocument/2006/relationships/image" Target="../media/image60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chart" Target="../charts/chart2.xml"/><Relationship Id="rId7" Type="http://schemas.openxmlformats.org/officeDocument/2006/relationships/image" Target="../media/image101.sv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png"/><Relationship Id="rId11" Type="http://schemas.openxmlformats.org/officeDocument/2006/relationships/image" Target="../media/image19.png"/><Relationship Id="rId5" Type="http://schemas.openxmlformats.org/officeDocument/2006/relationships/image" Target="../media/image99.svg"/><Relationship Id="rId10" Type="http://schemas.openxmlformats.org/officeDocument/2006/relationships/slide" Target="slide2.xml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wal-mart.com/:x:/r/sites/CatAccGeneral/Shared%20Documents/Customer%20Analytics/0.0%20MANAGEMENT/seguimiento%20a%20proyectos%20especiales%20Analytics%202022%20v2.xlsx?d=w059f6619edd2407391016ed1271aa02f&amp;csf=1&amp;web=1&amp;e=6cHZLx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slide" Target="slide2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slide" Target="slide2.xml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5C8C2469-EC59-BB30-7580-78DA6DC374B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864" b="15864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0148238-6BFF-D34C-8FCA-8BFB3A68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BB046D-782E-CF4F-816E-88E90C334E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Customer Business Partners</a:t>
            </a:r>
          </a:p>
          <a:p>
            <a:r>
              <a:rPr lang="es-MX" sz="2800" b="0"/>
              <a:t>Equipo, Framework y WoW de los </a:t>
            </a:r>
            <a:r>
              <a:rPr lang="es-MX" sz="2800" b="0" err="1"/>
              <a:t>CBUs</a:t>
            </a:r>
            <a:endParaRPr lang="es-MX" sz="2800" b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3F2140-2179-634F-AB4D-038C62A32E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70363" y="6388298"/>
            <a:ext cx="6742112" cy="46970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Customer Business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DE72C-D355-BC46-8306-1BFBF677717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170DC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1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B7824F-0541-D350-58B7-D1E1C8B261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ECA94080-0CA0-10A9-6C9F-759F759AE141}"/>
              </a:ext>
            </a:extLst>
          </p:cNvPr>
          <p:cNvGrpSpPr/>
          <p:nvPr/>
        </p:nvGrpSpPr>
        <p:grpSpPr>
          <a:xfrm>
            <a:off x="3551107" y="1660427"/>
            <a:ext cx="5089786" cy="3664583"/>
            <a:chOff x="3550444" y="1813407"/>
            <a:chExt cx="5091112" cy="3665537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02F3BA7-8E45-FA85-CD70-95AE138D3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431" y="1813407"/>
              <a:ext cx="4533900" cy="3665537"/>
            </a:xfrm>
            <a:custGeom>
              <a:avLst/>
              <a:gdLst>
                <a:gd name="T0" fmla="*/ 1115 w 1723"/>
                <a:gd name="T1" fmla="*/ 925 h 1392"/>
                <a:gd name="T2" fmla="*/ 1537 w 1723"/>
                <a:gd name="T3" fmla="*/ 269 h 1392"/>
                <a:gd name="T4" fmla="*/ 1723 w 1723"/>
                <a:gd name="T5" fmla="*/ 0 h 1392"/>
                <a:gd name="T6" fmla="*/ 0 w 1723"/>
                <a:gd name="T7" fmla="*/ 0 h 1392"/>
                <a:gd name="T8" fmla="*/ 183 w 1723"/>
                <a:gd name="T9" fmla="*/ 269 h 1392"/>
                <a:gd name="T10" fmla="*/ 615 w 1723"/>
                <a:gd name="T11" fmla="*/ 929 h 1392"/>
                <a:gd name="T12" fmla="*/ 616 w 1723"/>
                <a:gd name="T13" fmla="*/ 1385 h 1392"/>
                <a:gd name="T14" fmla="*/ 616 w 1723"/>
                <a:gd name="T15" fmla="*/ 1392 h 1392"/>
                <a:gd name="T16" fmla="*/ 1114 w 1723"/>
                <a:gd name="T17" fmla="*/ 1392 h 1392"/>
                <a:gd name="T18" fmla="*/ 1115 w 1723"/>
                <a:gd name="T19" fmla="*/ 1385 h 1392"/>
                <a:gd name="T20" fmla="*/ 1115 w 1723"/>
                <a:gd name="T21" fmla="*/ 925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3" h="1392">
                  <a:moveTo>
                    <a:pt x="1115" y="925"/>
                  </a:moveTo>
                  <a:cubicBezTo>
                    <a:pt x="1164" y="834"/>
                    <a:pt x="1366" y="523"/>
                    <a:pt x="1537" y="269"/>
                  </a:cubicBezTo>
                  <a:cubicBezTo>
                    <a:pt x="1609" y="163"/>
                    <a:pt x="1675" y="66"/>
                    <a:pt x="17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64"/>
                    <a:pt x="111" y="162"/>
                    <a:pt x="183" y="269"/>
                  </a:cubicBezTo>
                  <a:cubicBezTo>
                    <a:pt x="377" y="560"/>
                    <a:pt x="614" y="929"/>
                    <a:pt x="615" y="929"/>
                  </a:cubicBezTo>
                  <a:cubicBezTo>
                    <a:pt x="615" y="929"/>
                    <a:pt x="616" y="1385"/>
                    <a:pt x="616" y="1385"/>
                  </a:cubicBezTo>
                  <a:cubicBezTo>
                    <a:pt x="616" y="1387"/>
                    <a:pt x="616" y="1390"/>
                    <a:pt x="616" y="1392"/>
                  </a:cubicBezTo>
                  <a:cubicBezTo>
                    <a:pt x="1114" y="1392"/>
                    <a:pt x="1114" y="1392"/>
                    <a:pt x="1114" y="1392"/>
                  </a:cubicBezTo>
                  <a:cubicBezTo>
                    <a:pt x="1115" y="1390"/>
                    <a:pt x="1115" y="1387"/>
                    <a:pt x="1115" y="1385"/>
                  </a:cubicBezTo>
                  <a:lnTo>
                    <a:pt x="1115" y="925"/>
                  </a:lnTo>
                  <a:close/>
                </a:path>
              </a:pathLst>
            </a:custGeom>
            <a:solidFill>
              <a:srgbClr val="F2F2F2">
                <a:lumMod val="9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5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44067E87-5E27-6B37-3C55-A68AC2949BA9}"/>
                </a:ext>
              </a:extLst>
            </p:cNvPr>
            <p:cNvGrpSpPr/>
            <p:nvPr/>
          </p:nvGrpSpPr>
          <p:grpSpPr>
            <a:xfrm>
              <a:off x="3550444" y="1813407"/>
              <a:ext cx="5091112" cy="3665537"/>
              <a:chOff x="3550444" y="1813407"/>
              <a:chExt cx="5091112" cy="366553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7C3729-B5C6-191F-CDA0-CDC5992CD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3544" y="1813407"/>
                <a:ext cx="1878012" cy="3665537"/>
              </a:xfrm>
              <a:custGeom>
                <a:avLst/>
                <a:gdLst>
                  <a:gd name="T0" fmla="*/ 423 w 714"/>
                  <a:gd name="T1" fmla="*/ 269 h 1392"/>
                  <a:gd name="T2" fmla="*/ 1 w 714"/>
                  <a:gd name="T3" fmla="*/ 925 h 1392"/>
                  <a:gd name="T4" fmla="*/ 1 w 714"/>
                  <a:gd name="T5" fmla="*/ 1385 h 1392"/>
                  <a:gd name="T6" fmla="*/ 0 w 714"/>
                  <a:gd name="T7" fmla="*/ 1392 h 1392"/>
                  <a:gd name="T8" fmla="*/ 68 w 714"/>
                  <a:gd name="T9" fmla="*/ 1392 h 1392"/>
                  <a:gd name="T10" fmla="*/ 68 w 714"/>
                  <a:gd name="T11" fmla="*/ 995 h 1392"/>
                  <a:gd name="T12" fmla="*/ 428 w 714"/>
                  <a:gd name="T13" fmla="*/ 425 h 1392"/>
                  <a:gd name="T14" fmla="*/ 714 w 714"/>
                  <a:gd name="T15" fmla="*/ 0 h 1392"/>
                  <a:gd name="T16" fmla="*/ 609 w 714"/>
                  <a:gd name="T17" fmla="*/ 0 h 1392"/>
                  <a:gd name="T18" fmla="*/ 423 w 714"/>
                  <a:gd name="T19" fmla="*/ 269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4" h="1392">
                    <a:moveTo>
                      <a:pt x="423" y="269"/>
                    </a:moveTo>
                    <a:cubicBezTo>
                      <a:pt x="252" y="523"/>
                      <a:pt x="50" y="834"/>
                      <a:pt x="1" y="925"/>
                    </a:cubicBezTo>
                    <a:cubicBezTo>
                      <a:pt x="1" y="1385"/>
                      <a:pt x="1" y="1385"/>
                      <a:pt x="1" y="1385"/>
                    </a:cubicBezTo>
                    <a:cubicBezTo>
                      <a:pt x="1" y="1387"/>
                      <a:pt x="1" y="1390"/>
                      <a:pt x="0" y="1392"/>
                    </a:cubicBezTo>
                    <a:cubicBezTo>
                      <a:pt x="68" y="1392"/>
                      <a:pt x="68" y="1392"/>
                      <a:pt x="68" y="1392"/>
                    </a:cubicBezTo>
                    <a:cubicBezTo>
                      <a:pt x="68" y="995"/>
                      <a:pt x="68" y="995"/>
                      <a:pt x="68" y="995"/>
                    </a:cubicBezTo>
                    <a:cubicBezTo>
                      <a:pt x="114" y="910"/>
                      <a:pt x="265" y="673"/>
                      <a:pt x="428" y="425"/>
                    </a:cubicBezTo>
                    <a:cubicBezTo>
                      <a:pt x="526" y="277"/>
                      <a:pt x="628" y="126"/>
                      <a:pt x="714" y="0"/>
                    </a:cubicBezTo>
                    <a:cubicBezTo>
                      <a:pt x="609" y="0"/>
                      <a:pt x="609" y="0"/>
                      <a:pt x="609" y="0"/>
                    </a:cubicBezTo>
                    <a:cubicBezTo>
                      <a:pt x="561" y="66"/>
                      <a:pt x="495" y="163"/>
                      <a:pt x="423" y="26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5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5236D70-1BE1-82FD-3D28-3BA20C0E6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444" y="1813407"/>
                <a:ext cx="1901825" cy="3665537"/>
              </a:xfrm>
              <a:custGeom>
                <a:avLst/>
                <a:gdLst>
                  <a:gd name="T0" fmla="*/ 722 w 723"/>
                  <a:gd name="T1" fmla="*/ 929 h 1392"/>
                  <a:gd name="T2" fmla="*/ 290 w 723"/>
                  <a:gd name="T3" fmla="*/ 269 h 1392"/>
                  <a:gd name="T4" fmla="*/ 107 w 723"/>
                  <a:gd name="T5" fmla="*/ 0 h 1392"/>
                  <a:gd name="T6" fmla="*/ 0 w 723"/>
                  <a:gd name="T7" fmla="*/ 0 h 1392"/>
                  <a:gd name="T8" fmla="*/ 179 w 723"/>
                  <a:gd name="T9" fmla="*/ 269 h 1392"/>
                  <a:gd name="T10" fmla="*/ 656 w 723"/>
                  <a:gd name="T11" fmla="*/ 999 h 1392"/>
                  <a:gd name="T12" fmla="*/ 657 w 723"/>
                  <a:gd name="T13" fmla="*/ 1392 h 1392"/>
                  <a:gd name="T14" fmla="*/ 723 w 723"/>
                  <a:gd name="T15" fmla="*/ 1392 h 1392"/>
                  <a:gd name="T16" fmla="*/ 723 w 723"/>
                  <a:gd name="T17" fmla="*/ 1385 h 1392"/>
                  <a:gd name="T18" fmla="*/ 722 w 723"/>
                  <a:gd name="T19" fmla="*/ 929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3" h="1392">
                    <a:moveTo>
                      <a:pt x="722" y="929"/>
                    </a:moveTo>
                    <a:cubicBezTo>
                      <a:pt x="721" y="929"/>
                      <a:pt x="484" y="560"/>
                      <a:pt x="290" y="269"/>
                    </a:cubicBezTo>
                    <a:cubicBezTo>
                      <a:pt x="218" y="162"/>
                      <a:pt x="153" y="64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81"/>
                      <a:pt x="116" y="174"/>
                      <a:pt x="179" y="269"/>
                    </a:cubicBezTo>
                    <a:cubicBezTo>
                      <a:pt x="409" y="616"/>
                      <a:pt x="656" y="999"/>
                      <a:pt x="656" y="999"/>
                    </a:cubicBezTo>
                    <a:cubicBezTo>
                      <a:pt x="656" y="1000"/>
                      <a:pt x="657" y="1223"/>
                      <a:pt x="657" y="1392"/>
                    </a:cubicBezTo>
                    <a:cubicBezTo>
                      <a:pt x="723" y="1392"/>
                      <a:pt x="723" y="1392"/>
                      <a:pt x="723" y="1392"/>
                    </a:cubicBezTo>
                    <a:cubicBezTo>
                      <a:pt x="723" y="1390"/>
                      <a:pt x="723" y="1387"/>
                      <a:pt x="723" y="1385"/>
                    </a:cubicBezTo>
                    <a:cubicBezTo>
                      <a:pt x="723" y="1385"/>
                      <a:pt x="722" y="929"/>
                      <a:pt x="722" y="92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5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Oval 8">
            <a:extLst>
              <a:ext uri="{FF2B5EF4-FFF2-40B4-BE49-F238E27FC236}">
                <a16:creationId xmlns:a16="http://schemas.microsoft.com/office/drawing/2014/main" id="{75C9AF0E-2177-282C-94E4-A46C3E62E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0056" y="1665188"/>
            <a:ext cx="980820" cy="9633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B64FAD4E-B576-DD3E-B029-38C9291E1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990" y="1665188"/>
            <a:ext cx="982406" cy="9633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27A1CE53-CD07-0EAA-FD1F-3BE02FE68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128" y="1660427"/>
            <a:ext cx="980820" cy="9649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0E03D864-9FEA-A3E4-62F5-CC91D1DE8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79" y="2512693"/>
            <a:ext cx="980820" cy="9665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9007455D-AAAE-06A6-91F6-324548825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720" y="2509518"/>
            <a:ext cx="980820" cy="963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9AEC6345-CDFD-43BA-0D13-DCE95AD86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990" y="3355435"/>
            <a:ext cx="980820" cy="963361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Striped Right Arrow 22">
            <a:extLst>
              <a:ext uri="{FF2B5EF4-FFF2-40B4-BE49-F238E27FC236}">
                <a16:creationId xmlns:a16="http://schemas.microsoft.com/office/drawing/2014/main" id="{FC4BA6B0-55D8-3B20-32A5-ED32A96E6045}"/>
              </a:ext>
            </a:extLst>
          </p:cNvPr>
          <p:cNvSpPr/>
          <p:nvPr/>
        </p:nvSpPr>
        <p:spPr>
          <a:xfrm rot="5400000">
            <a:off x="5716287" y="5204417"/>
            <a:ext cx="759426" cy="441960"/>
          </a:xfrm>
          <a:prstGeom prst="stripedRightArrow">
            <a:avLst>
              <a:gd name="adj1" fmla="val 61244"/>
              <a:gd name="adj2" fmla="val 5000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Freeform 959">
            <a:extLst>
              <a:ext uri="{FF2B5EF4-FFF2-40B4-BE49-F238E27FC236}">
                <a16:creationId xmlns:a16="http://schemas.microsoft.com/office/drawing/2014/main" id="{FD8A69E8-C02E-8EB9-ED57-A48657EC4F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53188" y="1900885"/>
            <a:ext cx="433607" cy="472093"/>
          </a:xfrm>
          <a:custGeom>
            <a:avLst/>
            <a:gdLst>
              <a:gd name="T0" fmla="*/ 86298 w 267928"/>
              <a:gd name="T1" fmla="*/ 247279 h 291740"/>
              <a:gd name="T2" fmla="*/ 86298 w 267928"/>
              <a:gd name="T3" fmla="*/ 256483 h 291740"/>
              <a:gd name="T4" fmla="*/ 28728 w 267928"/>
              <a:gd name="T5" fmla="*/ 252066 h 291740"/>
              <a:gd name="T6" fmla="*/ 138697 w 267928"/>
              <a:gd name="T7" fmla="*/ 212182 h 291740"/>
              <a:gd name="T8" fmla="*/ 179999 w 267928"/>
              <a:gd name="T9" fmla="*/ 216599 h 291740"/>
              <a:gd name="T10" fmla="*/ 138697 w 267928"/>
              <a:gd name="T11" fmla="*/ 221386 h 291740"/>
              <a:gd name="T12" fmla="*/ 138697 w 267928"/>
              <a:gd name="T13" fmla="*/ 212182 h 291740"/>
              <a:gd name="T14" fmla="*/ 108580 w 267928"/>
              <a:gd name="T15" fmla="*/ 212182 h 291740"/>
              <a:gd name="T16" fmla="*/ 108580 w 267928"/>
              <a:gd name="T17" fmla="*/ 221386 h 291740"/>
              <a:gd name="T18" fmla="*/ 28728 w 267928"/>
              <a:gd name="T19" fmla="*/ 216599 h 291740"/>
              <a:gd name="T20" fmla="*/ 96925 w 267928"/>
              <a:gd name="T21" fmla="*/ 177083 h 291740"/>
              <a:gd name="T22" fmla="*/ 179992 w 267928"/>
              <a:gd name="T23" fmla="*/ 181501 h 291740"/>
              <a:gd name="T24" fmla="*/ 96925 w 267928"/>
              <a:gd name="T25" fmla="*/ 186288 h 291740"/>
              <a:gd name="T26" fmla="*/ 96925 w 267928"/>
              <a:gd name="T27" fmla="*/ 177083 h 291740"/>
              <a:gd name="T28" fmla="*/ 66795 w 267928"/>
              <a:gd name="T29" fmla="*/ 177083 h 291740"/>
              <a:gd name="T30" fmla="*/ 66795 w 267928"/>
              <a:gd name="T31" fmla="*/ 186288 h 291740"/>
              <a:gd name="T32" fmla="*/ 28728 w 267928"/>
              <a:gd name="T33" fmla="*/ 181501 h 291740"/>
              <a:gd name="T34" fmla="*/ 147921 w 267928"/>
              <a:gd name="T35" fmla="*/ 141986 h 291740"/>
              <a:gd name="T36" fmla="*/ 179999 w 267928"/>
              <a:gd name="T37" fmla="*/ 146403 h 291740"/>
              <a:gd name="T38" fmla="*/ 147921 w 267928"/>
              <a:gd name="T39" fmla="*/ 151190 h 291740"/>
              <a:gd name="T40" fmla="*/ 147921 w 267928"/>
              <a:gd name="T41" fmla="*/ 141986 h 291740"/>
              <a:gd name="T42" fmla="*/ 118517 w 267928"/>
              <a:gd name="T43" fmla="*/ 141986 h 291740"/>
              <a:gd name="T44" fmla="*/ 118517 w 267928"/>
              <a:gd name="T45" fmla="*/ 151190 h 291740"/>
              <a:gd name="T46" fmla="*/ 28728 w 267928"/>
              <a:gd name="T47" fmla="*/ 146403 h 291740"/>
              <a:gd name="T48" fmla="*/ 33066 w 267928"/>
              <a:gd name="T49" fmla="*/ 105293 h 291740"/>
              <a:gd name="T50" fmla="*/ 132112 w 267928"/>
              <a:gd name="T51" fmla="*/ 109887 h 291740"/>
              <a:gd name="T52" fmla="*/ 33066 w 267928"/>
              <a:gd name="T53" fmla="*/ 114483 h 291740"/>
              <a:gd name="T54" fmla="*/ 33066 w 267928"/>
              <a:gd name="T55" fmla="*/ 105293 h 291740"/>
              <a:gd name="T56" fmla="*/ 162782 w 267928"/>
              <a:gd name="T57" fmla="*/ 106545 h 291740"/>
              <a:gd name="T58" fmla="*/ 162782 w 267928"/>
              <a:gd name="T59" fmla="*/ 74291 h 291740"/>
              <a:gd name="T60" fmla="*/ 8702 w 267928"/>
              <a:gd name="T61" fmla="*/ 284122 h 291740"/>
              <a:gd name="T62" fmla="*/ 201212 w 267928"/>
              <a:gd name="T63" fmla="*/ 115244 h 291740"/>
              <a:gd name="T64" fmla="*/ 154081 w 267928"/>
              <a:gd name="T65" fmla="*/ 110895 h 291740"/>
              <a:gd name="T66" fmla="*/ 8702 w 267928"/>
              <a:gd name="T67" fmla="*/ 68132 h 291740"/>
              <a:gd name="T68" fmla="*/ 38429 w 267928"/>
              <a:gd name="T69" fmla="*/ 59433 h 291740"/>
              <a:gd name="T70" fmla="*/ 161332 w 267928"/>
              <a:gd name="T71" fmla="*/ 60520 h 291740"/>
              <a:gd name="T72" fmla="*/ 210275 w 267928"/>
              <a:gd name="T73" fmla="*/ 110895 h 291740"/>
              <a:gd name="T74" fmla="*/ 230941 w 267928"/>
              <a:gd name="T75" fmla="*/ 254768 h 291740"/>
              <a:gd name="T76" fmla="*/ 38429 w 267928"/>
              <a:gd name="T77" fmla="*/ 38413 h 291740"/>
              <a:gd name="T78" fmla="*/ 67797 w 267928"/>
              <a:gd name="T79" fmla="*/ 29718 h 291740"/>
              <a:gd name="T80" fmla="*/ 239642 w 267928"/>
              <a:gd name="T81" fmla="*/ 34066 h 291740"/>
              <a:gd name="T82" fmla="*/ 260669 w 267928"/>
              <a:gd name="T83" fmla="*/ 225050 h 291740"/>
              <a:gd name="T84" fmla="*/ 67797 w 267928"/>
              <a:gd name="T85" fmla="*/ 8699 h 291740"/>
              <a:gd name="T86" fmla="*/ 265020 w 267928"/>
              <a:gd name="T87" fmla="*/ 0 h 291740"/>
              <a:gd name="T88" fmla="*/ 269370 w 267928"/>
              <a:gd name="T89" fmla="*/ 229400 h 291740"/>
              <a:gd name="T90" fmla="*/ 239642 w 267928"/>
              <a:gd name="T91" fmla="*/ 233748 h 291740"/>
              <a:gd name="T92" fmla="*/ 235291 w 267928"/>
              <a:gd name="T93" fmla="*/ 263466 h 291740"/>
              <a:gd name="T94" fmla="*/ 210275 w 267928"/>
              <a:gd name="T95" fmla="*/ 288471 h 291740"/>
              <a:gd name="T96" fmla="*/ 4351 w 267928"/>
              <a:gd name="T97" fmla="*/ 293182 h 291740"/>
              <a:gd name="T98" fmla="*/ 0 w 267928"/>
              <a:gd name="T99" fmla="*/ 63783 h 291740"/>
              <a:gd name="T100" fmla="*/ 29365 w 267928"/>
              <a:gd name="T101" fmla="*/ 59433 h 291740"/>
              <a:gd name="T102" fmla="*/ 33716 w 267928"/>
              <a:gd name="T103" fmla="*/ 29718 h 291740"/>
              <a:gd name="T104" fmla="*/ 59094 w 267928"/>
              <a:gd name="T105" fmla="*/ 4347 h 29174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67928" h="291740">
                <a:moveTo>
                  <a:pt x="32870" y="246062"/>
                </a:moveTo>
                <a:lnTo>
                  <a:pt x="85836" y="246062"/>
                </a:lnTo>
                <a:cubicBezTo>
                  <a:pt x="87983" y="246062"/>
                  <a:pt x="90130" y="247894"/>
                  <a:pt x="90130" y="250825"/>
                </a:cubicBezTo>
                <a:cubicBezTo>
                  <a:pt x="90130" y="253023"/>
                  <a:pt x="87983" y="255221"/>
                  <a:pt x="85836" y="255221"/>
                </a:cubicBezTo>
                <a:lnTo>
                  <a:pt x="32870" y="255221"/>
                </a:lnTo>
                <a:cubicBezTo>
                  <a:pt x="30722" y="255221"/>
                  <a:pt x="28575" y="253023"/>
                  <a:pt x="28575" y="250825"/>
                </a:cubicBezTo>
                <a:cubicBezTo>
                  <a:pt x="28575" y="247894"/>
                  <a:pt x="30722" y="246062"/>
                  <a:pt x="32870" y="246062"/>
                </a:cubicBezTo>
                <a:close/>
                <a:moveTo>
                  <a:pt x="137954" y="211137"/>
                </a:moveTo>
                <a:lnTo>
                  <a:pt x="174784" y="211137"/>
                </a:lnTo>
                <a:cubicBezTo>
                  <a:pt x="176909" y="211137"/>
                  <a:pt x="179034" y="213335"/>
                  <a:pt x="179034" y="215533"/>
                </a:cubicBezTo>
                <a:cubicBezTo>
                  <a:pt x="179034" y="218464"/>
                  <a:pt x="176909" y="220296"/>
                  <a:pt x="174784" y="220296"/>
                </a:cubicBezTo>
                <a:lnTo>
                  <a:pt x="137954" y="220296"/>
                </a:lnTo>
                <a:cubicBezTo>
                  <a:pt x="135475" y="220296"/>
                  <a:pt x="133350" y="218464"/>
                  <a:pt x="133350" y="215533"/>
                </a:cubicBezTo>
                <a:cubicBezTo>
                  <a:pt x="133350" y="213335"/>
                  <a:pt x="135475" y="211137"/>
                  <a:pt x="137954" y="211137"/>
                </a:cubicBezTo>
                <a:close/>
                <a:moveTo>
                  <a:pt x="32927" y="211137"/>
                </a:moveTo>
                <a:lnTo>
                  <a:pt x="107998" y="211137"/>
                </a:lnTo>
                <a:cubicBezTo>
                  <a:pt x="110537" y="211137"/>
                  <a:pt x="112350" y="213335"/>
                  <a:pt x="112350" y="215533"/>
                </a:cubicBezTo>
                <a:cubicBezTo>
                  <a:pt x="112350" y="218464"/>
                  <a:pt x="110537" y="220296"/>
                  <a:pt x="107998" y="220296"/>
                </a:cubicBezTo>
                <a:lnTo>
                  <a:pt x="32927" y="220296"/>
                </a:lnTo>
                <a:cubicBezTo>
                  <a:pt x="30751" y="220296"/>
                  <a:pt x="28575" y="218464"/>
                  <a:pt x="28575" y="215533"/>
                </a:cubicBezTo>
                <a:cubicBezTo>
                  <a:pt x="28575" y="213335"/>
                  <a:pt x="30751" y="211137"/>
                  <a:pt x="32927" y="211137"/>
                </a:cubicBezTo>
                <a:close/>
                <a:moveTo>
                  <a:pt x="96405" y="176212"/>
                </a:moveTo>
                <a:lnTo>
                  <a:pt x="174698" y="176212"/>
                </a:lnTo>
                <a:cubicBezTo>
                  <a:pt x="176863" y="176212"/>
                  <a:pt x="179027" y="178410"/>
                  <a:pt x="179027" y="180608"/>
                </a:cubicBezTo>
                <a:cubicBezTo>
                  <a:pt x="179027" y="183173"/>
                  <a:pt x="176863" y="185371"/>
                  <a:pt x="174698" y="185371"/>
                </a:cubicBezTo>
                <a:lnTo>
                  <a:pt x="96405" y="185371"/>
                </a:lnTo>
                <a:cubicBezTo>
                  <a:pt x="94240" y="185371"/>
                  <a:pt x="92075" y="183173"/>
                  <a:pt x="92075" y="180608"/>
                </a:cubicBezTo>
                <a:cubicBezTo>
                  <a:pt x="92075" y="178410"/>
                  <a:pt x="94240" y="176212"/>
                  <a:pt x="96405" y="176212"/>
                </a:cubicBezTo>
                <a:close/>
                <a:moveTo>
                  <a:pt x="32861" y="176212"/>
                </a:moveTo>
                <a:lnTo>
                  <a:pt x="66437" y="176212"/>
                </a:lnTo>
                <a:cubicBezTo>
                  <a:pt x="69295" y="176212"/>
                  <a:pt x="71081" y="178410"/>
                  <a:pt x="71081" y="180608"/>
                </a:cubicBezTo>
                <a:cubicBezTo>
                  <a:pt x="71081" y="183173"/>
                  <a:pt x="69295" y="185371"/>
                  <a:pt x="66437" y="185371"/>
                </a:cubicBezTo>
                <a:lnTo>
                  <a:pt x="32861" y="185371"/>
                </a:lnTo>
                <a:cubicBezTo>
                  <a:pt x="30718" y="185371"/>
                  <a:pt x="28575" y="183173"/>
                  <a:pt x="28575" y="180608"/>
                </a:cubicBezTo>
                <a:cubicBezTo>
                  <a:pt x="28575" y="178410"/>
                  <a:pt x="30718" y="176212"/>
                  <a:pt x="32861" y="176212"/>
                </a:cubicBezTo>
                <a:close/>
                <a:moveTo>
                  <a:pt x="147129" y="141287"/>
                </a:moveTo>
                <a:lnTo>
                  <a:pt x="174780" y="141287"/>
                </a:lnTo>
                <a:cubicBezTo>
                  <a:pt x="176907" y="141287"/>
                  <a:pt x="179034" y="143485"/>
                  <a:pt x="179034" y="145683"/>
                </a:cubicBezTo>
                <a:cubicBezTo>
                  <a:pt x="179034" y="148248"/>
                  <a:pt x="176907" y="150446"/>
                  <a:pt x="174780" y="150446"/>
                </a:cubicBezTo>
                <a:lnTo>
                  <a:pt x="147129" y="150446"/>
                </a:lnTo>
                <a:cubicBezTo>
                  <a:pt x="144648" y="150446"/>
                  <a:pt x="142875" y="148248"/>
                  <a:pt x="142875" y="145683"/>
                </a:cubicBezTo>
                <a:cubicBezTo>
                  <a:pt x="142875" y="143485"/>
                  <a:pt x="144648" y="141287"/>
                  <a:pt x="147129" y="141287"/>
                </a:cubicBezTo>
                <a:close/>
                <a:moveTo>
                  <a:pt x="32932" y="141287"/>
                </a:moveTo>
                <a:lnTo>
                  <a:pt x="117882" y="141287"/>
                </a:lnTo>
                <a:cubicBezTo>
                  <a:pt x="120060" y="141287"/>
                  <a:pt x="121875" y="143485"/>
                  <a:pt x="121875" y="145683"/>
                </a:cubicBezTo>
                <a:cubicBezTo>
                  <a:pt x="121875" y="148248"/>
                  <a:pt x="120060" y="150446"/>
                  <a:pt x="117882" y="150446"/>
                </a:cubicBezTo>
                <a:lnTo>
                  <a:pt x="32932" y="150446"/>
                </a:lnTo>
                <a:cubicBezTo>
                  <a:pt x="30753" y="150446"/>
                  <a:pt x="28575" y="148248"/>
                  <a:pt x="28575" y="145683"/>
                </a:cubicBezTo>
                <a:cubicBezTo>
                  <a:pt x="28575" y="143485"/>
                  <a:pt x="30753" y="141287"/>
                  <a:pt x="32932" y="141287"/>
                </a:cubicBezTo>
                <a:close/>
                <a:moveTo>
                  <a:pt x="32890" y="104775"/>
                </a:moveTo>
                <a:lnTo>
                  <a:pt x="127089" y="104775"/>
                </a:lnTo>
                <a:cubicBezTo>
                  <a:pt x="129606" y="104775"/>
                  <a:pt x="131404" y="107061"/>
                  <a:pt x="131404" y="109347"/>
                </a:cubicBezTo>
                <a:cubicBezTo>
                  <a:pt x="131404" y="112014"/>
                  <a:pt x="129606" y="113919"/>
                  <a:pt x="127089" y="113919"/>
                </a:cubicBezTo>
                <a:lnTo>
                  <a:pt x="32890" y="113919"/>
                </a:lnTo>
                <a:cubicBezTo>
                  <a:pt x="30732" y="113919"/>
                  <a:pt x="28575" y="112014"/>
                  <a:pt x="28575" y="109347"/>
                </a:cubicBezTo>
                <a:cubicBezTo>
                  <a:pt x="28575" y="107061"/>
                  <a:pt x="30732" y="104775"/>
                  <a:pt x="32890" y="104775"/>
                </a:cubicBezTo>
                <a:close/>
                <a:moveTo>
                  <a:pt x="161910" y="73926"/>
                </a:moveTo>
                <a:lnTo>
                  <a:pt x="161910" y="106021"/>
                </a:lnTo>
                <a:lnTo>
                  <a:pt x="194004" y="106021"/>
                </a:lnTo>
                <a:lnTo>
                  <a:pt x="161910" y="73926"/>
                </a:lnTo>
                <a:close/>
                <a:moveTo>
                  <a:pt x="8654" y="67796"/>
                </a:moveTo>
                <a:lnTo>
                  <a:pt x="8654" y="282724"/>
                </a:lnTo>
                <a:lnTo>
                  <a:pt x="200134" y="282724"/>
                </a:lnTo>
                <a:lnTo>
                  <a:pt x="200134" y="114676"/>
                </a:lnTo>
                <a:lnTo>
                  <a:pt x="157583" y="114676"/>
                </a:lnTo>
                <a:cubicBezTo>
                  <a:pt x="155059" y="114676"/>
                  <a:pt x="153256" y="112873"/>
                  <a:pt x="153256" y="110349"/>
                </a:cubicBezTo>
                <a:lnTo>
                  <a:pt x="153256" y="67796"/>
                </a:lnTo>
                <a:lnTo>
                  <a:pt x="8654" y="67796"/>
                </a:lnTo>
                <a:close/>
                <a:moveTo>
                  <a:pt x="38224" y="38225"/>
                </a:moveTo>
                <a:lnTo>
                  <a:pt x="38224" y="59141"/>
                </a:lnTo>
                <a:lnTo>
                  <a:pt x="157583" y="59141"/>
                </a:lnTo>
                <a:cubicBezTo>
                  <a:pt x="158665" y="59141"/>
                  <a:pt x="159747" y="59502"/>
                  <a:pt x="160468" y="60223"/>
                </a:cubicBezTo>
                <a:lnTo>
                  <a:pt x="207707" y="107103"/>
                </a:lnTo>
                <a:cubicBezTo>
                  <a:pt x="208789" y="108185"/>
                  <a:pt x="209149" y="109267"/>
                  <a:pt x="209149" y="110349"/>
                </a:cubicBezTo>
                <a:lnTo>
                  <a:pt x="209149" y="253514"/>
                </a:lnTo>
                <a:lnTo>
                  <a:pt x="229704" y="253514"/>
                </a:lnTo>
                <a:lnTo>
                  <a:pt x="229704" y="38225"/>
                </a:lnTo>
                <a:lnTo>
                  <a:pt x="38224" y="38225"/>
                </a:lnTo>
                <a:close/>
                <a:moveTo>
                  <a:pt x="67433" y="8655"/>
                </a:moveTo>
                <a:lnTo>
                  <a:pt x="67433" y="29571"/>
                </a:lnTo>
                <a:lnTo>
                  <a:pt x="234031" y="29571"/>
                </a:lnTo>
                <a:cubicBezTo>
                  <a:pt x="236555" y="29571"/>
                  <a:pt x="238358" y="31374"/>
                  <a:pt x="238358" y="33898"/>
                </a:cubicBezTo>
                <a:lnTo>
                  <a:pt x="238358" y="223943"/>
                </a:lnTo>
                <a:lnTo>
                  <a:pt x="259273" y="223943"/>
                </a:lnTo>
                <a:lnTo>
                  <a:pt x="259273" y="8655"/>
                </a:lnTo>
                <a:lnTo>
                  <a:pt x="67433" y="8655"/>
                </a:lnTo>
                <a:close/>
                <a:moveTo>
                  <a:pt x="63106" y="0"/>
                </a:moveTo>
                <a:lnTo>
                  <a:pt x="263600" y="0"/>
                </a:lnTo>
                <a:cubicBezTo>
                  <a:pt x="266125" y="0"/>
                  <a:pt x="267928" y="1803"/>
                  <a:pt x="267928" y="4327"/>
                </a:cubicBezTo>
                <a:lnTo>
                  <a:pt x="267928" y="228271"/>
                </a:lnTo>
                <a:cubicBezTo>
                  <a:pt x="267928" y="230795"/>
                  <a:pt x="266125" y="232598"/>
                  <a:pt x="263600" y="232598"/>
                </a:cubicBezTo>
                <a:lnTo>
                  <a:pt x="238358" y="232598"/>
                </a:lnTo>
                <a:lnTo>
                  <a:pt x="238358" y="257841"/>
                </a:lnTo>
                <a:cubicBezTo>
                  <a:pt x="238358" y="260005"/>
                  <a:pt x="236555" y="262169"/>
                  <a:pt x="234031" y="262169"/>
                </a:cubicBezTo>
                <a:lnTo>
                  <a:pt x="209149" y="262169"/>
                </a:lnTo>
                <a:lnTo>
                  <a:pt x="209149" y="287051"/>
                </a:lnTo>
                <a:cubicBezTo>
                  <a:pt x="209149" y="289576"/>
                  <a:pt x="206986" y="291740"/>
                  <a:pt x="204822" y="291740"/>
                </a:cubicBezTo>
                <a:lnTo>
                  <a:pt x="4327" y="291740"/>
                </a:lnTo>
                <a:cubicBezTo>
                  <a:pt x="1803" y="291740"/>
                  <a:pt x="0" y="289576"/>
                  <a:pt x="0" y="287051"/>
                </a:cubicBezTo>
                <a:lnTo>
                  <a:pt x="0" y="63469"/>
                </a:lnTo>
                <a:cubicBezTo>
                  <a:pt x="0" y="60944"/>
                  <a:pt x="1803" y="59141"/>
                  <a:pt x="4327" y="59141"/>
                </a:cubicBezTo>
                <a:lnTo>
                  <a:pt x="29209" y="59141"/>
                </a:lnTo>
                <a:lnTo>
                  <a:pt x="29209" y="33898"/>
                </a:lnTo>
                <a:cubicBezTo>
                  <a:pt x="29209" y="31374"/>
                  <a:pt x="31373" y="29571"/>
                  <a:pt x="33536" y="29571"/>
                </a:cubicBezTo>
                <a:lnTo>
                  <a:pt x="58778" y="29571"/>
                </a:lnTo>
                <a:lnTo>
                  <a:pt x="58778" y="4327"/>
                </a:lnTo>
                <a:cubicBezTo>
                  <a:pt x="58778" y="1803"/>
                  <a:pt x="60942" y="0"/>
                  <a:pt x="63106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Freeform 957">
            <a:extLst>
              <a:ext uri="{FF2B5EF4-FFF2-40B4-BE49-F238E27FC236}">
                <a16:creationId xmlns:a16="http://schemas.microsoft.com/office/drawing/2014/main" id="{9CD40A6C-8AB5-5FC5-8C56-2772C91EB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3542" y="2759914"/>
            <a:ext cx="472093" cy="472093"/>
          </a:xfrm>
          <a:custGeom>
            <a:avLst/>
            <a:gdLst>
              <a:gd name="T0" fmla="*/ 121767 w 291740"/>
              <a:gd name="T1" fmla="*/ 273612 h 291740"/>
              <a:gd name="T2" fmla="*/ 172503 w 291740"/>
              <a:gd name="T3" fmla="*/ 273612 h 291740"/>
              <a:gd name="T4" fmla="*/ 132276 w 291740"/>
              <a:gd name="T5" fmla="*/ 257667 h 291740"/>
              <a:gd name="T6" fmla="*/ 149594 w 291740"/>
              <a:gd name="T7" fmla="*/ 178296 h 291740"/>
              <a:gd name="T8" fmla="*/ 266424 w 291740"/>
              <a:gd name="T9" fmla="*/ 135605 h 291740"/>
              <a:gd name="T10" fmla="*/ 266424 w 291740"/>
              <a:gd name="T11" fmla="*/ 179911 h 291740"/>
              <a:gd name="T12" fmla="*/ 266424 w 291740"/>
              <a:gd name="T13" fmla="*/ 135605 h 291740"/>
              <a:gd name="T14" fmla="*/ 33134 w 291740"/>
              <a:gd name="T15" fmla="*/ 175553 h 291740"/>
              <a:gd name="T16" fmla="*/ 23928 w 291740"/>
              <a:gd name="T17" fmla="*/ 139962 h 291740"/>
              <a:gd name="T18" fmla="*/ 248245 w 291740"/>
              <a:gd name="T19" fmla="*/ 122853 h 291740"/>
              <a:gd name="T20" fmla="*/ 259117 w 291740"/>
              <a:gd name="T21" fmla="*/ 201133 h 291740"/>
              <a:gd name="T22" fmla="*/ 259117 w 291740"/>
              <a:gd name="T23" fmla="*/ 115244 h 291740"/>
              <a:gd name="T24" fmla="*/ 9059 w 291740"/>
              <a:gd name="T25" fmla="*/ 140611 h 291740"/>
              <a:gd name="T26" fmla="*/ 40226 w 291740"/>
              <a:gd name="T27" fmla="*/ 201133 h 291740"/>
              <a:gd name="T28" fmla="*/ 40226 w 291740"/>
              <a:gd name="T29" fmla="*/ 115244 h 291740"/>
              <a:gd name="T30" fmla="*/ 174179 w 291740"/>
              <a:gd name="T31" fmla="*/ 110700 h 291740"/>
              <a:gd name="T32" fmla="*/ 154210 w 291740"/>
              <a:gd name="T33" fmla="*/ 151672 h 291740"/>
              <a:gd name="T34" fmla="*/ 145132 w 291740"/>
              <a:gd name="T35" fmla="*/ 148079 h 291740"/>
              <a:gd name="T36" fmla="*/ 153483 w 291740"/>
              <a:gd name="T37" fmla="*/ 100996 h 291740"/>
              <a:gd name="T38" fmla="*/ 128794 w 291740"/>
              <a:gd name="T39" fmla="*/ 121124 h 291740"/>
              <a:gd name="T40" fmla="*/ 155662 w 291740"/>
              <a:gd name="T41" fmla="*/ 92372 h 291740"/>
              <a:gd name="T42" fmla="*/ 117041 w 291740"/>
              <a:gd name="T43" fmla="*/ 187848 h 291740"/>
              <a:gd name="T44" fmla="*/ 172879 w 291740"/>
              <a:gd name="T45" fmla="*/ 188932 h 291740"/>
              <a:gd name="T46" fmla="*/ 201521 w 291740"/>
              <a:gd name="T47" fmla="*/ 72492 h 291740"/>
              <a:gd name="T48" fmla="*/ 205873 w 291740"/>
              <a:gd name="T49" fmla="*/ 63814 h 291740"/>
              <a:gd name="T50" fmla="*/ 205873 w 291740"/>
              <a:gd name="T51" fmla="*/ 196888 h 291740"/>
              <a:gd name="T52" fmla="*/ 146772 w 291740"/>
              <a:gd name="T53" fmla="*/ 226178 h 291740"/>
              <a:gd name="T54" fmla="*/ 87308 w 291740"/>
              <a:gd name="T55" fmla="*/ 196888 h 291740"/>
              <a:gd name="T56" fmla="*/ 87308 w 291740"/>
              <a:gd name="T57" fmla="*/ 63814 h 291740"/>
              <a:gd name="T58" fmla="*/ 270713 w 291740"/>
              <a:gd name="T59" fmla="*/ 87339 h 291740"/>
              <a:gd name="T60" fmla="*/ 293182 w 291740"/>
              <a:gd name="T61" fmla="*/ 176127 h 291740"/>
              <a:gd name="T62" fmla="*/ 132276 w 291740"/>
              <a:gd name="T63" fmla="*/ 293182 h 291740"/>
              <a:gd name="T64" fmla="*/ 132276 w 291740"/>
              <a:gd name="T65" fmla="*/ 248607 h 291740"/>
              <a:gd name="T66" fmla="*/ 181563 w 291740"/>
              <a:gd name="T67" fmla="*/ 273612 h 291740"/>
              <a:gd name="T68" fmla="*/ 261653 w 291740"/>
              <a:gd name="T69" fmla="*/ 210192 h 291740"/>
              <a:gd name="T70" fmla="*/ 239547 w 291740"/>
              <a:gd name="T71" fmla="*/ 193884 h 291740"/>
              <a:gd name="T72" fmla="*/ 259117 w 291740"/>
              <a:gd name="T73" fmla="*/ 106545 h 291740"/>
              <a:gd name="T74" fmla="*/ 182650 w 291740"/>
              <a:gd name="T75" fmla="*/ 8699 h 291740"/>
              <a:gd name="T76" fmla="*/ 31165 w 291740"/>
              <a:gd name="T77" fmla="*/ 106908 h 291740"/>
              <a:gd name="T78" fmla="*/ 56171 w 291740"/>
              <a:gd name="T79" fmla="*/ 122853 h 291740"/>
              <a:gd name="T80" fmla="*/ 34066 w 291740"/>
              <a:gd name="T81" fmla="*/ 210192 h 291740"/>
              <a:gd name="T82" fmla="*/ 22470 w 291740"/>
              <a:gd name="T83" fmla="*/ 108720 h 2917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91740" h="291740">
                <a:moveTo>
                  <a:pt x="131625" y="256399"/>
                </a:moveTo>
                <a:cubicBezTo>
                  <a:pt x="125855" y="256399"/>
                  <a:pt x="121167" y="261087"/>
                  <a:pt x="121167" y="266496"/>
                </a:cubicBezTo>
                <a:lnTo>
                  <a:pt x="121167" y="272266"/>
                </a:lnTo>
                <a:cubicBezTo>
                  <a:pt x="121167" y="278036"/>
                  <a:pt x="125855" y="282724"/>
                  <a:pt x="131625" y="282724"/>
                </a:cubicBezTo>
                <a:lnTo>
                  <a:pt x="161557" y="282724"/>
                </a:lnTo>
                <a:cubicBezTo>
                  <a:pt x="167327" y="282724"/>
                  <a:pt x="171654" y="278036"/>
                  <a:pt x="171654" y="272266"/>
                </a:cubicBezTo>
                <a:lnTo>
                  <a:pt x="171654" y="266496"/>
                </a:lnTo>
                <a:cubicBezTo>
                  <a:pt x="171654" y="261087"/>
                  <a:pt x="167327" y="256399"/>
                  <a:pt x="161557" y="256399"/>
                </a:cubicBezTo>
                <a:lnTo>
                  <a:pt x="131625" y="256399"/>
                </a:lnTo>
                <a:close/>
                <a:moveTo>
                  <a:pt x="148858" y="168275"/>
                </a:moveTo>
                <a:cubicBezTo>
                  <a:pt x="151423" y="168275"/>
                  <a:pt x="153621" y="170180"/>
                  <a:pt x="153621" y="172847"/>
                </a:cubicBezTo>
                <a:cubicBezTo>
                  <a:pt x="153621" y="175514"/>
                  <a:pt x="151423" y="177419"/>
                  <a:pt x="148858" y="177419"/>
                </a:cubicBezTo>
                <a:cubicBezTo>
                  <a:pt x="146660" y="177419"/>
                  <a:pt x="144462" y="175514"/>
                  <a:pt x="144462" y="172847"/>
                </a:cubicBezTo>
                <a:cubicBezTo>
                  <a:pt x="144462" y="170180"/>
                  <a:pt x="146660" y="168275"/>
                  <a:pt x="148858" y="168275"/>
                </a:cubicBezTo>
                <a:close/>
                <a:moveTo>
                  <a:pt x="265113" y="134937"/>
                </a:moveTo>
                <a:cubicBezTo>
                  <a:pt x="267311" y="134937"/>
                  <a:pt x="269509" y="136744"/>
                  <a:pt x="269509" y="139274"/>
                </a:cubicBezTo>
                <a:lnTo>
                  <a:pt x="269509" y="174689"/>
                </a:lnTo>
                <a:cubicBezTo>
                  <a:pt x="269509" y="177219"/>
                  <a:pt x="267311" y="179026"/>
                  <a:pt x="265113" y="179026"/>
                </a:cubicBezTo>
                <a:cubicBezTo>
                  <a:pt x="262548" y="179026"/>
                  <a:pt x="260350" y="177219"/>
                  <a:pt x="260350" y="174689"/>
                </a:cubicBezTo>
                <a:lnTo>
                  <a:pt x="260350" y="139274"/>
                </a:lnTo>
                <a:cubicBezTo>
                  <a:pt x="260350" y="136744"/>
                  <a:pt x="262548" y="134937"/>
                  <a:pt x="265113" y="134937"/>
                </a:cubicBezTo>
                <a:close/>
                <a:moveTo>
                  <a:pt x="28574" y="134937"/>
                </a:moveTo>
                <a:cubicBezTo>
                  <a:pt x="31139" y="134937"/>
                  <a:pt x="32970" y="136744"/>
                  <a:pt x="32970" y="139274"/>
                </a:cubicBezTo>
                <a:lnTo>
                  <a:pt x="32970" y="174689"/>
                </a:lnTo>
                <a:cubicBezTo>
                  <a:pt x="32970" y="177219"/>
                  <a:pt x="31139" y="179026"/>
                  <a:pt x="28574" y="179026"/>
                </a:cubicBezTo>
                <a:cubicBezTo>
                  <a:pt x="26010" y="179026"/>
                  <a:pt x="23812" y="177219"/>
                  <a:pt x="23812" y="174689"/>
                </a:cubicBezTo>
                <a:lnTo>
                  <a:pt x="23812" y="139274"/>
                </a:lnTo>
                <a:cubicBezTo>
                  <a:pt x="23812" y="136744"/>
                  <a:pt x="26010" y="134937"/>
                  <a:pt x="28574" y="134937"/>
                </a:cubicBezTo>
                <a:close/>
                <a:moveTo>
                  <a:pt x="254596" y="114676"/>
                </a:moveTo>
                <a:cubicBezTo>
                  <a:pt x="250269" y="114676"/>
                  <a:pt x="247023" y="118282"/>
                  <a:pt x="247023" y="122249"/>
                </a:cubicBezTo>
                <a:lnTo>
                  <a:pt x="247023" y="192930"/>
                </a:lnTo>
                <a:cubicBezTo>
                  <a:pt x="247023" y="196897"/>
                  <a:pt x="250269" y="200143"/>
                  <a:pt x="254596" y="200143"/>
                </a:cubicBezTo>
                <a:lnTo>
                  <a:pt x="257842" y="200143"/>
                </a:lnTo>
                <a:cubicBezTo>
                  <a:pt x="271545" y="200143"/>
                  <a:pt x="282724" y="188964"/>
                  <a:pt x="282724" y="175260"/>
                </a:cubicBezTo>
                <a:lnTo>
                  <a:pt x="282724" y="139919"/>
                </a:lnTo>
                <a:cubicBezTo>
                  <a:pt x="282724" y="126216"/>
                  <a:pt x="271545" y="114676"/>
                  <a:pt x="257842" y="114676"/>
                </a:cubicBezTo>
                <a:lnTo>
                  <a:pt x="254596" y="114676"/>
                </a:lnTo>
                <a:close/>
                <a:moveTo>
                  <a:pt x="33898" y="114676"/>
                </a:moveTo>
                <a:cubicBezTo>
                  <a:pt x="20194" y="114676"/>
                  <a:pt x="9015" y="126216"/>
                  <a:pt x="9015" y="139919"/>
                </a:cubicBezTo>
                <a:lnTo>
                  <a:pt x="9015" y="175260"/>
                </a:lnTo>
                <a:cubicBezTo>
                  <a:pt x="9015" y="188964"/>
                  <a:pt x="20194" y="200143"/>
                  <a:pt x="33898" y="200143"/>
                </a:cubicBezTo>
                <a:lnTo>
                  <a:pt x="40028" y="200143"/>
                </a:lnTo>
                <a:cubicBezTo>
                  <a:pt x="43995" y="200143"/>
                  <a:pt x="47241" y="196897"/>
                  <a:pt x="47241" y="192930"/>
                </a:cubicBezTo>
                <a:lnTo>
                  <a:pt x="47241" y="122249"/>
                </a:lnTo>
                <a:cubicBezTo>
                  <a:pt x="47241" y="118282"/>
                  <a:pt x="43995" y="114676"/>
                  <a:pt x="40028" y="114676"/>
                </a:cubicBezTo>
                <a:lnTo>
                  <a:pt x="33898" y="114676"/>
                </a:lnTo>
                <a:close/>
                <a:moveTo>
                  <a:pt x="154896" y="91917"/>
                </a:moveTo>
                <a:cubicBezTo>
                  <a:pt x="163928" y="94063"/>
                  <a:pt x="171515" y="101216"/>
                  <a:pt x="173322" y="110156"/>
                </a:cubicBezTo>
                <a:cubicBezTo>
                  <a:pt x="175851" y="122316"/>
                  <a:pt x="169709" y="134475"/>
                  <a:pt x="158509" y="139124"/>
                </a:cubicBezTo>
                <a:cubicBezTo>
                  <a:pt x="155257" y="140197"/>
                  <a:pt x="153451" y="143773"/>
                  <a:pt x="153451" y="147350"/>
                </a:cubicBezTo>
                <a:lnTo>
                  <a:pt x="153451" y="150926"/>
                </a:lnTo>
                <a:cubicBezTo>
                  <a:pt x="153451" y="153429"/>
                  <a:pt x="151283" y="155217"/>
                  <a:pt x="148754" y="155217"/>
                </a:cubicBezTo>
                <a:cubicBezTo>
                  <a:pt x="146586" y="155217"/>
                  <a:pt x="144418" y="153429"/>
                  <a:pt x="144418" y="150926"/>
                </a:cubicBezTo>
                <a:lnTo>
                  <a:pt x="144418" y="147350"/>
                </a:lnTo>
                <a:cubicBezTo>
                  <a:pt x="144418" y="140197"/>
                  <a:pt x="148754" y="133760"/>
                  <a:pt x="155257" y="130899"/>
                </a:cubicBezTo>
                <a:cubicBezTo>
                  <a:pt x="162483" y="128038"/>
                  <a:pt x="166457" y="120170"/>
                  <a:pt x="164651" y="112302"/>
                </a:cubicBezTo>
                <a:cubicBezTo>
                  <a:pt x="163206" y="106580"/>
                  <a:pt x="158509" y="101931"/>
                  <a:pt x="152728" y="100500"/>
                </a:cubicBezTo>
                <a:cubicBezTo>
                  <a:pt x="147670" y="99428"/>
                  <a:pt x="142612" y="100500"/>
                  <a:pt x="138999" y="103361"/>
                </a:cubicBezTo>
                <a:cubicBezTo>
                  <a:pt x="135025" y="106580"/>
                  <a:pt x="132857" y="111229"/>
                  <a:pt x="132857" y="116236"/>
                </a:cubicBezTo>
                <a:cubicBezTo>
                  <a:pt x="132857" y="118739"/>
                  <a:pt x="130689" y="120528"/>
                  <a:pt x="128160" y="120528"/>
                </a:cubicBezTo>
                <a:cubicBezTo>
                  <a:pt x="125631" y="120528"/>
                  <a:pt x="123825" y="118739"/>
                  <a:pt x="123825" y="116236"/>
                </a:cubicBezTo>
                <a:cubicBezTo>
                  <a:pt x="123825" y="108726"/>
                  <a:pt x="127076" y="101573"/>
                  <a:pt x="133218" y="96924"/>
                </a:cubicBezTo>
                <a:cubicBezTo>
                  <a:pt x="139360" y="91917"/>
                  <a:pt x="147309" y="90487"/>
                  <a:pt x="154896" y="91917"/>
                </a:cubicBezTo>
                <a:close/>
                <a:moveTo>
                  <a:pt x="91209" y="72136"/>
                </a:moveTo>
                <a:lnTo>
                  <a:pt x="91209" y="186923"/>
                </a:lnTo>
                <a:lnTo>
                  <a:pt x="116465" y="186923"/>
                </a:lnTo>
                <a:cubicBezTo>
                  <a:pt x="117547" y="186923"/>
                  <a:pt x="118629" y="187283"/>
                  <a:pt x="119351" y="188002"/>
                </a:cubicBezTo>
                <a:lnTo>
                  <a:pt x="146050" y="214270"/>
                </a:lnTo>
                <a:lnTo>
                  <a:pt x="172028" y="188002"/>
                </a:lnTo>
                <a:cubicBezTo>
                  <a:pt x="173110" y="187283"/>
                  <a:pt x="174192" y="186923"/>
                  <a:pt x="175275" y="186923"/>
                </a:cubicBezTo>
                <a:lnTo>
                  <a:pt x="200530" y="186923"/>
                </a:lnTo>
                <a:lnTo>
                  <a:pt x="200530" y="72136"/>
                </a:lnTo>
                <a:lnTo>
                  <a:pt x="91209" y="72136"/>
                </a:lnTo>
                <a:close/>
                <a:moveTo>
                  <a:pt x="86879" y="63500"/>
                </a:moveTo>
                <a:lnTo>
                  <a:pt x="204860" y="63500"/>
                </a:lnTo>
                <a:cubicBezTo>
                  <a:pt x="207025" y="63500"/>
                  <a:pt x="209189" y="65299"/>
                  <a:pt x="209189" y="67818"/>
                </a:cubicBezTo>
                <a:lnTo>
                  <a:pt x="209189" y="191241"/>
                </a:lnTo>
                <a:cubicBezTo>
                  <a:pt x="209189" y="193760"/>
                  <a:pt x="207025" y="195919"/>
                  <a:pt x="204860" y="195919"/>
                </a:cubicBezTo>
                <a:lnTo>
                  <a:pt x="177079" y="195919"/>
                </a:lnTo>
                <a:lnTo>
                  <a:pt x="148937" y="223986"/>
                </a:lnTo>
                <a:cubicBezTo>
                  <a:pt x="148215" y="224705"/>
                  <a:pt x="146772" y="225065"/>
                  <a:pt x="146050" y="225065"/>
                </a:cubicBezTo>
                <a:cubicBezTo>
                  <a:pt x="144607" y="225065"/>
                  <a:pt x="143524" y="224705"/>
                  <a:pt x="142803" y="223986"/>
                </a:cubicBezTo>
                <a:lnTo>
                  <a:pt x="114661" y="195919"/>
                </a:lnTo>
                <a:lnTo>
                  <a:pt x="86879" y="195919"/>
                </a:lnTo>
                <a:cubicBezTo>
                  <a:pt x="84354" y="195919"/>
                  <a:pt x="82550" y="193760"/>
                  <a:pt x="82550" y="191241"/>
                </a:cubicBezTo>
                <a:lnTo>
                  <a:pt x="82550" y="67818"/>
                </a:lnTo>
                <a:cubicBezTo>
                  <a:pt x="82550" y="65299"/>
                  <a:pt x="84354" y="63500"/>
                  <a:pt x="86879" y="63500"/>
                </a:cubicBezTo>
                <a:close/>
                <a:moveTo>
                  <a:pt x="110349" y="0"/>
                </a:moveTo>
                <a:lnTo>
                  <a:pt x="181751" y="0"/>
                </a:lnTo>
                <a:cubicBezTo>
                  <a:pt x="230074" y="0"/>
                  <a:pt x="269381" y="38947"/>
                  <a:pt x="269381" y="86909"/>
                </a:cubicBezTo>
                <a:lnTo>
                  <a:pt x="269381" y="108185"/>
                </a:lnTo>
                <a:cubicBezTo>
                  <a:pt x="282364" y="112873"/>
                  <a:pt x="291740" y="125134"/>
                  <a:pt x="291740" y="139919"/>
                </a:cubicBezTo>
                <a:lnTo>
                  <a:pt x="291740" y="175260"/>
                </a:lnTo>
                <a:cubicBezTo>
                  <a:pt x="291740" y="190045"/>
                  <a:pt x="282364" y="202306"/>
                  <a:pt x="269381" y="206994"/>
                </a:cubicBezTo>
                <a:cubicBezTo>
                  <a:pt x="267939" y="253875"/>
                  <a:pt x="229353" y="291740"/>
                  <a:pt x="181751" y="291740"/>
                </a:cubicBezTo>
                <a:lnTo>
                  <a:pt x="131625" y="291740"/>
                </a:lnTo>
                <a:cubicBezTo>
                  <a:pt x="120807" y="291740"/>
                  <a:pt x="112512" y="283085"/>
                  <a:pt x="112512" y="272266"/>
                </a:cubicBezTo>
                <a:lnTo>
                  <a:pt x="112512" y="266496"/>
                </a:lnTo>
                <a:cubicBezTo>
                  <a:pt x="112512" y="256038"/>
                  <a:pt x="120807" y="247384"/>
                  <a:pt x="131625" y="247384"/>
                </a:cubicBezTo>
                <a:lnTo>
                  <a:pt x="161557" y="247384"/>
                </a:lnTo>
                <a:cubicBezTo>
                  <a:pt x="172015" y="247384"/>
                  <a:pt x="180670" y="256038"/>
                  <a:pt x="180670" y="266496"/>
                </a:cubicBezTo>
                <a:lnTo>
                  <a:pt x="180670" y="272266"/>
                </a:lnTo>
                <a:cubicBezTo>
                  <a:pt x="180670" y="276233"/>
                  <a:pt x="179588" y="279839"/>
                  <a:pt x="177785" y="282724"/>
                </a:cubicBezTo>
                <a:lnTo>
                  <a:pt x="181751" y="282724"/>
                </a:lnTo>
                <a:cubicBezTo>
                  <a:pt x="223583" y="282724"/>
                  <a:pt x="258202" y="249908"/>
                  <a:pt x="260366" y="209158"/>
                </a:cubicBezTo>
                <a:cubicBezTo>
                  <a:pt x="259645" y="209158"/>
                  <a:pt x="258563" y="209158"/>
                  <a:pt x="257842" y="209158"/>
                </a:cubicBezTo>
                <a:lnTo>
                  <a:pt x="254596" y="209158"/>
                </a:lnTo>
                <a:cubicBezTo>
                  <a:pt x="245581" y="209158"/>
                  <a:pt x="238368" y="201946"/>
                  <a:pt x="238368" y="192930"/>
                </a:cubicBezTo>
                <a:lnTo>
                  <a:pt x="238368" y="122249"/>
                </a:lnTo>
                <a:cubicBezTo>
                  <a:pt x="238368" y="113234"/>
                  <a:pt x="245581" y="106021"/>
                  <a:pt x="254596" y="106021"/>
                </a:cubicBezTo>
                <a:lnTo>
                  <a:pt x="257842" y="106021"/>
                </a:lnTo>
                <a:cubicBezTo>
                  <a:pt x="258923" y="106021"/>
                  <a:pt x="259645" y="106382"/>
                  <a:pt x="260366" y="106382"/>
                </a:cubicBezTo>
                <a:lnTo>
                  <a:pt x="260366" y="86909"/>
                </a:lnTo>
                <a:cubicBezTo>
                  <a:pt x="260366" y="43995"/>
                  <a:pt x="225386" y="8655"/>
                  <a:pt x="181751" y="8655"/>
                </a:cubicBezTo>
                <a:lnTo>
                  <a:pt x="110349" y="8655"/>
                </a:lnTo>
                <a:cubicBezTo>
                  <a:pt x="66714" y="8655"/>
                  <a:pt x="31013" y="43995"/>
                  <a:pt x="31013" y="86909"/>
                </a:cubicBezTo>
                <a:lnTo>
                  <a:pt x="31013" y="106382"/>
                </a:lnTo>
                <a:cubicBezTo>
                  <a:pt x="32455" y="106382"/>
                  <a:pt x="33177" y="106021"/>
                  <a:pt x="33898" y="106021"/>
                </a:cubicBezTo>
                <a:lnTo>
                  <a:pt x="40028" y="106021"/>
                </a:lnTo>
                <a:cubicBezTo>
                  <a:pt x="48683" y="106021"/>
                  <a:pt x="55895" y="113234"/>
                  <a:pt x="55895" y="122249"/>
                </a:cubicBezTo>
                <a:lnTo>
                  <a:pt x="55895" y="192930"/>
                </a:lnTo>
                <a:cubicBezTo>
                  <a:pt x="55895" y="201946"/>
                  <a:pt x="48683" y="209158"/>
                  <a:pt x="40028" y="209158"/>
                </a:cubicBezTo>
                <a:lnTo>
                  <a:pt x="33898" y="209158"/>
                </a:lnTo>
                <a:cubicBezTo>
                  <a:pt x="15146" y="209158"/>
                  <a:pt x="0" y="194012"/>
                  <a:pt x="0" y="175260"/>
                </a:cubicBezTo>
                <a:lnTo>
                  <a:pt x="0" y="139919"/>
                </a:lnTo>
                <a:cubicBezTo>
                  <a:pt x="0" y="125134"/>
                  <a:pt x="9376" y="112873"/>
                  <a:pt x="22358" y="108185"/>
                </a:cubicBezTo>
                <a:lnTo>
                  <a:pt x="22358" y="86909"/>
                </a:lnTo>
                <a:cubicBezTo>
                  <a:pt x="22358" y="38947"/>
                  <a:pt x="62026" y="0"/>
                  <a:pt x="11034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Freeform 935">
            <a:extLst>
              <a:ext uri="{FF2B5EF4-FFF2-40B4-BE49-F238E27FC236}">
                <a16:creationId xmlns:a16="http://schemas.microsoft.com/office/drawing/2014/main" id="{98375FCD-43AA-EB8D-CC01-4E4DC09AE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1767" y="1908917"/>
            <a:ext cx="459265" cy="459264"/>
          </a:xfrm>
          <a:custGeom>
            <a:avLst/>
            <a:gdLst>
              <a:gd name="T0" fmla="*/ 146954 w 283804"/>
              <a:gd name="T1" fmla="*/ 221695 h 283804"/>
              <a:gd name="T2" fmla="*/ 259246 w 283804"/>
              <a:gd name="T3" fmla="*/ 146954 h 283804"/>
              <a:gd name="T4" fmla="*/ 25997 w 283804"/>
              <a:gd name="T5" fmla="*/ 146954 h 283804"/>
              <a:gd name="T6" fmla="*/ 138288 w 283804"/>
              <a:gd name="T7" fmla="*/ 221695 h 283804"/>
              <a:gd name="T8" fmla="*/ 25997 w 283804"/>
              <a:gd name="T9" fmla="*/ 146954 h 283804"/>
              <a:gd name="T10" fmla="*/ 117150 w 283804"/>
              <a:gd name="T11" fmla="*/ 143576 h 283804"/>
              <a:gd name="T12" fmla="*/ 166183 w 283804"/>
              <a:gd name="T13" fmla="*/ 143576 h 283804"/>
              <a:gd name="T14" fmla="*/ 164741 w 283804"/>
              <a:gd name="T15" fmla="*/ 139611 h 283804"/>
              <a:gd name="T16" fmla="*/ 145993 w 283804"/>
              <a:gd name="T17" fmla="*/ 119781 h 283804"/>
              <a:gd name="T18" fmla="*/ 164741 w 283804"/>
              <a:gd name="T19" fmla="*/ 110768 h 283804"/>
              <a:gd name="T20" fmla="*/ 164741 w 283804"/>
              <a:gd name="T21" fmla="*/ 130957 h 283804"/>
              <a:gd name="T22" fmla="*/ 164741 w 283804"/>
              <a:gd name="T23" fmla="*/ 110768 h 283804"/>
              <a:gd name="T24" fmla="*/ 183128 w 283804"/>
              <a:gd name="T25" fmla="*/ 120862 h 283804"/>
              <a:gd name="T26" fmla="*/ 174836 w 283804"/>
              <a:gd name="T27" fmla="*/ 143576 h 283804"/>
              <a:gd name="T28" fmla="*/ 108498 w 283804"/>
              <a:gd name="T29" fmla="*/ 143576 h 283804"/>
              <a:gd name="T30" fmla="*/ 148517 w 283804"/>
              <a:gd name="T31" fmla="*/ 111489 h 283804"/>
              <a:gd name="T32" fmla="*/ 142622 w 283804"/>
              <a:gd name="T33" fmla="*/ 71853 h 283804"/>
              <a:gd name="T34" fmla="*/ 142622 w 283804"/>
              <a:gd name="T35" fmla="*/ 213029 h 283804"/>
              <a:gd name="T36" fmla="*/ 142622 w 283804"/>
              <a:gd name="T37" fmla="*/ 71853 h 283804"/>
              <a:gd name="T38" fmla="*/ 146954 w 283804"/>
              <a:gd name="T39" fmla="*/ 63547 h 283804"/>
              <a:gd name="T40" fmla="*/ 259246 w 283804"/>
              <a:gd name="T41" fmla="*/ 138288 h 283804"/>
              <a:gd name="T42" fmla="*/ 138288 w 283804"/>
              <a:gd name="T43" fmla="*/ 25998 h 283804"/>
              <a:gd name="T44" fmla="*/ 63547 w 283804"/>
              <a:gd name="T45" fmla="*/ 138288 h 283804"/>
              <a:gd name="T46" fmla="*/ 138288 w 283804"/>
              <a:gd name="T47" fmla="*/ 25998 h 283804"/>
              <a:gd name="T48" fmla="*/ 146954 w 283804"/>
              <a:gd name="T49" fmla="*/ 3972 h 283804"/>
              <a:gd name="T50" fmla="*/ 267911 w 283804"/>
              <a:gd name="T51" fmla="*/ 138288 h 283804"/>
              <a:gd name="T52" fmla="*/ 285242 w 283804"/>
              <a:gd name="T53" fmla="*/ 142260 h 283804"/>
              <a:gd name="T54" fmla="*/ 267911 w 283804"/>
              <a:gd name="T55" fmla="*/ 146954 h 283804"/>
              <a:gd name="T56" fmla="*/ 146954 w 283804"/>
              <a:gd name="T57" fmla="*/ 280549 h 283804"/>
              <a:gd name="T58" fmla="*/ 138288 w 283804"/>
              <a:gd name="T59" fmla="*/ 280549 h 283804"/>
              <a:gd name="T60" fmla="*/ 17332 w 283804"/>
              <a:gd name="T61" fmla="*/ 146954 h 283804"/>
              <a:gd name="T62" fmla="*/ 0 w 283804"/>
              <a:gd name="T63" fmla="*/ 142260 h 283804"/>
              <a:gd name="T64" fmla="*/ 17332 w 283804"/>
              <a:gd name="T65" fmla="*/ 138288 h 283804"/>
              <a:gd name="T66" fmla="*/ 138288 w 283804"/>
              <a:gd name="T67" fmla="*/ 3972 h 28380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83804" h="283804">
                <a:moveTo>
                  <a:pt x="220577" y="146213"/>
                </a:moveTo>
                <a:cubicBezTo>
                  <a:pt x="218421" y="186089"/>
                  <a:pt x="186449" y="218062"/>
                  <a:pt x="146213" y="220577"/>
                </a:cubicBezTo>
                <a:lnTo>
                  <a:pt x="146213" y="257579"/>
                </a:lnTo>
                <a:cubicBezTo>
                  <a:pt x="206926" y="255423"/>
                  <a:pt x="255424" y="206566"/>
                  <a:pt x="257938" y="146213"/>
                </a:cubicBezTo>
                <a:lnTo>
                  <a:pt x="220577" y="146213"/>
                </a:lnTo>
                <a:close/>
                <a:moveTo>
                  <a:pt x="25865" y="146213"/>
                </a:moveTo>
                <a:cubicBezTo>
                  <a:pt x="28380" y="206566"/>
                  <a:pt x="76878" y="255423"/>
                  <a:pt x="137591" y="257579"/>
                </a:cubicBezTo>
                <a:lnTo>
                  <a:pt x="137591" y="220577"/>
                </a:lnTo>
                <a:cubicBezTo>
                  <a:pt x="97355" y="218062"/>
                  <a:pt x="65382" y="186089"/>
                  <a:pt x="63227" y="146213"/>
                </a:cubicBezTo>
                <a:lnTo>
                  <a:pt x="25865" y="146213"/>
                </a:lnTo>
                <a:close/>
                <a:moveTo>
                  <a:pt x="140952" y="118818"/>
                </a:moveTo>
                <a:cubicBezTo>
                  <a:pt x="127680" y="118818"/>
                  <a:pt x="116559" y="129580"/>
                  <a:pt x="116559" y="142852"/>
                </a:cubicBezTo>
                <a:cubicBezTo>
                  <a:pt x="116559" y="156484"/>
                  <a:pt x="127680" y="167604"/>
                  <a:pt x="140952" y="167604"/>
                </a:cubicBezTo>
                <a:cubicBezTo>
                  <a:pt x="154225" y="167604"/>
                  <a:pt x="165345" y="156484"/>
                  <a:pt x="165345" y="142852"/>
                </a:cubicBezTo>
                <a:cubicBezTo>
                  <a:pt x="165345" y="141418"/>
                  <a:pt x="164986" y="139983"/>
                  <a:pt x="164627" y="138548"/>
                </a:cubicBezTo>
                <a:cubicBezTo>
                  <a:pt x="164269" y="138548"/>
                  <a:pt x="164269" y="138907"/>
                  <a:pt x="163910" y="138907"/>
                </a:cubicBezTo>
                <a:cubicBezTo>
                  <a:pt x="153507" y="138907"/>
                  <a:pt x="145257" y="130297"/>
                  <a:pt x="145257" y="120253"/>
                </a:cubicBezTo>
                <a:cubicBezTo>
                  <a:pt x="145257" y="119895"/>
                  <a:pt x="145257" y="119536"/>
                  <a:pt x="145257" y="119177"/>
                </a:cubicBezTo>
                <a:cubicBezTo>
                  <a:pt x="143822" y="119177"/>
                  <a:pt x="142387" y="118818"/>
                  <a:pt x="140952" y="118818"/>
                </a:cubicBezTo>
                <a:close/>
                <a:moveTo>
                  <a:pt x="163910" y="110209"/>
                </a:moveTo>
                <a:cubicBezTo>
                  <a:pt x="158171" y="110209"/>
                  <a:pt x="153866" y="114514"/>
                  <a:pt x="153866" y="120253"/>
                </a:cubicBezTo>
                <a:cubicBezTo>
                  <a:pt x="153866" y="125634"/>
                  <a:pt x="158171" y="130297"/>
                  <a:pt x="163910" y="130297"/>
                </a:cubicBezTo>
                <a:cubicBezTo>
                  <a:pt x="169291" y="130297"/>
                  <a:pt x="173954" y="125634"/>
                  <a:pt x="173954" y="120253"/>
                </a:cubicBezTo>
                <a:cubicBezTo>
                  <a:pt x="173954" y="114514"/>
                  <a:pt x="169291" y="110209"/>
                  <a:pt x="163910" y="110209"/>
                </a:cubicBezTo>
                <a:close/>
                <a:moveTo>
                  <a:pt x="163910" y="101600"/>
                </a:moveTo>
                <a:cubicBezTo>
                  <a:pt x="173954" y="101600"/>
                  <a:pt x="182205" y="109850"/>
                  <a:pt x="182205" y="120253"/>
                </a:cubicBezTo>
                <a:cubicBezTo>
                  <a:pt x="182205" y="127069"/>
                  <a:pt x="178617" y="132808"/>
                  <a:pt x="173237" y="136396"/>
                </a:cubicBezTo>
                <a:cubicBezTo>
                  <a:pt x="173595" y="138548"/>
                  <a:pt x="173954" y="140700"/>
                  <a:pt x="173954" y="142852"/>
                </a:cubicBezTo>
                <a:cubicBezTo>
                  <a:pt x="173954" y="161147"/>
                  <a:pt x="159247" y="175854"/>
                  <a:pt x="140952" y="175854"/>
                </a:cubicBezTo>
                <a:cubicBezTo>
                  <a:pt x="122658" y="175854"/>
                  <a:pt x="107950" y="161147"/>
                  <a:pt x="107950" y="142852"/>
                </a:cubicBezTo>
                <a:cubicBezTo>
                  <a:pt x="107950" y="124917"/>
                  <a:pt x="122658" y="110209"/>
                  <a:pt x="140952" y="110209"/>
                </a:cubicBezTo>
                <a:cubicBezTo>
                  <a:pt x="143463" y="110209"/>
                  <a:pt x="145257" y="110568"/>
                  <a:pt x="147768" y="110927"/>
                </a:cubicBezTo>
                <a:cubicBezTo>
                  <a:pt x="150996" y="105187"/>
                  <a:pt x="156736" y="101600"/>
                  <a:pt x="163910" y="101600"/>
                </a:cubicBezTo>
                <a:close/>
                <a:moveTo>
                  <a:pt x="141902" y="71490"/>
                </a:moveTo>
                <a:cubicBezTo>
                  <a:pt x="103103" y="71490"/>
                  <a:pt x="71849" y="103103"/>
                  <a:pt x="71849" y="141543"/>
                </a:cubicBezTo>
                <a:cubicBezTo>
                  <a:pt x="71849" y="180700"/>
                  <a:pt x="103103" y="211955"/>
                  <a:pt x="141902" y="211955"/>
                </a:cubicBezTo>
                <a:cubicBezTo>
                  <a:pt x="180701" y="211955"/>
                  <a:pt x="211955" y="180700"/>
                  <a:pt x="211955" y="141543"/>
                </a:cubicBezTo>
                <a:cubicBezTo>
                  <a:pt x="211955" y="103103"/>
                  <a:pt x="180701" y="71490"/>
                  <a:pt x="141902" y="71490"/>
                </a:cubicBezTo>
                <a:close/>
                <a:moveTo>
                  <a:pt x="146213" y="25866"/>
                </a:moveTo>
                <a:lnTo>
                  <a:pt x="146213" y="63227"/>
                </a:lnTo>
                <a:cubicBezTo>
                  <a:pt x="186449" y="65383"/>
                  <a:pt x="218421" y="97355"/>
                  <a:pt x="220577" y="137591"/>
                </a:cubicBezTo>
                <a:lnTo>
                  <a:pt x="257938" y="137591"/>
                </a:lnTo>
                <a:cubicBezTo>
                  <a:pt x="255424" y="76878"/>
                  <a:pt x="206926" y="28021"/>
                  <a:pt x="146213" y="25866"/>
                </a:cubicBezTo>
                <a:close/>
                <a:moveTo>
                  <a:pt x="137591" y="25866"/>
                </a:moveTo>
                <a:cubicBezTo>
                  <a:pt x="76878" y="28021"/>
                  <a:pt x="28380" y="76878"/>
                  <a:pt x="25865" y="137591"/>
                </a:cubicBezTo>
                <a:lnTo>
                  <a:pt x="63227" y="137591"/>
                </a:lnTo>
                <a:cubicBezTo>
                  <a:pt x="65382" y="97355"/>
                  <a:pt x="97355" y="65383"/>
                  <a:pt x="137591" y="63227"/>
                </a:cubicBezTo>
                <a:lnTo>
                  <a:pt x="137591" y="25866"/>
                </a:lnTo>
                <a:close/>
                <a:moveTo>
                  <a:pt x="141902" y="0"/>
                </a:moveTo>
                <a:cubicBezTo>
                  <a:pt x="144417" y="0"/>
                  <a:pt x="146213" y="1796"/>
                  <a:pt x="146213" y="3952"/>
                </a:cubicBezTo>
                <a:lnTo>
                  <a:pt x="146213" y="17244"/>
                </a:lnTo>
                <a:cubicBezTo>
                  <a:pt x="211596" y="19399"/>
                  <a:pt x="264045" y="72208"/>
                  <a:pt x="266560" y="137591"/>
                </a:cubicBezTo>
                <a:lnTo>
                  <a:pt x="279493" y="137591"/>
                </a:lnTo>
                <a:cubicBezTo>
                  <a:pt x="281649" y="137591"/>
                  <a:pt x="283804" y="139387"/>
                  <a:pt x="283804" y="141543"/>
                </a:cubicBezTo>
                <a:cubicBezTo>
                  <a:pt x="283804" y="144057"/>
                  <a:pt x="281649" y="146213"/>
                  <a:pt x="279493" y="146213"/>
                </a:cubicBezTo>
                <a:lnTo>
                  <a:pt x="266560" y="146213"/>
                </a:lnTo>
                <a:cubicBezTo>
                  <a:pt x="264045" y="211236"/>
                  <a:pt x="211596" y="264045"/>
                  <a:pt x="146213" y="266560"/>
                </a:cubicBezTo>
                <a:lnTo>
                  <a:pt x="146213" y="279134"/>
                </a:lnTo>
                <a:cubicBezTo>
                  <a:pt x="146213" y="281648"/>
                  <a:pt x="144417" y="283804"/>
                  <a:pt x="141902" y="283804"/>
                </a:cubicBezTo>
                <a:cubicBezTo>
                  <a:pt x="139387" y="283804"/>
                  <a:pt x="137591" y="281648"/>
                  <a:pt x="137591" y="279134"/>
                </a:cubicBezTo>
                <a:lnTo>
                  <a:pt x="137591" y="266560"/>
                </a:lnTo>
                <a:cubicBezTo>
                  <a:pt x="72208" y="264045"/>
                  <a:pt x="19399" y="211236"/>
                  <a:pt x="17244" y="146213"/>
                </a:cubicBezTo>
                <a:lnTo>
                  <a:pt x="4311" y="146213"/>
                </a:lnTo>
                <a:cubicBezTo>
                  <a:pt x="1796" y="146213"/>
                  <a:pt x="0" y="144057"/>
                  <a:pt x="0" y="141543"/>
                </a:cubicBezTo>
                <a:cubicBezTo>
                  <a:pt x="0" y="139387"/>
                  <a:pt x="1796" y="137591"/>
                  <a:pt x="4311" y="137591"/>
                </a:cubicBezTo>
                <a:lnTo>
                  <a:pt x="17244" y="137591"/>
                </a:lnTo>
                <a:cubicBezTo>
                  <a:pt x="19399" y="72208"/>
                  <a:pt x="72208" y="19399"/>
                  <a:pt x="137591" y="17244"/>
                </a:cubicBezTo>
                <a:lnTo>
                  <a:pt x="137591" y="3952"/>
                </a:lnTo>
                <a:cubicBezTo>
                  <a:pt x="137591" y="1796"/>
                  <a:pt x="139387" y="0"/>
                  <a:pt x="141902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Freeform 952">
            <a:extLst>
              <a:ext uri="{FF2B5EF4-FFF2-40B4-BE49-F238E27FC236}">
                <a16:creationId xmlns:a16="http://schemas.microsoft.com/office/drawing/2014/main" id="{E93E5E98-BFA7-1128-47FD-D02EB6374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7215" y="2766713"/>
            <a:ext cx="461830" cy="459264"/>
          </a:xfrm>
          <a:custGeom>
            <a:avLst/>
            <a:gdLst>
              <a:gd name="T0" fmla="*/ 129805 w 285390"/>
              <a:gd name="T1" fmla="*/ 228362 h 283806"/>
              <a:gd name="T2" fmla="*/ 155438 w 285390"/>
              <a:gd name="T3" fmla="*/ 228362 h 283806"/>
              <a:gd name="T4" fmla="*/ 167086 w 285390"/>
              <a:gd name="T5" fmla="*/ 196248 h 283806"/>
              <a:gd name="T6" fmla="*/ 286832 w 285390"/>
              <a:gd name="T7" fmla="*/ 200632 h 283806"/>
              <a:gd name="T8" fmla="*/ 282492 w 285390"/>
              <a:gd name="T9" fmla="*/ 261296 h 283806"/>
              <a:gd name="T10" fmla="*/ 162744 w 285390"/>
              <a:gd name="T11" fmla="*/ 256912 h 283806"/>
              <a:gd name="T12" fmla="*/ 278150 w 285390"/>
              <a:gd name="T13" fmla="*/ 252161 h 283806"/>
              <a:gd name="T14" fmla="*/ 167086 w 285390"/>
              <a:gd name="T15" fmla="*/ 205019 h 283806"/>
              <a:gd name="T16" fmla="*/ 167086 w 285390"/>
              <a:gd name="T17" fmla="*/ 196248 h 283806"/>
              <a:gd name="T18" fmla="*/ 119747 w 285390"/>
              <a:gd name="T19" fmla="*/ 196248 h 283806"/>
              <a:gd name="T20" fmla="*/ 119747 w 285390"/>
              <a:gd name="T21" fmla="*/ 204859 h 283806"/>
              <a:gd name="T22" fmla="*/ 8683 w 285390"/>
              <a:gd name="T23" fmla="*/ 273037 h 283806"/>
              <a:gd name="T24" fmla="*/ 44859 w 285390"/>
              <a:gd name="T25" fmla="*/ 251148 h 283806"/>
              <a:gd name="T26" fmla="*/ 124089 w 285390"/>
              <a:gd name="T27" fmla="*/ 255813 h 283806"/>
              <a:gd name="T28" fmla="*/ 45946 w 285390"/>
              <a:gd name="T29" fmla="*/ 260119 h 283806"/>
              <a:gd name="T30" fmla="*/ 4339 w 285390"/>
              <a:gd name="T31" fmla="*/ 285236 h 283806"/>
              <a:gd name="T32" fmla="*/ 0 w 285390"/>
              <a:gd name="T33" fmla="*/ 280572 h 283806"/>
              <a:gd name="T34" fmla="*/ 4339 w 285390"/>
              <a:gd name="T35" fmla="*/ 196248 h 283806"/>
              <a:gd name="T36" fmla="*/ 129805 w 285390"/>
              <a:gd name="T37" fmla="*/ 130034 h 283806"/>
              <a:gd name="T38" fmla="*/ 155438 w 285390"/>
              <a:gd name="T39" fmla="*/ 130034 h 283806"/>
              <a:gd name="T40" fmla="*/ 167086 w 285390"/>
              <a:gd name="T41" fmla="*/ 97326 h 283806"/>
              <a:gd name="T42" fmla="*/ 286832 w 285390"/>
              <a:gd name="T43" fmla="*/ 101650 h 283806"/>
              <a:gd name="T44" fmla="*/ 284663 w 285390"/>
              <a:gd name="T45" fmla="*/ 185954 h 283806"/>
              <a:gd name="T46" fmla="*/ 280321 w 285390"/>
              <a:gd name="T47" fmla="*/ 185954 h 283806"/>
              <a:gd name="T48" fmla="*/ 167086 w 285390"/>
              <a:gd name="T49" fmla="*/ 161095 h 283806"/>
              <a:gd name="T50" fmla="*/ 167086 w 285390"/>
              <a:gd name="T51" fmla="*/ 152449 h 283806"/>
              <a:gd name="T52" fmla="*/ 244143 w 285390"/>
              <a:gd name="T53" fmla="*/ 153529 h 283806"/>
              <a:gd name="T54" fmla="*/ 278150 w 285390"/>
              <a:gd name="T55" fmla="*/ 105973 h 283806"/>
              <a:gd name="T56" fmla="*/ 162744 w 285390"/>
              <a:gd name="T57" fmla="*/ 101650 h 283806"/>
              <a:gd name="T58" fmla="*/ 4339 w 285390"/>
              <a:gd name="T59" fmla="*/ 97326 h 283806"/>
              <a:gd name="T60" fmla="*/ 124089 w 285390"/>
              <a:gd name="T61" fmla="*/ 101629 h 283806"/>
              <a:gd name="T62" fmla="*/ 8683 w 285390"/>
              <a:gd name="T63" fmla="*/ 105932 h 283806"/>
              <a:gd name="T64" fmla="*/ 119747 w 285390"/>
              <a:gd name="T65" fmla="*/ 152183 h 283806"/>
              <a:gd name="T66" fmla="*/ 119747 w 285390"/>
              <a:gd name="T67" fmla="*/ 160787 h 283806"/>
              <a:gd name="T68" fmla="*/ 0 w 285390"/>
              <a:gd name="T69" fmla="*/ 156844 h 283806"/>
              <a:gd name="T70" fmla="*/ 4339 w 285390"/>
              <a:gd name="T71" fmla="*/ 97326 h 283806"/>
              <a:gd name="T72" fmla="*/ 129805 w 285390"/>
              <a:gd name="T73" fmla="*/ 31342 h 283806"/>
              <a:gd name="T74" fmla="*/ 155438 w 285390"/>
              <a:gd name="T75" fmla="*/ 31342 h 283806"/>
              <a:gd name="T76" fmla="*/ 142621 w 285390"/>
              <a:gd name="T77" fmla="*/ 9573 h 283806"/>
              <a:gd name="T78" fmla="*/ 146894 w 285390"/>
              <a:gd name="T79" fmla="*/ 52750 h 283806"/>
              <a:gd name="T80" fmla="*/ 163983 w 285390"/>
              <a:gd name="T81" fmla="*/ 130034 h 283806"/>
              <a:gd name="T82" fmla="*/ 146894 w 285390"/>
              <a:gd name="T83" fmla="*/ 206954 h 283806"/>
              <a:gd name="T84" fmla="*/ 142621 w 285390"/>
              <a:gd name="T85" fmla="*/ 250131 h 283806"/>
              <a:gd name="T86" fmla="*/ 138349 w 285390"/>
              <a:gd name="T87" fmla="*/ 206954 h 283806"/>
              <a:gd name="T88" fmla="*/ 121260 w 285390"/>
              <a:gd name="T89" fmla="*/ 130034 h 283806"/>
              <a:gd name="T90" fmla="*/ 138349 w 285390"/>
              <a:gd name="T91" fmla="*/ 52750 h 283806"/>
              <a:gd name="T92" fmla="*/ 142621 w 285390"/>
              <a:gd name="T93" fmla="*/ 9573 h 283806"/>
              <a:gd name="T94" fmla="*/ 282492 w 285390"/>
              <a:gd name="T95" fmla="*/ 0 h 283806"/>
              <a:gd name="T96" fmla="*/ 286832 w 285390"/>
              <a:gd name="T97" fmla="*/ 59158 h 283806"/>
              <a:gd name="T98" fmla="*/ 167086 w 285390"/>
              <a:gd name="T99" fmla="*/ 63462 h 283806"/>
              <a:gd name="T100" fmla="*/ 167086 w 285390"/>
              <a:gd name="T101" fmla="*/ 55214 h 283806"/>
              <a:gd name="T102" fmla="*/ 278150 w 285390"/>
              <a:gd name="T103" fmla="*/ 8606 h 283806"/>
              <a:gd name="T104" fmla="*/ 162744 w 285390"/>
              <a:gd name="T105" fmla="*/ 3944 h 283806"/>
              <a:gd name="T106" fmla="*/ 4339 w 285390"/>
              <a:gd name="T107" fmla="*/ 0 h 283806"/>
              <a:gd name="T108" fmla="*/ 124089 w 285390"/>
              <a:gd name="T109" fmla="*/ 3963 h 283806"/>
              <a:gd name="T110" fmla="*/ 8683 w 285390"/>
              <a:gd name="T111" fmla="*/ 8647 h 283806"/>
              <a:gd name="T112" fmla="*/ 42327 w 285390"/>
              <a:gd name="T113" fmla="*/ 55843 h 283806"/>
              <a:gd name="T114" fmla="*/ 119747 w 285390"/>
              <a:gd name="T115" fmla="*/ 55483 h 283806"/>
              <a:gd name="T116" fmla="*/ 119747 w 285390"/>
              <a:gd name="T117" fmla="*/ 63769 h 283806"/>
              <a:gd name="T118" fmla="*/ 6511 w 285390"/>
              <a:gd name="T119" fmla="*/ 88268 h 283806"/>
              <a:gd name="T120" fmla="*/ 2171 w 285390"/>
              <a:gd name="T121" fmla="*/ 88627 h 283806"/>
              <a:gd name="T122" fmla="*/ 0 w 285390"/>
              <a:gd name="T123" fmla="*/ 3963 h 28380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85390" h="283806">
                <a:moveTo>
                  <a:pt x="141904" y="214220"/>
                </a:moveTo>
                <a:cubicBezTo>
                  <a:pt x="134820" y="214220"/>
                  <a:pt x="129152" y="219996"/>
                  <a:pt x="129152" y="227216"/>
                </a:cubicBezTo>
                <a:cubicBezTo>
                  <a:pt x="129152" y="234437"/>
                  <a:pt x="134820" y="240213"/>
                  <a:pt x="141904" y="240213"/>
                </a:cubicBezTo>
                <a:cubicBezTo>
                  <a:pt x="148989" y="240213"/>
                  <a:pt x="154656" y="234437"/>
                  <a:pt x="154656" y="227216"/>
                </a:cubicBezTo>
                <a:cubicBezTo>
                  <a:pt x="154656" y="219996"/>
                  <a:pt x="148989" y="214220"/>
                  <a:pt x="141904" y="214220"/>
                </a:cubicBezTo>
                <a:close/>
                <a:moveTo>
                  <a:pt x="166245" y="195263"/>
                </a:moveTo>
                <a:lnTo>
                  <a:pt x="281071" y="195263"/>
                </a:lnTo>
                <a:cubicBezTo>
                  <a:pt x="283231" y="195263"/>
                  <a:pt x="285390" y="197445"/>
                  <a:pt x="285390" y="199626"/>
                </a:cubicBezTo>
                <a:lnTo>
                  <a:pt x="285390" y="255623"/>
                </a:lnTo>
                <a:cubicBezTo>
                  <a:pt x="285390" y="257805"/>
                  <a:pt x="283231" y="259986"/>
                  <a:pt x="281071" y="259986"/>
                </a:cubicBezTo>
                <a:lnTo>
                  <a:pt x="166245" y="259986"/>
                </a:lnTo>
                <a:cubicBezTo>
                  <a:pt x="163725" y="259986"/>
                  <a:pt x="161925" y="257805"/>
                  <a:pt x="161925" y="255623"/>
                </a:cubicBezTo>
                <a:cubicBezTo>
                  <a:pt x="161925" y="253078"/>
                  <a:pt x="163725" y="250896"/>
                  <a:pt x="166245" y="250896"/>
                </a:cubicBezTo>
                <a:lnTo>
                  <a:pt x="276751" y="250896"/>
                </a:lnTo>
                <a:lnTo>
                  <a:pt x="276751" y="203990"/>
                </a:lnTo>
                <a:lnTo>
                  <a:pt x="166245" y="203990"/>
                </a:lnTo>
                <a:cubicBezTo>
                  <a:pt x="163725" y="203990"/>
                  <a:pt x="161925" y="202172"/>
                  <a:pt x="161925" y="199626"/>
                </a:cubicBezTo>
                <a:cubicBezTo>
                  <a:pt x="161925" y="197445"/>
                  <a:pt x="163725" y="195263"/>
                  <a:pt x="166245" y="195263"/>
                </a:cubicBezTo>
                <a:close/>
                <a:moveTo>
                  <a:pt x="4319" y="195263"/>
                </a:moveTo>
                <a:lnTo>
                  <a:pt x="119145" y="195263"/>
                </a:lnTo>
                <a:cubicBezTo>
                  <a:pt x="121666" y="195263"/>
                  <a:pt x="123465" y="197405"/>
                  <a:pt x="123465" y="199547"/>
                </a:cubicBezTo>
                <a:cubicBezTo>
                  <a:pt x="123465" y="202047"/>
                  <a:pt x="121666" y="203832"/>
                  <a:pt x="119145" y="203832"/>
                </a:cubicBezTo>
                <a:lnTo>
                  <a:pt x="8639" y="203832"/>
                </a:lnTo>
                <a:lnTo>
                  <a:pt x="8639" y="271667"/>
                </a:lnTo>
                <a:lnTo>
                  <a:pt x="42115" y="250602"/>
                </a:lnTo>
                <a:cubicBezTo>
                  <a:pt x="42835" y="250245"/>
                  <a:pt x="43914" y="249888"/>
                  <a:pt x="44634" y="249888"/>
                </a:cubicBezTo>
                <a:lnTo>
                  <a:pt x="119145" y="249888"/>
                </a:lnTo>
                <a:cubicBezTo>
                  <a:pt x="121666" y="249888"/>
                  <a:pt x="123465" y="252031"/>
                  <a:pt x="123465" y="254530"/>
                </a:cubicBezTo>
                <a:cubicBezTo>
                  <a:pt x="123465" y="256672"/>
                  <a:pt x="121666" y="258814"/>
                  <a:pt x="119145" y="258814"/>
                </a:cubicBezTo>
                <a:lnTo>
                  <a:pt x="45714" y="258814"/>
                </a:lnTo>
                <a:lnTo>
                  <a:pt x="6479" y="283092"/>
                </a:lnTo>
                <a:cubicBezTo>
                  <a:pt x="5759" y="283449"/>
                  <a:pt x="5039" y="283806"/>
                  <a:pt x="4319" y="283806"/>
                </a:cubicBezTo>
                <a:cubicBezTo>
                  <a:pt x="3599" y="283806"/>
                  <a:pt x="2879" y="283449"/>
                  <a:pt x="2159" y="283092"/>
                </a:cubicBezTo>
                <a:cubicBezTo>
                  <a:pt x="720" y="282378"/>
                  <a:pt x="0" y="280950"/>
                  <a:pt x="0" y="279165"/>
                </a:cubicBezTo>
                <a:lnTo>
                  <a:pt x="0" y="199547"/>
                </a:lnTo>
                <a:cubicBezTo>
                  <a:pt x="0" y="197405"/>
                  <a:pt x="1800" y="195263"/>
                  <a:pt x="4319" y="195263"/>
                </a:cubicBezTo>
                <a:close/>
                <a:moveTo>
                  <a:pt x="141904" y="116385"/>
                </a:moveTo>
                <a:cubicBezTo>
                  <a:pt x="134820" y="116385"/>
                  <a:pt x="129152" y="122161"/>
                  <a:pt x="129152" y="129382"/>
                </a:cubicBezTo>
                <a:cubicBezTo>
                  <a:pt x="129152" y="136602"/>
                  <a:pt x="134820" y="142378"/>
                  <a:pt x="141904" y="142378"/>
                </a:cubicBezTo>
                <a:cubicBezTo>
                  <a:pt x="148989" y="142378"/>
                  <a:pt x="154656" y="136602"/>
                  <a:pt x="154656" y="129382"/>
                </a:cubicBezTo>
                <a:cubicBezTo>
                  <a:pt x="154656" y="122161"/>
                  <a:pt x="148989" y="116385"/>
                  <a:pt x="141904" y="116385"/>
                </a:cubicBezTo>
                <a:close/>
                <a:moveTo>
                  <a:pt x="166245" y="96838"/>
                </a:moveTo>
                <a:lnTo>
                  <a:pt x="281071" y="96838"/>
                </a:lnTo>
                <a:cubicBezTo>
                  <a:pt x="283231" y="96838"/>
                  <a:pt x="285390" y="98630"/>
                  <a:pt x="285390" y="101140"/>
                </a:cubicBezTo>
                <a:lnTo>
                  <a:pt x="285390" y="181436"/>
                </a:lnTo>
                <a:cubicBezTo>
                  <a:pt x="285390" y="182870"/>
                  <a:pt x="284670" y="184304"/>
                  <a:pt x="283231" y="185021"/>
                </a:cubicBezTo>
                <a:cubicBezTo>
                  <a:pt x="282511" y="185380"/>
                  <a:pt x="281791" y="185380"/>
                  <a:pt x="281071" y="185380"/>
                </a:cubicBezTo>
                <a:cubicBezTo>
                  <a:pt x="280351" y="185380"/>
                  <a:pt x="279271" y="185380"/>
                  <a:pt x="278911" y="185021"/>
                </a:cubicBezTo>
                <a:lnTo>
                  <a:pt x="239676" y="160287"/>
                </a:lnTo>
                <a:lnTo>
                  <a:pt x="166245" y="160287"/>
                </a:lnTo>
                <a:cubicBezTo>
                  <a:pt x="163725" y="160287"/>
                  <a:pt x="161925" y="158495"/>
                  <a:pt x="161925" y="156344"/>
                </a:cubicBezTo>
                <a:cubicBezTo>
                  <a:pt x="161925" y="153834"/>
                  <a:pt x="163725" y="151684"/>
                  <a:pt x="166245" y="151684"/>
                </a:cubicBezTo>
                <a:lnTo>
                  <a:pt x="241116" y="151684"/>
                </a:lnTo>
                <a:cubicBezTo>
                  <a:pt x="241476" y="151684"/>
                  <a:pt x="242555" y="152042"/>
                  <a:pt x="242915" y="152759"/>
                </a:cubicBezTo>
                <a:lnTo>
                  <a:pt x="276751" y="173550"/>
                </a:lnTo>
                <a:lnTo>
                  <a:pt x="276751" y="105441"/>
                </a:lnTo>
                <a:lnTo>
                  <a:pt x="166245" y="105441"/>
                </a:lnTo>
                <a:cubicBezTo>
                  <a:pt x="163725" y="105441"/>
                  <a:pt x="161925" y="103649"/>
                  <a:pt x="161925" y="101140"/>
                </a:cubicBezTo>
                <a:cubicBezTo>
                  <a:pt x="161925" y="98630"/>
                  <a:pt x="163725" y="96838"/>
                  <a:pt x="166245" y="96838"/>
                </a:cubicBezTo>
                <a:close/>
                <a:moveTo>
                  <a:pt x="4319" y="96838"/>
                </a:moveTo>
                <a:lnTo>
                  <a:pt x="119145" y="96838"/>
                </a:lnTo>
                <a:cubicBezTo>
                  <a:pt x="121666" y="96838"/>
                  <a:pt x="123465" y="98622"/>
                  <a:pt x="123465" y="101119"/>
                </a:cubicBezTo>
                <a:cubicBezTo>
                  <a:pt x="123465" y="103616"/>
                  <a:pt x="121666" y="105400"/>
                  <a:pt x="119145" y="105400"/>
                </a:cubicBezTo>
                <a:lnTo>
                  <a:pt x="8639" y="105400"/>
                </a:lnTo>
                <a:lnTo>
                  <a:pt x="8639" y="151420"/>
                </a:lnTo>
                <a:lnTo>
                  <a:pt x="119145" y="151420"/>
                </a:lnTo>
                <a:cubicBezTo>
                  <a:pt x="121666" y="151420"/>
                  <a:pt x="123465" y="153560"/>
                  <a:pt x="123465" y="156057"/>
                </a:cubicBezTo>
                <a:cubicBezTo>
                  <a:pt x="123465" y="158198"/>
                  <a:pt x="121666" y="159981"/>
                  <a:pt x="119145" y="159981"/>
                </a:cubicBezTo>
                <a:lnTo>
                  <a:pt x="4319" y="159981"/>
                </a:lnTo>
                <a:cubicBezTo>
                  <a:pt x="1800" y="159981"/>
                  <a:pt x="0" y="158198"/>
                  <a:pt x="0" y="156057"/>
                </a:cubicBezTo>
                <a:lnTo>
                  <a:pt x="0" y="101119"/>
                </a:lnTo>
                <a:cubicBezTo>
                  <a:pt x="0" y="98622"/>
                  <a:pt x="1800" y="96838"/>
                  <a:pt x="4319" y="96838"/>
                </a:cubicBezTo>
                <a:close/>
                <a:moveTo>
                  <a:pt x="141904" y="18550"/>
                </a:moveTo>
                <a:cubicBezTo>
                  <a:pt x="134820" y="18550"/>
                  <a:pt x="129152" y="23966"/>
                  <a:pt x="129152" y="31186"/>
                </a:cubicBezTo>
                <a:cubicBezTo>
                  <a:pt x="129152" y="38406"/>
                  <a:pt x="134820" y="44182"/>
                  <a:pt x="141904" y="44182"/>
                </a:cubicBezTo>
                <a:cubicBezTo>
                  <a:pt x="148989" y="44182"/>
                  <a:pt x="154656" y="38406"/>
                  <a:pt x="154656" y="31186"/>
                </a:cubicBezTo>
                <a:cubicBezTo>
                  <a:pt x="154656" y="23966"/>
                  <a:pt x="148989" y="18550"/>
                  <a:pt x="141904" y="18550"/>
                </a:cubicBezTo>
                <a:close/>
                <a:moveTo>
                  <a:pt x="141904" y="9525"/>
                </a:moveTo>
                <a:cubicBezTo>
                  <a:pt x="153594" y="9525"/>
                  <a:pt x="163158" y="19272"/>
                  <a:pt x="163158" y="31186"/>
                </a:cubicBezTo>
                <a:cubicBezTo>
                  <a:pt x="163158" y="41655"/>
                  <a:pt x="156073" y="50681"/>
                  <a:pt x="146155" y="52486"/>
                </a:cubicBezTo>
                <a:lnTo>
                  <a:pt x="146155" y="108082"/>
                </a:lnTo>
                <a:cubicBezTo>
                  <a:pt x="156073" y="110248"/>
                  <a:pt x="163158" y="118912"/>
                  <a:pt x="163158" y="129382"/>
                </a:cubicBezTo>
                <a:cubicBezTo>
                  <a:pt x="163158" y="139490"/>
                  <a:pt x="156073" y="148154"/>
                  <a:pt x="146155" y="150320"/>
                </a:cubicBezTo>
                <a:lnTo>
                  <a:pt x="146155" y="205916"/>
                </a:lnTo>
                <a:cubicBezTo>
                  <a:pt x="156073" y="208083"/>
                  <a:pt x="163158" y="216747"/>
                  <a:pt x="163158" y="227216"/>
                </a:cubicBezTo>
                <a:cubicBezTo>
                  <a:pt x="163158" y="239130"/>
                  <a:pt x="153594" y="248877"/>
                  <a:pt x="141904" y="248877"/>
                </a:cubicBezTo>
                <a:cubicBezTo>
                  <a:pt x="130214" y="248877"/>
                  <a:pt x="120650" y="239130"/>
                  <a:pt x="120650" y="227216"/>
                </a:cubicBezTo>
                <a:cubicBezTo>
                  <a:pt x="120650" y="216747"/>
                  <a:pt x="128089" y="208083"/>
                  <a:pt x="137653" y="205916"/>
                </a:cubicBezTo>
                <a:lnTo>
                  <a:pt x="137653" y="150320"/>
                </a:lnTo>
                <a:cubicBezTo>
                  <a:pt x="128089" y="148154"/>
                  <a:pt x="120650" y="139490"/>
                  <a:pt x="120650" y="129382"/>
                </a:cubicBezTo>
                <a:cubicBezTo>
                  <a:pt x="120650" y="118912"/>
                  <a:pt x="128089" y="110248"/>
                  <a:pt x="137653" y="108082"/>
                </a:cubicBezTo>
                <a:lnTo>
                  <a:pt x="137653" y="52486"/>
                </a:lnTo>
                <a:cubicBezTo>
                  <a:pt x="128089" y="50681"/>
                  <a:pt x="120650" y="41655"/>
                  <a:pt x="120650" y="31186"/>
                </a:cubicBezTo>
                <a:cubicBezTo>
                  <a:pt x="120650" y="19272"/>
                  <a:pt x="130214" y="9525"/>
                  <a:pt x="141904" y="9525"/>
                </a:cubicBezTo>
                <a:close/>
                <a:moveTo>
                  <a:pt x="166245" y="0"/>
                </a:moveTo>
                <a:lnTo>
                  <a:pt x="281071" y="0"/>
                </a:lnTo>
                <a:cubicBezTo>
                  <a:pt x="283231" y="0"/>
                  <a:pt x="285390" y="1784"/>
                  <a:pt x="285390" y="3924"/>
                </a:cubicBezTo>
                <a:lnTo>
                  <a:pt x="285390" y="58862"/>
                </a:lnTo>
                <a:cubicBezTo>
                  <a:pt x="285390" y="61360"/>
                  <a:pt x="283231" y="63143"/>
                  <a:pt x="281071" y="63143"/>
                </a:cubicBezTo>
                <a:lnTo>
                  <a:pt x="166245" y="63143"/>
                </a:lnTo>
                <a:cubicBezTo>
                  <a:pt x="163725" y="63143"/>
                  <a:pt x="161925" y="61360"/>
                  <a:pt x="161925" y="58862"/>
                </a:cubicBezTo>
                <a:cubicBezTo>
                  <a:pt x="161925" y="56722"/>
                  <a:pt x="163725" y="54938"/>
                  <a:pt x="166245" y="54938"/>
                </a:cubicBezTo>
                <a:lnTo>
                  <a:pt x="276751" y="54938"/>
                </a:lnTo>
                <a:lnTo>
                  <a:pt x="276751" y="8562"/>
                </a:lnTo>
                <a:lnTo>
                  <a:pt x="166245" y="8562"/>
                </a:lnTo>
                <a:cubicBezTo>
                  <a:pt x="163725" y="8562"/>
                  <a:pt x="161925" y="6421"/>
                  <a:pt x="161925" y="3924"/>
                </a:cubicBezTo>
                <a:cubicBezTo>
                  <a:pt x="161925" y="1784"/>
                  <a:pt x="163725" y="0"/>
                  <a:pt x="166245" y="0"/>
                </a:cubicBezTo>
                <a:close/>
                <a:moveTo>
                  <a:pt x="4319" y="0"/>
                </a:moveTo>
                <a:lnTo>
                  <a:pt x="119145" y="0"/>
                </a:lnTo>
                <a:cubicBezTo>
                  <a:pt x="121666" y="0"/>
                  <a:pt x="123465" y="1792"/>
                  <a:pt x="123465" y="3943"/>
                </a:cubicBezTo>
                <a:cubicBezTo>
                  <a:pt x="123465" y="6452"/>
                  <a:pt x="121666" y="8603"/>
                  <a:pt x="119145" y="8603"/>
                </a:cubicBezTo>
                <a:lnTo>
                  <a:pt x="8639" y="8603"/>
                </a:lnTo>
                <a:lnTo>
                  <a:pt x="8639" y="76712"/>
                </a:lnTo>
                <a:lnTo>
                  <a:pt x="42115" y="55563"/>
                </a:lnTo>
                <a:cubicBezTo>
                  <a:pt x="42835" y="55204"/>
                  <a:pt x="43914" y="55204"/>
                  <a:pt x="44634" y="55204"/>
                </a:cubicBezTo>
                <a:lnTo>
                  <a:pt x="119145" y="55204"/>
                </a:lnTo>
                <a:cubicBezTo>
                  <a:pt x="121666" y="55204"/>
                  <a:pt x="123465" y="56996"/>
                  <a:pt x="123465" y="59147"/>
                </a:cubicBezTo>
                <a:cubicBezTo>
                  <a:pt x="123465" y="61657"/>
                  <a:pt x="121666" y="63449"/>
                  <a:pt x="119145" y="63449"/>
                </a:cubicBezTo>
                <a:lnTo>
                  <a:pt x="45714" y="63449"/>
                </a:lnTo>
                <a:lnTo>
                  <a:pt x="6479" y="87825"/>
                </a:lnTo>
                <a:cubicBezTo>
                  <a:pt x="5759" y="88183"/>
                  <a:pt x="5039" y="88542"/>
                  <a:pt x="4319" y="88542"/>
                </a:cubicBezTo>
                <a:cubicBezTo>
                  <a:pt x="3599" y="88542"/>
                  <a:pt x="2879" y="88183"/>
                  <a:pt x="2159" y="88183"/>
                </a:cubicBezTo>
                <a:cubicBezTo>
                  <a:pt x="720" y="87108"/>
                  <a:pt x="0" y="85674"/>
                  <a:pt x="0" y="84240"/>
                </a:cubicBezTo>
                <a:lnTo>
                  <a:pt x="0" y="3943"/>
                </a:lnTo>
                <a:cubicBezTo>
                  <a:pt x="0" y="1792"/>
                  <a:pt x="1800" y="0"/>
                  <a:pt x="431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Freeform 953">
            <a:extLst>
              <a:ext uri="{FF2B5EF4-FFF2-40B4-BE49-F238E27FC236}">
                <a16:creationId xmlns:a16="http://schemas.microsoft.com/office/drawing/2014/main" id="{489DFD8F-FE3B-91FF-1D0B-8F0DB2CEF2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07865" y="1917726"/>
            <a:ext cx="423344" cy="459264"/>
          </a:xfrm>
          <a:custGeom>
            <a:avLst/>
            <a:gdLst>
              <a:gd name="T0" fmla="*/ 101711 w 262269"/>
              <a:gd name="T1" fmla="*/ 115499 h 283804"/>
              <a:gd name="T2" fmla="*/ 130117 w 262269"/>
              <a:gd name="T3" fmla="*/ 115499 h 283804"/>
              <a:gd name="T4" fmla="*/ 115915 w 262269"/>
              <a:gd name="T5" fmla="*/ 92542 h 283804"/>
              <a:gd name="T6" fmla="*/ 115915 w 262269"/>
              <a:gd name="T7" fmla="*/ 138454 h 283804"/>
              <a:gd name="T8" fmla="*/ 115915 w 262269"/>
              <a:gd name="T9" fmla="*/ 92542 h 283804"/>
              <a:gd name="T10" fmla="*/ 77752 w 262269"/>
              <a:gd name="T11" fmla="*/ 116065 h 283804"/>
              <a:gd name="T12" fmla="*/ 101087 w 262269"/>
              <a:gd name="T13" fmla="*/ 154465 h 283804"/>
              <a:gd name="T14" fmla="*/ 115805 w 262269"/>
              <a:gd name="T15" fmla="*/ 274736 h 283804"/>
              <a:gd name="T16" fmla="*/ 121906 w 262269"/>
              <a:gd name="T17" fmla="*/ 257347 h 283804"/>
              <a:gd name="T18" fmla="*/ 127651 w 262269"/>
              <a:gd name="T19" fmla="*/ 238872 h 283804"/>
              <a:gd name="T20" fmla="*/ 122266 w 262269"/>
              <a:gd name="T21" fmla="*/ 220759 h 283804"/>
              <a:gd name="T22" fmla="*/ 122266 w 262269"/>
              <a:gd name="T23" fmla="*/ 209890 h 283804"/>
              <a:gd name="T24" fmla="*/ 122266 w 262269"/>
              <a:gd name="T25" fmla="*/ 197212 h 283804"/>
              <a:gd name="T26" fmla="*/ 131959 w 262269"/>
              <a:gd name="T27" fmla="*/ 154465 h 283804"/>
              <a:gd name="T28" fmla="*/ 155291 w 262269"/>
              <a:gd name="T29" fmla="*/ 116065 h 283804"/>
              <a:gd name="T30" fmla="*/ 116522 w 262269"/>
              <a:gd name="T31" fmla="*/ 68609 h 283804"/>
              <a:gd name="T32" fmla="*/ 140574 w 262269"/>
              <a:gd name="T33" fmla="*/ 157363 h 283804"/>
              <a:gd name="T34" fmla="*/ 139138 w 262269"/>
              <a:gd name="T35" fmla="*/ 192503 h 283804"/>
              <a:gd name="T36" fmla="*/ 131600 w 262269"/>
              <a:gd name="T37" fmla="*/ 206994 h 283804"/>
              <a:gd name="T38" fmla="*/ 136984 w 262269"/>
              <a:gd name="T39" fmla="*/ 218585 h 283804"/>
              <a:gd name="T40" fmla="*/ 131600 w 262269"/>
              <a:gd name="T41" fmla="*/ 230540 h 283804"/>
              <a:gd name="T42" fmla="*/ 138061 w 262269"/>
              <a:gd name="T43" fmla="*/ 238872 h 283804"/>
              <a:gd name="T44" fmla="*/ 128010 w 262269"/>
              <a:gd name="T45" fmla="*/ 250826 h 283804"/>
              <a:gd name="T46" fmla="*/ 137701 w 262269"/>
              <a:gd name="T47" fmla="*/ 262782 h 283804"/>
              <a:gd name="T48" fmla="*/ 118676 w 262269"/>
              <a:gd name="T49" fmla="*/ 283793 h 283804"/>
              <a:gd name="T50" fmla="*/ 112574 w 262269"/>
              <a:gd name="T51" fmla="*/ 283793 h 283804"/>
              <a:gd name="T52" fmla="*/ 92471 w 262269"/>
              <a:gd name="T53" fmla="*/ 261694 h 283804"/>
              <a:gd name="T54" fmla="*/ 69498 w 262269"/>
              <a:gd name="T55" fmla="*/ 116065 h 283804"/>
              <a:gd name="T56" fmla="*/ 116524 w 262269"/>
              <a:gd name="T57" fmla="*/ 39888 h 283804"/>
              <a:gd name="T58" fmla="*/ 192339 w 262269"/>
              <a:gd name="T59" fmla="*/ 116027 h 283804"/>
              <a:gd name="T60" fmla="*/ 166948 w 262269"/>
              <a:gd name="T61" fmla="*/ 171598 h 283804"/>
              <a:gd name="T62" fmla="*/ 163729 w 262269"/>
              <a:gd name="T63" fmla="*/ 164020 h 283804"/>
              <a:gd name="T64" fmla="*/ 163729 w 262269"/>
              <a:gd name="T65" fmla="*/ 68036 h 283804"/>
              <a:gd name="T66" fmla="*/ 68960 w 262269"/>
              <a:gd name="T67" fmla="*/ 68036 h 283804"/>
              <a:gd name="T68" fmla="*/ 68960 w 262269"/>
              <a:gd name="T69" fmla="*/ 164020 h 283804"/>
              <a:gd name="T70" fmla="*/ 62880 w 262269"/>
              <a:gd name="T71" fmla="*/ 170154 h 283804"/>
              <a:gd name="T72" fmla="*/ 62880 w 262269"/>
              <a:gd name="T73" fmla="*/ 62261 h 283804"/>
              <a:gd name="T74" fmla="*/ 115895 w 262269"/>
              <a:gd name="T75" fmla="*/ 0 h 283804"/>
              <a:gd name="T76" fmla="*/ 255396 w 262269"/>
              <a:gd name="T77" fmla="*/ 155620 h 283804"/>
              <a:gd name="T78" fmla="*/ 252893 w 262269"/>
              <a:gd name="T79" fmla="*/ 181255 h 283804"/>
              <a:gd name="T80" fmla="*/ 231788 w 262269"/>
              <a:gd name="T81" fmla="*/ 232166 h 283804"/>
              <a:gd name="T82" fmla="*/ 177062 w 262269"/>
              <a:gd name="T83" fmla="*/ 259968 h 283804"/>
              <a:gd name="T84" fmla="*/ 172768 w 262269"/>
              <a:gd name="T85" fmla="*/ 285242 h 283804"/>
              <a:gd name="T86" fmla="*/ 168476 w 262269"/>
              <a:gd name="T87" fmla="*/ 259968 h 283804"/>
              <a:gd name="T88" fmla="*/ 223204 w 262269"/>
              <a:gd name="T89" fmla="*/ 230721 h 283804"/>
              <a:gd name="T90" fmla="*/ 225350 w 262269"/>
              <a:gd name="T91" fmla="*/ 184867 h 283804"/>
              <a:gd name="T92" fmla="*/ 252178 w 262269"/>
              <a:gd name="T93" fmla="*/ 169340 h 283804"/>
              <a:gd name="T94" fmla="*/ 223563 w 262269"/>
              <a:gd name="T95" fmla="*/ 117708 h 283804"/>
              <a:gd name="T96" fmla="*/ 115895 w 262269"/>
              <a:gd name="T97" fmla="*/ 8666 h 283804"/>
              <a:gd name="T98" fmla="*/ 22893 w 262269"/>
              <a:gd name="T99" fmla="*/ 170423 h 283804"/>
              <a:gd name="T100" fmla="*/ 33982 w 262269"/>
              <a:gd name="T101" fmla="*/ 189199 h 283804"/>
              <a:gd name="T102" fmla="*/ 60450 w 262269"/>
              <a:gd name="T103" fmla="*/ 280549 h 283804"/>
              <a:gd name="T104" fmla="*/ 51866 w 262269"/>
              <a:gd name="T105" fmla="*/ 280910 h 283804"/>
              <a:gd name="T106" fmla="*/ 26827 w 262269"/>
              <a:gd name="T107" fmla="*/ 193893 h 283804"/>
              <a:gd name="T108" fmla="*/ 15380 w 262269"/>
              <a:gd name="T109" fmla="*/ 175117 h 283804"/>
              <a:gd name="T110" fmla="*/ 115895 w 262269"/>
              <a:gd name="T111" fmla="*/ 0 h 2838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62269" h="283804">
                <a:moveTo>
                  <a:pt x="116503" y="100640"/>
                </a:moveTo>
                <a:cubicBezTo>
                  <a:pt x="108651" y="100640"/>
                  <a:pt x="102227" y="107064"/>
                  <a:pt x="102227" y="114916"/>
                </a:cubicBezTo>
                <a:cubicBezTo>
                  <a:pt x="102227" y="123124"/>
                  <a:pt x="108651" y="129191"/>
                  <a:pt x="116503" y="129191"/>
                </a:cubicBezTo>
                <a:cubicBezTo>
                  <a:pt x="124354" y="129191"/>
                  <a:pt x="130778" y="123124"/>
                  <a:pt x="130778" y="114916"/>
                </a:cubicBezTo>
                <a:cubicBezTo>
                  <a:pt x="130778" y="107064"/>
                  <a:pt x="124354" y="100640"/>
                  <a:pt x="116503" y="100640"/>
                </a:cubicBezTo>
                <a:close/>
                <a:moveTo>
                  <a:pt x="116503" y="92075"/>
                </a:moveTo>
                <a:cubicBezTo>
                  <a:pt x="129351" y="92075"/>
                  <a:pt x="139343" y="102425"/>
                  <a:pt x="139343" y="114916"/>
                </a:cubicBezTo>
                <a:cubicBezTo>
                  <a:pt x="139343" y="127407"/>
                  <a:pt x="129351" y="137756"/>
                  <a:pt x="116503" y="137756"/>
                </a:cubicBezTo>
                <a:cubicBezTo>
                  <a:pt x="104012" y="137756"/>
                  <a:pt x="93662" y="127407"/>
                  <a:pt x="93662" y="114916"/>
                </a:cubicBezTo>
                <a:cubicBezTo>
                  <a:pt x="93662" y="102425"/>
                  <a:pt x="104012" y="92075"/>
                  <a:pt x="116503" y="92075"/>
                </a:cubicBezTo>
                <a:close/>
                <a:moveTo>
                  <a:pt x="117114" y="76913"/>
                </a:moveTo>
                <a:cubicBezTo>
                  <a:pt x="95828" y="76913"/>
                  <a:pt x="78148" y="94214"/>
                  <a:pt x="78148" y="115480"/>
                </a:cubicBezTo>
                <a:cubicBezTo>
                  <a:pt x="78148" y="130258"/>
                  <a:pt x="86446" y="143233"/>
                  <a:pt x="99435" y="150082"/>
                </a:cubicBezTo>
                <a:cubicBezTo>
                  <a:pt x="100879" y="150802"/>
                  <a:pt x="101600" y="152605"/>
                  <a:pt x="101600" y="153686"/>
                </a:cubicBezTo>
                <a:lnTo>
                  <a:pt x="101600" y="258572"/>
                </a:lnTo>
                <a:lnTo>
                  <a:pt x="116393" y="273350"/>
                </a:lnTo>
                <a:lnTo>
                  <a:pt x="127938" y="261456"/>
                </a:lnTo>
                <a:lnTo>
                  <a:pt x="122526" y="256049"/>
                </a:lnTo>
                <a:cubicBezTo>
                  <a:pt x="119279" y="252445"/>
                  <a:pt x="119279" y="247038"/>
                  <a:pt x="122526" y="243794"/>
                </a:cubicBezTo>
                <a:lnTo>
                  <a:pt x="128299" y="237667"/>
                </a:lnTo>
                <a:lnTo>
                  <a:pt x="122887" y="232261"/>
                </a:lnTo>
                <a:cubicBezTo>
                  <a:pt x="119640" y="228656"/>
                  <a:pt x="119640" y="223250"/>
                  <a:pt x="122887" y="219645"/>
                </a:cubicBezTo>
                <a:lnTo>
                  <a:pt x="128299" y="214239"/>
                </a:lnTo>
                <a:lnTo>
                  <a:pt x="122887" y="208832"/>
                </a:lnTo>
                <a:cubicBezTo>
                  <a:pt x="121083" y="207391"/>
                  <a:pt x="120362" y="204868"/>
                  <a:pt x="120362" y="202705"/>
                </a:cubicBezTo>
                <a:cubicBezTo>
                  <a:pt x="120362" y="200182"/>
                  <a:pt x="121083" y="198019"/>
                  <a:pt x="122887" y="196217"/>
                </a:cubicBezTo>
                <a:lnTo>
                  <a:pt x="132629" y="186846"/>
                </a:lnTo>
                <a:lnTo>
                  <a:pt x="132629" y="153686"/>
                </a:lnTo>
                <a:cubicBezTo>
                  <a:pt x="132629" y="152605"/>
                  <a:pt x="133711" y="150802"/>
                  <a:pt x="134793" y="150082"/>
                </a:cubicBezTo>
                <a:cubicBezTo>
                  <a:pt x="148143" y="143233"/>
                  <a:pt x="156080" y="130258"/>
                  <a:pt x="156080" y="115480"/>
                </a:cubicBezTo>
                <a:cubicBezTo>
                  <a:pt x="156080" y="94214"/>
                  <a:pt x="138762" y="76913"/>
                  <a:pt x="117114" y="76913"/>
                </a:cubicBezTo>
                <a:close/>
                <a:moveTo>
                  <a:pt x="117114" y="68263"/>
                </a:moveTo>
                <a:cubicBezTo>
                  <a:pt x="143092" y="68263"/>
                  <a:pt x="164739" y="89168"/>
                  <a:pt x="164739" y="115480"/>
                </a:cubicBezTo>
                <a:cubicBezTo>
                  <a:pt x="164739" y="132420"/>
                  <a:pt x="155720" y="147919"/>
                  <a:pt x="141288" y="156569"/>
                </a:cubicBezTo>
                <a:lnTo>
                  <a:pt x="141288" y="188648"/>
                </a:lnTo>
                <a:cubicBezTo>
                  <a:pt x="141288" y="189729"/>
                  <a:pt x="140927" y="190811"/>
                  <a:pt x="139845" y="191532"/>
                </a:cubicBezTo>
                <a:lnTo>
                  <a:pt x="129021" y="202345"/>
                </a:lnTo>
                <a:lnTo>
                  <a:pt x="132268" y="205949"/>
                </a:lnTo>
                <a:lnTo>
                  <a:pt x="137680" y="211355"/>
                </a:lnTo>
                <a:cubicBezTo>
                  <a:pt x="139123" y="212797"/>
                  <a:pt x="139123" y="215681"/>
                  <a:pt x="137680" y="217483"/>
                </a:cubicBezTo>
                <a:lnTo>
                  <a:pt x="129021" y="225773"/>
                </a:lnTo>
                <a:lnTo>
                  <a:pt x="132268" y="229377"/>
                </a:lnTo>
                <a:lnTo>
                  <a:pt x="137680" y="234423"/>
                </a:lnTo>
                <a:cubicBezTo>
                  <a:pt x="138401" y="235504"/>
                  <a:pt x="138762" y="236586"/>
                  <a:pt x="138762" y="237667"/>
                </a:cubicBezTo>
                <a:cubicBezTo>
                  <a:pt x="138762" y="238748"/>
                  <a:pt x="138401" y="239830"/>
                  <a:pt x="137680" y="240551"/>
                </a:cubicBezTo>
                <a:lnTo>
                  <a:pt x="128660" y="249561"/>
                </a:lnTo>
                <a:lnTo>
                  <a:pt x="137319" y="258572"/>
                </a:lnTo>
                <a:cubicBezTo>
                  <a:pt x="138041" y="259293"/>
                  <a:pt x="138401" y="260374"/>
                  <a:pt x="138401" y="261456"/>
                </a:cubicBezTo>
                <a:cubicBezTo>
                  <a:pt x="138401" y="262537"/>
                  <a:pt x="138041" y="263618"/>
                  <a:pt x="137319" y="264700"/>
                </a:cubicBezTo>
                <a:lnTo>
                  <a:pt x="119279" y="282361"/>
                </a:lnTo>
                <a:cubicBezTo>
                  <a:pt x="118558" y="283082"/>
                  <a:pt x="117475" y="283803"/>
                  <a:pt x="116393" y="283803"/>
                </a:cubicBezTo>
                <a:cubicBezTo>
                  <a:pt x="115310" y="283803"/>
                  <a:pt x="113867" y="283082"/>
                  <a:pt x="113146" y="282361"/>
                </a:cubicBezTo>
                <a:lnTo>
                  <a:pt x="94384" y="263618"/>
                </a:lnTo>
                <a:cubicBezTo>
                  <a:pt x="93663" y="262537"/>
                  <a:pt x="92941" y="261816"/>
                  <a:pt x="92941" y="260374"/>
                </a:cubicBezTo>
                <a:lnTo>
                  <a:pt x="92941" y="156569"/>
                </a:lnTo>
                <a:cubicBezTo>
                  <a:pt x="78870" y="147919"/>
                  <a:pt x="69850" y="132420"/>
                  <a:pt x="69850" y="115480"/>
                </a:cubicBezTo>
                <a:cubicBezTo>
                  <a:pt x="69850" y="89168"/>
                  <a:pt x="90776" y="68263"/>
                  <a:pt x="117114" y="68263"/>
                </a:cubicBezTo>
                <a:close/>
                <a:moveTo>
                  <a:pt x="117116" y="39688"/>
                </a:moveTo>
                <a:cubicBezTo>
                  <a:pt x="137604" y="39688"/>
                  <a:pt x="156294" y="47586"/>
                  <a:pt x="170671" y="61947"/>
                </a:cubicBezTo>
                <a:cubicBezTo>
                  <a:pt x="185049" y="76308"/>
                  <a:pt x="193316" y="95337"/>
                  <a:pt x="193316" y="115442"/>
                </a:cubicBezTo>
                <a:cubicBezTo>
                  <a:pt x="193316" y="135907"/>
                  <a:pt x="185049" y="154935"/>
                  <a:pt x="170671" y="169296"/>
                </a:cubicBezTo>
                <a:cubicBezTo>
                  <a:pt x="169953" y="170014"/>
                  <a:pt x="168874" y="170732"/>
                  <a:pt x="167796" y="170732"/>
                </a:cubicBezTo>
                <a:cubicBezTo>
                  <a:pt x="166718" y="170732"/>
                  <a:pt x="165639" y="170014"/>
                  <a:pt x="164561" y="169296"/>
                </a:cubicBezTo>
                <a:cubicBezTo>
                  <a:pt x="163123" y="167501"/>
                  <a:pt x="163123" y="164988"/>
                  <a:pt x="164561" y="163193"/>
                </a:cubicBezTo>
                <a:cubicBezTo>
                  <a:pt x="177501" y="150268"/>
                  <a:pt x="184689" y="133393"/>
                  <a:pt x="184689" y="115442"/>
                </a:cubicBezTo>
                <a:cubicBezTo>
                  <a:pt x="184689" y="97491"/>
                  <a:pt x="177501" y="80617"/>
                  <a:pt x="164561" y="67692"/>
                </a:cubicBezTo>
                <a:cubicBezTo>
                  <a:pt x="151981" y="55126"/>
                  <a:pt x="135088" y="48305"/>
                  <a:pt x="117116" y="48305"/>
                </a:cubicBezTo>
                <a:cubicBezTo>
                  <a:pt x="99144" y="48305"/>
                  <a:pt x="82250" y="55126"/>
                  <a:pt x="69311" y="67692"/>
                </a:cubicBezTo>
                <a:cubicBezTo>
                  <a:pt x="56730" y="80617"/>
                  <a:pt x="49542" y="97491"/>
                  <a:pt x="49542" y="115442"/>
                </a:cubicBezTo>
                <a:cubicBezTo>
                  <a:pt x="49542" y="133393"/>
                  <a:pt x="56730" y="150268"/>
                  <a:pt x="69311" y="163193"/>
                </a:cubicBezTo>
                <a:cubicBezTo>
                  <a:pt x="71108" y="164988"/>
                  <a:pt x="71108" y="167501"/>
                  <a:pt x="69311" y="169296"/>
                </a:cubicBezTo>
                <a:cubicBezTo>
                  <a:pt x="67873" y="171091"/>
                  <a:pt x="64997" y="171091"/>
                  <a:pt x="63200" y="169296"/>
                </a:cubicBezTo>
                <a:cubicBezTo>
                  <a:pt x="49182" y="154935"/>
                  <a:pt x="41275" y="135907"/>
                  <a:pt x="41275" y="115442"/>
                </a:cubicBezTo>
                <a:cubicBezTo>
                  <a:pt x="41275" y="95337"/>
                  <a:pt x="49182" y="76308"/>
                  <a:pt x="63200" y="61947"/>
                </a:cubicBezTo>
                <a:cubicBezTo>
                  <a:pt x="77578" y="47586"/>
                  <a:pt x="96628" y="39688"/>
                  <a:pt x="117116" y="39688"/>
                </a:cubicBezTo>
                <a:close/>
                <a:moveTo>
                  <a:pt x="116483" y="0"/>
                </a:moveTo>
                <a:cubicBezTo>
                  <a:pt x="180837" y="0"/>
                  <a:pt x="232966" y="51731"/>
                  <a:pt x="233326" y="116036"/>
                </a:cubicBezTo>
                <a:cubicBezTo>
                  <a:pt x="233685" y="118192"/>
                  <a:pt x="238359" y="132921"/>
                  <a:pt x="256694" y="154835"/>
                </a:cubicBezTo>
                <a:cubicBezTo>
                  <a:pt x="259211" y="157709"/>
                  <a:pt x="263166" y="163457"/>
                  <a:pt x="262087" y="170282"/>
                </a:cubicBezTo>
                <a:cubicBezTo>
                  <a:pt x="261368" y="173156"/>
                  <a:pt x="259930" y="177108"/>
                  <a:pt x="254178" y="180341"/>
                </a:cubicBezTo>
                <a:cubicBezTo>
                  <a:pt x="246268" y="185011"/>
                  <a:pt x="237281" y="188604"/>
                  <a:pt x="232966" y="190759"/>
                </a:cubicBezTo>
                <a:cubicBezTo>
                  <a:pt x="233685" y="198303"/>
                  <a:pt x="235483" y="217703"/>
                  <a:pt x="232966" y="230995"/>
                </a:cubicBezTo>
                <a:cubicBezTo>
                  <a:pt x="229731" y="246442"/>
                  <a:pt x="203486" y="248957"/>
                  <a:pt x="188386" y="248957"/>
                </a:cubicBezTo>
                <a:cubicBezTo>
                  <a:pt x="184432" y="248957"/>
                  <a:pt x="177961" y="250035"/>
                  <a:pt x="177961" y="258657"/>
                </a:cubicBezTo>
                <a:lnTo>
                  <a:pt x="177961" y="279134"/>
                </a:lnTo>
                <a:cubicBezTo>
                  <a:pt x="177961" y="281648"/>
                  <a:pt x="175803" y="283804"/>
                  <a:pt x="173646" y="283804"/>
                </a:cubicBezTo>
                <a:cubicBezTo>
                  <a:pt x="171130" y="283804"/>
                  <a:pt x="169332" y="281648"/>
                  <a:pt x="169332" y="279134"/>
                </a:cubicBezTo>
                <a:lnTo>
                  <a:pt x="169332" y="258657"/>
                </a:lnTo>
                <a:cubicBezTo>
                  <a:pt x="169332" y="247520"/>
                  <a:pt x="176522" y="240335"/>
                  <a:pt x="188386" y="240335"/>
                </a:cubicBezTo>
                <a:cubicBezTo>
                  <a:pt x="208879" y="240335"/>
                  <a:pt x="223259" y="235665"/>
                  <a:pt x="224338" y="229558"/>
                </a:cubicBezTo>
                <a:cubicBezTo>
                  <a:pt x="227214" y="214110"/>
                  <a:pt x="223979" y="188604"/>
                  <a:pt x="223979" y="188604"/>
                </a:cubicBezTo>
                <a:cubicBezTo>
                  <a:pt x="223619" y="186448"/>
                  <a:pt x="224698" y="184652"/>
                  <a:pt x="226495" y="183934"/>
                </a:cubicBezTo>
                <a:cubicBezTo>
                  <a:pt x="226855" y="183934"/>
                  <a:pt x="239438" y="178904"/>
                  <a:pt x="249864" y="172797"/>
                </a:cubicBezTo>
                <a:cubicBezTo>
                  <a:pt x="253099" y="171001"/>
                  <a:pt x="253459" y="169205"/>
                  <a:pt x="253459" y="168486"/>
                </a:cubicBezTo>
                <a:cubicBezTo>
                  <a:pt x="254178" y="165971"/>
                  <a:pt x="252021" y="162379"/>
                  <a:pt x="250223" y="160223"/>
                </a:cubicBezTo>
                <a:cubicBezTo>
                  <a:pt x="228652" y="134717"/>
                  <a:pt x="224698" y="117833"/>
                  <a:pt x="224698" y="117114"/>
                </a:cubicBezTo>
                <a:lnTo>
                  <a:pt x="224698" y="116396"/>
                </a:lnTo>
                <a:cubicBezTo>
                  <a:pt x="224698" y="56761"/>
                  <a:pt x="176163" y="8622"/>
                  <a:pt x="116483" y="8622"/>
                </a:cubicBezTo>
                <a:cubicBezTo>
                  <a:pt x="57163" y="8622"/>
                  <a:pt x="8628" y="56761"/>
                  <a:pt x="8628" y="116396"/>
                </a:cubicBezTo>
                <a:cubicBezTo>
                  <a:pt x="8628" y="135076"/>
                  <a:pt x="13661" y="153757"/>
                  <a:pt x="23009" y="169564"/>
                </a:cubicBezTo>
                <a:cubicBezTo>
                  <a:pt x="23009" y="169923"/>
                  <a:pt x="23009" y="169923"/>
                  <a:pt x="23009" y="169923"/>
                </a:cubicBezTo>
                <a:cubicBezTo>
                  <a:pt x="26604" y="176030"/>
                  <a:pt x="30199" y="182137"/>
                  <a:pt x="34154" y="188245"/>
                </a:cubicBezTo>
                <a:cubicBezTo>
                  <a:pt x="40985" y="199022"/>
                  <a:pt x="47096" y="209081"/>
                  <a:pt x="51051" y="217703"/>
                </a:cubicBezTo>
                <a:cubicBezTo>
                  <a:pt x="60039" y="237461"/>
                  <a:pt x="60398" y="277697"/>
                  <a:pt x="60758" y="279134"/>
                </a:cubicBezTo>
                <a:cubicBezTo>
                  <a:pt x="60758" y="281648"/>
                  <a:pt x="58601" y="283804"/>
                  <a:pt x="56444" y="283804"/>
                </a:cubicBezTo>
                <a:cubicBezTo>
                  <a:pt x="53927" y="283804"/>
                  <a:pt x="52130" y="281648"/>
                  <a:pt x="52130" y="279493"/>
                </a:cubicBezTo>
                <a:cubicBezTo>
                  <a:pt x="52130" y="279134"/>
                  <a:pt x="51410" y="239257"/>
                  <a:pt x="43142" y="221295"/>
                </a:cubicBezTo>
                <a:cubicBezTo>
                  <a:pt x="39546" y="213033"/>
                  <a:pt x="33435" y="203333"/>
                  <a:pt x="26963" y="192915"/>
                </a:cubicBezTo>
                <a:cubicBezTo>
                  <a:pt x="23009" y="186808"/>
                  <a:pt x="19054" y="180341"/>
                  <a:pt x="15818" y="174593"/>
                </a:cubicBezTo>
                <a:cubicBezTo>
                  <a:pt x="15818" y="174234"/>
                  <a:pt x="15818" y="174234"/>
                  <a:pt x="15459" y="174234"/>
                </a:cubicBezTo>
                <a:cubicBezTo>
                  <a:pt x="5752" y="156990"/>
                  <a:pt x="0" y="136873"/>
                  <a:pt x="0" y="116396"/>
                </a:cubicBezTo>
                <a:cubicBezTo>
                  <a:pt x="0" y="52090"/>
                  <a:pt x="52489" y="0"/>
                  <a:pt x="116483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0" name="Freeform 1043">
            <a:extLst>
              <a:ext uri="{FF2B5EF4-FFF2-40B4-BE49-F238E27FC236}">
                <a16:creationId xmlns:a16="http://schemas.microsoft.com/office/drawing/2014/main" id="{B55A4873-65EF-C7EB-C2BF-209F8C2441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1767" y="3607484"/>
            <a:ext cx="461830" cy="459264"/>
          </a:xfrm>
          <a:custGeom>
            <a:avLst/>
            <a:gdLst>
              <a:gd name="T0" fmla="*/ 20455 w 285392"/>
              <a:gd name="T1" fmla="*/ 276592 h 283805"/>
              <a:gd name="T2" fmla="*/ 68893 w 285392"/>
              <a:gd name="T3" fmla="*/ 216065 h 283805"/>
              <a:gd name="T4" fmla="*/ 4304 w 285392"/>
              <a:gd name="T5" fmla="*/ 207418 h 283805"/>
              <a:gd name="T6" fmla="*/ 88987 w 285392"/>
              <a:gd name="T7" fmla="*/ 211742 h 283805"/>
              <a:gd name="T8" fmla="*/ 77506 w 285392"/>
              <a:gd name="T9" fmla="*/ 216065 h 283805"/>
              <a:gd name="T10" fmla="*/ 73200 w 285392"/>
              <a:gd name="T11" fmla="*/ 285239 h 283805"/>
              <a:gd name="T12" fmla="*/ 11481 w 285392"/>
              <a:gd name="T13" fmla="*/ 280916 h 283805"/>
              <a:gd name="T14" fmla="*/ 4304 w 285392"/>
              <a:gd name="T15" fmla="*/ 216065 h 283805"/>
              <a:gd name="T16" fmla="*/ 4304 w 285392"/>
              <a:gd name="T17" fmla="*/ 207418 h 283805"/>
              <a:gd name="T18" fmla="*/ 218014 w 285392"/>
              <a:gd name="T19" fmla="*/ 276522 h 283805"/>
              <a:gd name="T20" fmla="*/ 266651 w 285392"/>
              <a:gd name="T21" fmla="*/ 181030 h 283805"/>
              <a:gd name="T22" fmla="*/ 202163 w 285392"/>
              <a:gd name="T23" fmla="*/ 172317 h 283805"/>
              <a:gd name="T24" fmla="*/ 286826 w 285392"/>
              <a:gd name="T25" fmla="*/ 176311 h 283805"/>
              <a:gd name="T26" fmla="*/ 275298 w 285392"/>
              <a:gd name="T27" fmla="*/ 181030 h 283805"/>
              <a:gd name="T28" fmla="*/ 270974 w 285392"/>
              <a:gd name="T29" fmla="*/ 285236 h 283805"/>
              <a:gd name="T30" fmla="*/ 209368 w 285392"/>
              <a:gd name="T31" fmla="*/ 280880 h 283805"/>
              <a:gd name="T32" fmla="*/ 202163 w 285392"/>
              <a:gd name="T33" fmla="*/ 181030 h 283805"/>
              <a:gd name="T34" fmla="*/ 202163 w 285392"/>
              <a:gd name="T35" fmla="*/ 172317 h 283805"/>
              <a:gd name="T36" fmla="*/ 118735 w 285392"/>
              <a:gd name="T37" fmla="*/ 276507 h 283805"/>
              <a:gd name="T38" fmla="*/ 167731 w 285392"/>
              <a:gd name="T39" fmla="*/ 145944 h 283805"/>
              <a:gd name="T40" fmla="*/ 45290 w 285392"/>
              <a:gd name="T41" fmla="*/ 145424 h 283805"/>
              <a:gd name="T42" fmla="*/ 45290 w 285392"/>
              <a:gd name="T43" fmla="*/ 182541 h 283805"/>
              <a:gd name="T44" fmla="*/ 45290 w 285392"/>
              <a:gd name="T45" fmla="*/ 145424 h 283805"/>
              <a:gd name="T46" fmla="*/ 183583 w 285392"/>
              <a:gd name="T47" fmla="*/ 137215 h 283805"/>
              <a:gd name="T48" fmla="*/ 183583 w 285392"/>
              <a:gd name="T49" fmla="*/ 145580 h 283805"/>
              <a:gd name="T50" fmla="*/ 176378 w 285392"/>
              <a:gd name="T51" fmla="*/ 280872 h 283805"/>
              <a:gd name="T52" fmla="*/ 114772 w 285392"/>
              <a:gd name="T53" fmla="*/ 285235 h 283805"/>
              <a:gd name="T54" fmla="*/ 110448 w 285392"/>
              <a:gd name="T55" fmla="*/ 145580 h 283805"/>
              <a:gd name="T56" fmla="*/ 98920 w 285392"/>
              <a:gd name="T57" fmla="*/ 141579 h 283805"/>
              <a:gd name="T58" fmla="*/ 45290 w 285392"/>
              <a:gd name="T59" fmla="*/ 137215 h 283805"/>
              <a:gd name="T60" fmla="*/ 45290 w 285392"/>
              <a:gd name="T61" fmla="*/ 191106 h 283805"/>
              <a:gd name="T62" fmla="*/ 45290 w 285392"/>
              <a:gd name="T63" fmla="*/ 137215 h 283805"/>
              <a:gd name="T64" fmla="*/ 217748 w 285392"/>
              <a:gd name="T65" fmla="*/ 124270 h 283805"/>
              <a:gd name="T66" fmla="*/ 266913 w 285392"/>
              <a:gd name="T67" fmla="*/ 124270 h 283805"/>
              <a:gd name="T68" fmla="*/ 242513 w 285392"/>
              <a:gd name="T69" fmla="*/ 90945 h 283805"/>
              <a:gd name="T70" fmla="*/ 242513 w 285392"/>
              <a:gd name="T71" fmla="*/ 157596 h 283805"/>
              <a:gd name="T72" fmla="*/ 242513 w 285392"/>
              <a:gd name="T73" fmla="*/ 90945 h 283805"/>
              <a:gd name="T74" fmla="*/ 183112 w 285392"/>
              <a:gd name="T75" fmla="*/ 62034 h 283805"/>
              <a:gd name="T76" fmla="*/ 173907 w 285392"/>
              <a:gd name="T77" fmla="*/ 62034 h 283805"/>
              <a:gd name="T78" fmla="*/ 109897 w 285392"/>
              <a:gd name="T79" fmla="*/ 57438 h 283805"/>
              <a:gd name="T80" fmla="*/ 109897 w 285392"/>
              <a:gd name="T81" fmla="*/ 66630 h 283805"/>
              <a:gd name="T82" fmla="*/ 109897 w 285392"/>
              <a:gd name="T83" fmla="*/ 57438 h 283805"/>
              <a:gd name="T84" fmla="*/ 147741 w 285392"/>
              <a:gd name="T85" fmla="*/ 23522 h 283805"/>
              <a:gd name="T86" fmla="*/ 162530 w 285392"/>
              <a:gd name="T87" fmla="*/ 39192 h 283805"/>
              <a:gd name="T88" fmla="*/ 154594 w 285392"/>
              <a:gd name="T89" fmla="*/ 42839 h 283805"/>
              <a:gd name="T90" fmla="*/ 131509 w 285392"/>
              <a:gd name="T91" fmla="*/ 46483 h 283805"/>
              <a:gd name="T92" fmla="*/ 163973 w 285392"/>
              <a:gd name="T93" fmla="*/ 76008 h 283805"/>
              <a:gd name="T94" fmla="*/ 147741 w 285392"/>
              <a:gd name="T95" fmla="*/ 98971 h 283805"/>
              <a:gd name="T96" fmla="*/ 139084 w 285392"/>
              <a:gd name="T97" fmla="*/ 98971 h 283805"/>
              <a:gd name="T98" fmla="*/ 124295 w 285392"/>
              <a:gd name="T99" fmla="*/ 82932 h 283805"/>
              <a:gd name="T100" fmla="*/ 132230 w 285392"/>
              <a:gd name="T101" fmla="*/ 79652 h 283805"/>
              <a:gd name="T102" fmla="*/ 155316 w 285392"/>
              <a:gd name="T103" fmla="*/ 76008 h 283805"/>
              <a:gd name="T104" fmla="*/ 122852 w 285392"/>
              <a:gd name="T105" fmla="*/ 46483 h 283805"/>
              <a:gd name="T106" fmla="*/ 139084 w 285392"/>
              <a:gd name="T107" fmla="*/ 23522 h 283805"/>
              <a:gd name="T108" fmla="*/ 143412 w 285392"/>
              <a:gd name="T109" fmla="*/ 8683 h 283805"/>
              <a:gd name="T110" fmla="*/ 143412 w 285392"/>
              <a:gd name="T111" fmla="*/ 115406 h 283805"/>
              <a:gd name="T112" fmla="*/ 143412 w 285392"/>
              <a:gd name="T113" fmla="*/ 8683 h 283805"/>
              <a:gd name="T114" fmla="*/ 205455 w 285392"/>
              <a:gd name="T115" fmla="*/ 61864 h 283805"/>
              <a:gd name="T116" fmla="*/ 81370 w 285392"/>
              <a:gd name="T117" fmla="*/ 61864 h 28380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85392" h="283805">
                <a:moveTo>
                  <a:pt x="20351" y="214978"/>
                </a:moveTo>
                <a:lnTo>
                  <a:pt x="20351" y="275201"/>
                </a:lnTo>
                <a:lnTo>
                  <a:pt x="68549" y="275201"/>
                </a:lnTo>
                <a:lnTo>
                  <a:pt x="68549" y="214978"/>
                </a:lnTo>
                <a:lnTo>
                  <a:pt x="20351" y="214978"/>
                </a:lnTo>
                <a:close/>
                <a:moveTo>
                  <a:pt x="4284" y="206375"/>
                </a:moveTo>
                <a:lnTo>
                  <a:pt x="84259" y="206375"/>
                </a:lnTo>
                <a:cubicBezTo>
                  <a:pt x="86401" y="206375"/>
                  <a:pt x="88543" y="208526"/>
                  <a:pt x="88543" y="210677"/>
                </a:cubicBezTo>
                <a:cubicBezTo>
                  <a:pt x="88543" y="213186"/>
                  <a:pt x="86401" y="214978"/>
                  <a:pt x="84259" y="214978"/>
                </a:cubicBezTo>
                <a:lnTo>
                  <a:pt x="77118" y="214978"/>
                </a:lnTo>
                <a:lnTo>
                  <a:pt x="77118" y="279503"/>
                </a:lnTo>
                <a:cubicBezTo>
                  <a:pt x="77118" y="281654"/>
                  <a:pt x="75333" y="283805"/>
                  <a:pt x="72834" y="283805"/>
                </a:cubicBezTo>
                <a:lnTo>
                  <a:pt x="15709" y="283805"/>
                </a:lnTo>
                <a:cubicBezTo>
                  <a:pt x="13567" y="283805"/>
                  <a:pt x="11425" y="281654"/>
                  <a:pt x="11425" y="279503"/>
                </a:cubicBezTo>
                <a:lnTo>
                  <a:pt x="11425" y="214978"/>
                </a:lnTo>
                <a:lnTo>
                  <a:pt x="4284" y="214978"/>
                </a:lnTo>
                <a:cubicBezTo>
                  <a:pt x="2142" y="214978"/>
                  <a:pt x="0" y="213186"/>
                  <a:pt x="0" y="210677"/>
                </a:cubicBezTo>
                <a:cubicBezTo>
                  <a:pt x="0" y="208526"/>
                  <a:pt x="2142" y="206375"/>
                  <a:pt x="4284" y="206375"/>
                </a:cubicBezTo>
                <a:close/>
                <a:moveTo>
                  <a:pt x="216924" y="180120"/>
                </a:moveTo>
                <a:lnTo>
                  <a:pt x="216924" y="275132"/>
                </a:lnTo>
                <a:lnTo>
                  <a:pt x="265317" y="275132"/>
                </a:lnTo>
                <a:lnTo>
                  <a:pt x="265317" y="180120"/>
                </a:lnTo>
                <a:lnTo>
                  <a:pt x="216924" y="180120"/>
                </a:lnTo>
                <a:close/>
                <a:moveTo>
                  <a:pt x="201152" y="171450"/>
                </a:moveTo>
                <a:lnTo>
                  <a:pt x="281090" y="171450"/>
                </a:lnTo>
                <a:cubicBezTo>
                  <a:pt x="283599" y="171450"/>
                  <a:pt x="285392" y="173256"/>
                  <a:pt x="285392" y="175424"/>
                </a:cubicBezTo>
                <a:cubicBezTo>
                  <a:pt x="285392" y="177953"/>
                  <a:pt x="283599" y="180120"/>
                  <a:pt x="281090" y="180120"/>
                </a:cubicBezTo>
                <a:lnTo>
                  <a:pt x="273921" y="180120"/>
                </a:lnTo>
                <a:lnTo>
                  <a:pt x="273921" y="279467"/>
                </a:lnTo>
                <a:cubicBezTo>
                  <a:pt x="273921" y="281634"/>
                  <a:pt x="272128" y="283802"/>
                  <a:pt x="269619" y="283802"/>
                </a:cubicBezTo>
                <a:lnTo>
                  <a:pt x="212623" y="283802"/>
                </a:lnTo>
                <a:cubicBezTo>
                  <a:pt x="210113" y="283802"/>
                  <a:pt x="208321" y="281634"/>
                  <a:pt x="208321" y="279467"/>
                </a:cubicBezTo>
                <a:lnTo>
                  <a:pt x="208321" y="180120"/>
                </a:lnTo>
                <a:lnTo>
                  <a:pt x="201152" y="180120"/>
                </a:lnTo>
                <a:cubicBezTo>
                  <a:pt x="198642" y="180120"/>
                  <a:pt x="196850" y="177953"/>
                  <a:pt x="196850" y="175424"/>
                </a:cubicBezTo>
                <a:cubicBezTo>
                  <a:pt x="196850" y="173256"/>
                  <a:pt x="198642" y="171450"/>
                  <a:pt x="201152" y="171450"/>
                </a:cubicBezTo>
                <a:close/>
                <a:moveTo>
                  <a:pt x="118141" y="145210"/>
                </a:moveTo>
                <a:lnTo>
                  <a:pt x="118141" y="275117"/>
                </a:lnTo>
                <a:lnTo>
                  <a:pt x="166892" y="275117"/>
                </a:lnTo>
                <a:lnTo>
                  <a:pt x="166892" y="145210"/>
                </a:lnTo>
                <a:lnTo>
                  <a:pt x="118141" y="145210"/>
                </a:lnTo>
                <a:close/>
                <a:moveTo>
                  <a:pt x="45062" y="144692"/>
                </a:moveTo>
                <a:cubicBezTo>
                  <a:pt x="34530" y="144692"/>
                  <a:pt x="26178" y="153215"/>
                  <a:pt x="26178" y="163513"/>
                </a:cubicBezTo>
                <a:cubicBezTo>
                  <a:pt x="26178" y="173455"/>
                  <a:pt x="34530" y="181623"/>
                  <a:pt x="45062" y="181623"/>
                </a:cubicBezTo>
                <a:cubicBezTo>
                  <a:pt x="55593" y="181623"/>
                  <a:pt x="63946" y="173455"/>
                  <a:pt x="63946" y="163513"/>
                </a:cubicBezTo>
                <a:cubicBezTo>
                  <a:pt x="63946" y="153215"/>
                  <a:pt x="55593" y="144692"/>
                  <a:pt x="45062" y="144692"/>
                </a:cubicBezTo>
                <a:close/>
                <a:moveTo>
                  <a:pt x="102727" y="136525"/>
                </a:moveTo>
                <a:lnTo>
                  <a:pt x="182665" y="136525"/>
                </a:lnTo>
                <a:cubicBezTo>
                  <a:pt x="185174" y="136525"/>
                  <a:pt x="186967" y="138334"/>
                  <a:pt x="186967" y="140867"/>
                </a:cubicBezTo>
                <a:cubicBezTo>
                  <a:pt x="186967" y="143039"/>
                  <a:pt x="185174" y="144848"/>
                  <a:pt x="182665" y="144848"/>
                </a:cubicBezTo>
                <a:lnTo>
                  <a:pt x="175496" y="144848"/>
                </a:lnTo>
                <a:lnTo>
                  <a:pt x="175496" y="279459"/>
                </a:lnTo>
                <a:cubicBezTo>
                  <a:pt x="175496" y="281630"/>
                  <a:pt x="173703" y="283801"/>
                  <a:pt x="171194" y="283801"/>
                </a:cubicBezTo>
                <a:lnTo>
                  <a:pt x="114198" y="283801"/>
                </a:lnTo>
                <a:cubicBezTo>
                  <a:pt x="111688" y="283801"/>
                  <a:pt x="109896" y="281630"/>
                  <a:pt x="109896" y="279459"/>
                </a:cubicBezTo>
                <a:lnTo>
                  <a:pt x="109896" y="144848"/>
                </a:lnTo>
                <a:lnTo>
                  <a:pt x="102727" y="144848"/>
                </a:lnTo>
                <a:cubicBezTo>
                  <a:pt x="100217" y="144848"/>
                  <a:pt x="98425" y="143039"/>
                  <a:pt x="98425" y="140867"/>
                </a:cubicBezTo>
                <a:cubicBezTo>
                  <a:pt x="98425" y="138334"/>
                  <a:pt x="100217" y="136525"/>
                  <a:pt x="102727" y="136525"/>
                </a:cubicBezTo>
                <a:close/>
                <a:moveTo>
                  <a:pt x="45062" y="136525"/>
                </a:moveTo>
                <a:cubicBezTo>
                  <a:pt x="60315" y="136525"/>
                  <a:pt x="72662" y="148598"/>
                  <a:pt x="72662" y="163513"/>
                </a:cubicBezTo>
                <a:cubicBezTo>
                  <a:pt x="72662" y="178072"/>
                  <a:pt x="60315" y="190145"/>
                  <a:pt x="45062" y="190145"/>
                </a:cubicBezTo>
                <a:cubicBezTo>
                  <a:pt x="29809" y="190145"/>
                  <a:pt x="17462" y="178072"/>
                  <a:pt x="17462" y="163513"/>
                </a:cubicBezTo>
                <a:cubicBezTo>
                  <a:pt x="17462" y="148598"/>
                  <a:pt x="29809" y="136525"/>
                  <a:pt x="45062" y="136525"/>
                </a:cubicBezTo>
                <a:close/>
                <a:moveTo>
                  <a:pt x="241300" y="99138"/>
                </a:moveTo>
                <a:cubicBezTo>
                  <a:pt x="227530" y="99138"/>
                  <a:pt x="216659" y="110310"/>
                  <a:pt x="216659" y="123645"/>
                </a:cubicBezTo>
                <a:cubicBezTo>
                  <a:pt x="216659" y="136980"/>
                  <a:pt x="227530" y="148153"/>
                  <a:pt x="241300" y="148153"/>
                </a:cubicBezTo>
                <a:cubicBezTo>
                  <a:pt x="254707" y="148153"/>
                  <a:pt x="265578" y="136980"/>
                  <a:pt x="265578" y="123645"/>
                </a:cubicBezTo>
                <a:cubicBezTo>
                  <a:pt x="265578" y="110310"/>
                  <a:pt x="254707" y="99138"/>
                  <a:pt x="241300" y="99138"/>
                </a:cubicBezTo>
                <a:close/>
                <a:moveTo>
                  <a:pt x="241300" y="90488"/>
                </a:moveTo>
                <a:cubicBezTo>
                  <a:pt x="259418" y="90488"/>
                  <a:pt x="274275" y="105265"/>
                  <a:pt x="274275" y="123645"/>
                </a:cubicBezTo>
                <a:cubicBezTo>
                  <a:pt x="274275" y="142026"/>
                  <a:pt x="259418" y="156803"/>
                  <a:pt x="241300" y="156803"/>
                </a:cubicBezTo>
                <a:cubicBezTo>
                  <a:pt x="222819" y="156803"/>
                  <a:pt x="207962" y="142026"/>
                  <a:pt x="207962" y="123645"/>
                </a:cubicBezTo>
                <a:cubicBezTo>
                  <a:pt x="207962" y="105265"/>
                  <a:pt x="222819" y="90488"/>
                  <a:pt x="241300" y="90488"/>
                </a:cubicBezTo>
                <a:close/>
                <a:moveTo>
                  <a:pt x="177800" y="57150"/>
                </a:moveTo>
                <a:cubicBezTo>
                  <a:pt x="179998" y="57150"/>
                  <a:pt x="182196" y="59436"/>
                  <a:pt x="182196" y="61722"/>
                </a:cubicBezTo>
                <a:cubicBezTo>
                  <a:pt x="182196" y="64389"/>
                  <a:pt x="179998" y="66294"/>
                  <a:pt x="177800" y="66294"/>
                </a:cubicBezTo>
                <a:cubicBezTo>
                  <a:pt x="175235" y="66294"/>
                  <a:pt x="173037" y="64389"/>
                  <a:pt x="173037" y="61722"/>
                </a:cubicBezTo>
                <a:cubicBezTo>
                  <a:pt x="173037" y="59436"/>
                  <a:pt x="175235" y="57150"/>
                  <a:pt x="177800" y="57150"/>
                </a:cubicBezTo>
                <a:close/>
                <a:moveTo>
                  <a:pt x="109347" y="57150"/>
                </a:moveTo>
                <a:cubicBezTo>
                  <a:pt x="112014" y="57150"/>
                  <a:pt x="113919" y="59436"/>
                  <a:pt x="113919" y="61722"/>
                </a:cubicBezTo>
                <a:cubicBezTo>
                  <a:pt x="113919" y="64389"/>
                  <a:pt x="112014" y="66294"/>
                  <a:pt x="109347" y="66294"/>
                </a:cubicBezTo>
                <a:cubicBezTo>
                  <a:pt x="107061" y="66294"/>
                  <a:pt x="104775" y="64389"/>
                  <a:pt x="104775" y="61722"/>
                </a:cubicBezTo>
                <a:cubicBezTo>
                  <a:pt x="104775" y="59436"/>
                  <a:pt x="107061" y="57150"/>
                  <a:pt x="109347" y="57150"/>
                </a:cubicBezTo>
                <a:close/>
                <a:moveTo>
                  <a:pt x="142695" y="19050"/>
                </a:moveTo>
                <a:cubicBezTo>
                  <a:pt x="145207" y="19050"/>
                  <a:pt x="147002" y="20863"/>
                  <a:pt x="147002" y="23402"/>
                </a:cubicBezTo>
                <a:lnTo>
                  <a:pt x="147002" y="27391"/>
                </a:lnTo>
                <a:cubicBezTo>
                  <a:pt x="153462" y="28842"/>
                  <a:pt x="159205" y="33194"/>
                  <a:pt x="161717" y="38996"/>
                </a:cubicBezTo>
                <a:cubicBezTo>
                  <a:pt x="162435" y="41535"/>
                  <a:pt x="161359" y="43711"/>
                  <a:pt x="159564" y="45162"/>
                </a:cubicBezTo>
                <a:cubicBezTo>
                  <a:pt x="157052" y="45887"/>
                  <a:pt x="154539" y="44799"/>
                  <a:pt x="153821" y="42623"/>
                </a:cubicBezTo>
                <a:cubicBezTo>
                  <a:pt x="152027" y="38634"/>
                  <a:pt x="147720" y="35732"/>
                  <a:pt x="142695" y="35732"/>
                </a:cubicBezTo>
                <a:cubicBezTo>
                  <a:pt x="136235" y="35732"/>
                  <a:pt x="130851" y="40447"/>
                  <a:pt x="130851" y="46250"/>
                </a:cubicBezTo>
                <a:cubicBezTo>
                  <a:pt x="130851" y="53140"/>
                  <a:pt x="134799" y="56404"/>
                  <a:pt x="142695" y="56404"/>
                </a:cubicBezTo>
                <a:cubicBezTo>
                  <a:pt x="157769" y="56404"/>
                  <a:pt x="163153" y="66559"/>
                  <a:pt x="163153" y="75625"/>
                </a:cubicBezTo>
                <a:cubicBezTo>
                  <a:pt x="163153" y="84692"/>
                  <a:pt x="156334" y="92671"/>
                  <a:pt x="147002" y="94484"/>
                </a:cubicBezTo>
                <a:lnTo>
                  <a:pt x="147002" y="98473"/>
                </a:lnTo>
                <a:cubicBezTo>
                  <a:pt x="147002" y="101012"/>
                  <a:pt x="145207" y="102825"/>
                  <a:pt x="142695" y="102825"/>
                </a:cubicBezTo>
                <a:cubicBezTo>
                  <a:pt x="140183" y="102825"/>
                  <a:pt x="138388" y="101012"/>
                  <a:pt x="138388" y="98473"/>
                </a:cubicBezTo>
                <a:lnTo>
                  <a:pt x="138388" y="94121"/>
                </a:lnTo>
                <a:cubicBezTo>
                  <a:pt x="131569" y="93033"/>
                  <a:pt x="126185" y="88681"/>
                  <a:pt x="123673" y="82516"/>
                </a:cubicBezTo>
                <a:cubicBezTo>
                  <a:pt x="122955" y="80340"/>
                  <a:pt x="123673" y="77801"/>
                  <a:pt x="126185" y="77076"/>
                </a:cubicBezTo>
                <a:cubicBezTo>
                  <a:pt x="127980" y="75988"/>
                  <a:pt x="130851" y="77076"/>
                  <a:pt x="131569" y="79252"/>
                </a:cubicBezTo>
                <a:cubicBezTo>
                  <a:pt x="133363" y="83241"/>
                  <a:pt x="138029" y="86143"/>
                  <a:pt x="142695" y="86143"/>
                </a:cubicBezTo>
                <a:cubicBezTo>
                  <a:pt x="149155" y="86143"/>
                  <a:pt x="154539" y="81428"/>
                  <a:pt x="154539" y="75625"/>
                </a:cubicBezTo>
                <a:cubicBezTo>
                  <a:pt x="154539" y="68735"/>
                  <a:pt x="150591" y="65108"/>
                  <a:pt x="142695" y="65108"/>
                </a:cubicBezTo>
                <a:cubicBezTo>
                  <a:pt x="127621" y="65108"/>
                  <a:pt x="122237" y="55316"/>
                  <a:pt x="122237" y="46250"/>
                </a:cubicBezTo>
                <a:cubicBezTo>
                  <a:pt x="122237" y="37183"/>
                  <a:pt x="129415" y="29567"/>
                  <a:pt x="138388" y="27391"/>
                </a:cubicBezTo>
                <a:lnTo>
                  <a:pt x="138388" y="23402"/>
                </a:lnTo>
                <a:cubicBezTo>
                  <a:pt x="138388" y="20863"/>
                  <a:pt x="140183" y="19050"/>
                  <a:pt x="142695" y="19050"/>
                </a:cubicBezTo>
                <a:close/>
                <a:moveTo>
                  <a:pt x="142695" y="8639"/>
                </a:moveTo>
                <a:cubicBezTo>
                  <a:pt x="113264" y="8639"/>
                  <a:pt x="89935" y="32396"/>
                  <a:pt x="89935" y="61552"/>
                </a:cubicBezTo>
                <a:cubicBezTo>
                  <a:pt x="89935" y="90709"/>
                  <a:pt x="113264" y="114826"/>
                  <a:pt x="142695" y="114826"/>
                </a:cubicBezTo>
                <a:cubicBezTo>
                  <a:pt x="171767" y="114826"/>
                  <a:pt x="195814" y="90709"/>
                  <a:pt x="195814" y="61552"/>
                </a:cubicBezTo>
                <a:cubicBezTo>
                  <a:pt x="195814" y="32396"/>
                  <a:pt x="171767" y="8639"/>
                  <a:pt x="142695" y="8639"/>
                </a:cubicBezTo>
                <a:close/>
                <a:moveTo>
                  <a:pt x="142695" y="0"/>
                </a:moveTo>
                <a:cubicBezTo>
                  <a:pt x="176792" y="0"/>
                  <a:pt x="204428" y="27717"/>
                  <a:pt x="204428" y="61552"/>
                </a:cubicBezTo>
                <a:cubicBezTo>
                  <a:pt x="204428" y="95748"/>
                  <a:pt x="176792" y="123465"/>
                  <a:pt x="142695" y="123465"/>
                </a:cubicBezTo>
                <a:cubicBezTo>
                  <a:pt x="108957" y="123465"/>
                  <a:pt x="80962" y="95748"/>
                  <a:pt x="80962" y="61552"/>
                </a:cubicBezTo>
                <a:cubicBezTo>
                  <a:pt x="80962" y="27717"/>
                  <a:pt x="108957" y="0"/>
                  <a:pt x="14269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C7A1759-7EB1-2C3D-37E6-C67B324282B0}"/>
              </a:ext>
            </a:extLst>
          </p:cNvPr>
          <p:cNvSpPr txBox="1"/>
          <p:nvPr/>
        </p:nvSpPr>
        <p:spPr>
          <a:xfrm>
            <a:off x="9051074" y="4640493"/>
            <a:ext cx="2871940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CATEGORY ACCELERATOR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706FD02-6571-65D0-A547-5819A1BACA07}"/>
              </a:ext>
            </a:extLst>
          </p:cNvPr>
          <p:cNvSpPr txBox="1">
            <a:spLocks/>
          </p:cNvSpPr>
          <p:nvPr/>
        </p:nvSpPr>
        <p:spPr>
          <a:xfrm>
            <a:off x="8985979" y="4981363"/>
            <a:ext cx="2951436" cy="791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Se harán ejercicios Cat. </a:t>
            </a:r>
            <a:r>
              <a:rPr kumimoji="0" lang="es-MX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Acc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On-Demand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cuando los líderes de Tribu lo soliciten o se detecten casos críticos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169E78AB-5703-0D60-D7ED-EA3E5FEDCAE1}"/>
              </a:ext>
            </a:extLst>
          </p:cNvPr>
          <p:cNvSpPr txBox="1"/>
          <p:nvPr/>
        </p:nvSpPr>
        <p:spPr>
          <a:xfrm>
            <a:off x="9052677" y="1658381"/>
            <a:ext cx="3150734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ESTUDIOS AD-HOC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(INSIGHTS)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AC82D8-F710-8B81-4478-B2AA27852A9A}"/>
              </a:ext>
            </a:extLst>
          </p:cNvPr>
          <p:cNvSpPr txBox="1">
            <a:spLocks/>
          </p:cNvSpPr>
          <p:nvPr/>
        </p:nvSpPr>
        <p:spPr>
          <a:xfrm>
            <a:off x="8985978" y="1928076"/>
            <a:ext cx="3034177" cy="112912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Responder preguntas de negocio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Quick </a:t>
            </a:r>
            <a:r>
              <a:rPr kumimoji="0" lang="es-MX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Insights</a:t>
            </a: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200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Deep </a:t>
            </a:r>
            <a:r>
              <a:rPr lang="es-MX" sz="1200" err="1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Insights</a:t>
            </a:r>
            <a:endParaRPr lang="es-MX" sz="1200">
              <a:solidFill>
                <a:prstClr val="black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Proyectos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71C6AEED-3DA4-2ECB-4EDE-ADC056DE252B}"/>
              </a:ext>
            </a:extLst>
          </p:cNvPr>
          <p:cNvSpPr txBox="1"/>
          <p:nvPr/>
        </p:nvSpPr>
        <p:spPr>
          <a:xfrm>
            <a:off x="9052907" y="3111108"/>
            <a:ext cx="2884508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74C3E3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LUMINATE – DUNNHUMBY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904AFE9-6E6B-2429-0640-5CF4B912C0BB}"/>
              </a:ext>
            </a:extLst>
          </p:cNvPr>
          <p:cNvSpPr txBox="1">
            <a:spLocks/>
          </p:cNvSpPr>
          <p:nvPr/>
        </p:nvSpPr>
        <p:spPr>
          <a:xfrm>
            <a:off x="8985979" y="3358903"/>
            <a:ext cx="3034176" cy="112912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Implementar </a:t>
            </a: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clusterización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tiendas</a:t>
            </a: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Ajustar </a:t>
            </a: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propuesta de valor</a:t>
            </a: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200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Implementar </a:t>
            </a:r>
            <a:r>
              <a:rPr lang="es-MX" sz="1200" b="1" err="1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KVIs</a:t>
            </a:r>
            <a:endParaRPr lang="es-MX" sz="1200" b="1">
              <a:solidFill>
                <a:prstClr val="black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Luminate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(Árboles de decisión cliente)</a:t>
            </a:r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4D0C8BC5-8E4F-DB82-39CE-47A8A3DFB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607" y="1758450"/>
            <a:ext cx="179953" cy="179953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37">
            <a:extLst>
              <a:ext uri="{FF2B5EF4-FFF2-40B4-BE49-F238E27FC236}">
                <a16:creationId xmlns:a16="http://schemas.microsoft.com/office/drawing/2014/main" id="{25DDDC93-591E-96AB-AC94-69A500518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607" y="3192734"/>
            <a:ext cx="179953" cy="1799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38">
            <a:extLst>
              <a:ext uri="{FF2B5EF4-FFF2-40B4-BE49-F238E27FC236}">
                <a16:creationId xmlns:a16="http://schemas.microsoft.com/office/drawing/2014/main" id="{1CAA5B59-6B3A-A3EE-6F0B-1D98E70B4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607" y="4712509"/>
            <a:ext cx="179953" cy="179953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AD4CBA6B-749B-5B53-54BA-F9F79A1380BE}"/>
              </a:ext>
            </a:extLst>
          </p:cNvPr>
          <p:cNvSpPr txBox="1"/>
          <p:nvPr/>
        </p:nvSpPr>
        <p:spPr>
          <a:xfrm>
            <a:off x="1021400" y="4640493"/>
            <a:ext cx="2135520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>
                <a:ln>
                  <a:noFill/>
                </a:ln>
                <a:solidFill>
                  <a:srgbClr val="041E4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OMNI - JOURNEYS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9B37D40A-FF29-C4B4-1BF5-36012D6BBA0C}"/>
              </a:ext>
            </a:extLst>
          </p:cNvPr>
          <p:cNvSpPr txBox="1">
            <a:spLocks/>
          </p:cNvSpPr>
          <p:nvPr/>
        </p:nvSpPr>
        <p:spPr>
          <a:xfrm>
            <a:off x="385890" y="4981363"/>
            <a:ext cx="2836831" cy="78749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Colaborar con el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diseño e interpretación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de las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encuestas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kumimoji="0" lang="es-MX" sz="1200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Omni</a:t>
            </a:r>
            <a:r>
              <a:rPr kumimoji="0" lang="es-MX" sz="120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– </a:t>
            </a:r>
            <a:r>
              <a:rPr kumimoji="0" lang="es-MX" sz="1200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Category</a:t>
            </a:r>
            <a:r>
              <a:rPr kumimoji="0" lang="es-MX" sz="120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s-MX" sz="1200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Strategy</a:t>
            </a:r>
            <a:endParaRPr kumimoji="0" lang="es-MX" sz="120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B59E737B-7E35-2A2D-0D85-96AC6F05AA79}"/>
              </a:ext>
            </a:extLst>
          </p:cNvPr>
          <p:cNvSpPr txBox="1"/>
          <p:nvPr/>
        </p:nvSpPr>
        <p:spPr>
          <a:xfrm>
            <a:off x="733885" y="1658381"/>
            <a:ext cx="2424638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COLABORACIÓN COP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8DEA308-6995-57DC-5D25-9112F980E90E}"/>
              </a:ext>
            </a:extLst>
          </p:cNvPr>
          <p:cNvSpPr txBox="1">
            <a:spLocks/>
          </p:cNvSpPr>
          <p:nvPr/>
        </p:nvSpPr>
        <p:spPr>
          <a:xfrm>
            <a:off x="385890" y="1928076"/>
            <a:ext cx="2836831" cy="101832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Proveer </a:t>
            </a:r>
            <a:r>
              <a:rPr kumimoji="0" lang="es-MX" sz="1200" b="1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insights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de cliente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al proceso de </a:t>
            </a:r>
            <a:r>
              <a:rPr kumimoji="0" lang="es-MX" sz="1200" b="1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Customer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s-MX" sz="1200" b="1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Offer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s-MX" sz="1200" b="1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Planning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para garantizar que la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oferta de valor atienda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necesidades de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cliente</a:t>
            </a:r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id="{2BEA9CE3-3971-FEF0-6F03-90E6E791264C}"/>
              </a:ext>
            </a:extLst>
          </p:cNvPr>
          <p:cNvSpPr txBox="1"/>
          <p:nvPr/>
        </p:nvSpPr>
        <p:spPr>
          <a:xfrm>
            <a:off x="457118" y="3111108"/>
            <a:ext cx="2703496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ESTUDIOS DE MERCADO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4C3E30C-F62F-DAEC-E0EF-CB0C50C1A89B}"/>
              </a:ext>
            </a:extLst>
          </p:cNvPr>
          <p:cNvSpPr txBox="1">
            <a:spLocks/>
          </p:cNvSpPr>
          <p:nvPr/>
        </p:nvSpPr>
        <p:spPr>
          <a:xfrm>
            <a:off x="385890" y="3358903"/>
            <a:ext cx="2836831" cy="124915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Conectar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con equipos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Sindicado, Cuantitativo y </a:t>
            </a:r>
            <a:r>
              <a:rPr lang="es-MX" sz="1200" b="1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de Futuro</a:t>
            </a:r>
            <a:r>
              <a:rPr lang="es-MX" sz="1200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para integrar vistas y análisis con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visión de mercado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y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principales tendencias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en la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industria y de clientes</a:t>
            </a:r>
          </a:p>
        </p:txBody>
      </p:sp>
      <p:sp>
        <p:nvSpPr>
          <p:cNvPr id="36" name="Oval 45">
            <a:extLst>
              <a:ext uri="{FF2B5EF4-FFF2-40B4-BE49-F238E27FC236}">
                <a16:creationId xmlns:a16="http://schemas.microsoft.com/office/drawing/2014/main" id="{68EAD0C9-08FD-F4F8-8278-D836A159E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697" y="1758450"/>
            <a:ext cx="179953" cy="17995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599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46">
            <a:extLst>
              <a:ext uri="{FF2B5EF4-FFF2-40B4-BE49-F238E27FC236}">
                <a16:creationId xmlns:a16="http://schemas.microsoft.com/office/drawing/2014/main" id="{88A52509-96F2-2E3A-8959-C4E7D5B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697" y="3192734"/>
            <a:ext cx="179953" cy="17995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599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8" name="Oval 47">
            <a:extLst>
              <a:ext uri="{FF2B5EF4-FFF2-40B4-BE49-F238E27FC236}">
                <a16:creationId xmlns:a16="http://schemas.microsoft.com/office/drawing/2014/main" id="{308ED51B-189B-9F40-8220-698F7AE39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697" y="4712509"/>
            <a:ext cx="179953" cy="179953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599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4006B310-8BF2-7CC8-84AF-7226FDAE4B89}"/>
              </a:ext>
            </a:extLst>
          </p:cNvPr>
          <p:cNvSpPr txBox="1"/>
          <p:nvPr/>
        </p:nvSpPr>
        <p:spPr>
          <a:xfrm>
            <a:off x="1757016" y="60285"/>
            <a:ext cx="8678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 Black" panose="020B0A03020203060203" pitchFamily="34" charset="0"/>
                <a:cs typeface="Poppins" pitchFamily="2" charset="77"/>
              </a:rPr>
              <a:t>ALCANCES CUSTOMER BUSINESS PARTNERS</a:t>
            </a:r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E8975D7E-2BD5-D2F9-2996-0EE0FB48AC2D}"/>
              </a:ext>
            </a:extLst>
          </p:cNvPr>
          <p:cNvSpPr txBox="1"/>
          <p:nvPr/>
        </p:nvSpPr>
        <p:spPr>
          <a:xfrm>
            <a:off x="4263969" y="629295"/>
            <a:ext cx="3664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srgbClr val="F2F2F2">
                    <a:lumMod val="65000"/>
                  </a:srgbClr>
                </a:solidFill>
                <a:effectLst/>
                <a:uLnTx/>
                <a:uFillTx/>
                <a:latin typeface="+mj-lt"/>
                <a:ea typeface="+mn-ea"/>
                <a:cs typeface="Poppins Light" pitchFamily="2" charset="77"/>
              </a:rPr>
              <a:t>CUSTOMER KNOWLEDGE &amp; EXPERIENCE</a:t>
            </a:r>
          </a:p>
        </p:txBody>
      </p:sp>
      <p:sp>
        <p:nvSpPr>
          <p:cNvPr id="41" name="Rounded Rectangle 3">
            <a:extLst>
              <a:ext uri="{FF2B5EF4-FFF2-40B4-BE49-F238E27FC236}">
                <a16:creationId xmlns:a16="http://schemas.microsoft.com/office/drawing/2014/main" id="{CA8F7549-7063-C6EC-5039-916145463334}"/>
              </a:ext>
            </a:extLst>
          </p:cNvPr>
          <p:cNvSpPr/>
          <p:nvPr/>
        </p:nvSpPr>
        <p:spPr>
          <a:xfrm>
            <a:off x="385891" y="1011424"/>
            <a:ext cx="3420000" cy="374592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ACTIVIDADES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VoC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0373FA96-E8BD-4922-52EC-341A9FA26327}"/>
              </a:ext>
            </a:extLst>
          </p:cNvPr>
          <p:cNvSpPr/>
          <p:nvPr/>
        </p:nvSpPr>
        <p:spPr>
          <a:xfrm>
            <a:off x="8361357" y="1003458"/>
            <a:ext cx="3420000" cy="374592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NUEVAS ACTIVIDADES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3" name="Rounded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25A9D857-4DB5-7411-B1B4-9FDE460A728A}"/>
              </a:ext>
            </a:extLst>
          </p:cNvPr>
          <p:cNvSpPr/>
          <p:nvPr/>
        </p:nvSpPr>
        <p:spPr>
          <a:xfrm>
            <a:off x="4245819" y="5845296"/>
            <a:ext cx="3703370" cy="374592"/>
          </a:xfrm>
          <a:prstGeom prst="roundRect">
            <a:avLst>
              <a:gd name="adj" fmla="val 93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INSIGHTS PODEROSOS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4" name="Footer Placeholder 1">
            <a:extLst>
              <a:ext uri="{FF2B5EF4-FFF2-40B4-BE49-F238E27FC236}">
                <a16:creationId xmlns:a16="http://schemas.microsoft.com/office/drawing/2014/main" id="{D9E069B0-C192-31C2-B916-37AAEA856CAD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45" name="Picture 32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CFA69D5C-FFCE-5194-9013-8AB23A6C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83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8F1720A-250C-92F7-AAC1-13A27C9E49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5F289F21-5333-343B-4CEE-0A14D085859C}"/>
              </a:ext>
            </a:extLst>
          </p:cNvPr>
          <p:cNvSpPr txBox="1">
            <a:spLocks/>
          </p:cNvSpPr>
          <p:nvPr/>
        </p:nvSpPr>
        <p:spPr>
          <a:xfrm>
            <a:off x="22738" y="69130"/>
            <a:ext cx="12146523" cy="7154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400"/>
              <a:t>EJEMPLO DE ESTUDIOS DE DEEP INSIGHTS CON USO DE HERRAMIENTAS Y CÓMO CONECTAMOS CON DITINTOS </a:t>
            </a:r>
            <a:r>
              <a:rPr lang="es-MX" sz="2400" err="1"/>
              <a:t>COEs</a:t>
            </a:r>
            <a:r>
              <a:rPr lang="es-MX" sz="2400"/>
              <a:t>…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B536E50-091D-D19A-8B3B-9514E6B7E9D8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D5029C-104A-0CEE-7545-D5A0235E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" y="3006473"/>
            <a:ext cx="11823700" cy="12128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0808845-847F-1D60-8F2B-717813083798}"/>
              </a:ext>
            </a:extLst>
          </p:cNvPr>
          <p:cNvSpPr txBox="1">
            <a:spLocks/>
          </p:cNvSpPr>
          <p:nvPr/>
        </p:nvSpPr>
        <p:spPr>
          <a:xfrm>
            <a:off x="10140" y="2443305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NEGOCIO SOLICITA ESTUDIO DE CLIENTE SOBRE MDF vs SDF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AFC32B2-57C8-C058-3D35-72F6591970D0}"/>
              </a:ext>
            </a:extLst>
          </p:cNvPr>
          <p:cNvSpPr txBox="1">
            <a:spLocks/>
          </p:cNvSpPr>
          <p:nvPr/>
        </p:nvSpPr>
        <p:spPr>
          <a:xfrm>
            <a:off x="1981815" y="2443305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CUSTOMER BUSINESS PARTNERS RECIBEN SOLICITUD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027616-DB64-FE8F-2234-CEF3D2E07412}"/>
              </a:ext>
            </a:extLst>
          </p:cNvPr>
          <p:cNvSpPr txBox="1">
            <a:spLocks/>
          </p:cNvSpPr>
          <p:nvPr/>
        </p:nvSpPr>
        <p:spPr>
          <a:xfrm>
            <a:off x="3724890" y="2443305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ENTREVISTA PROFUNDIZACIÓN DE SOLICITUD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FB6D9A-052C-E9BE-B8D4-FB49990A7262}"/>
              </a:ext>
            </a:extLst>
          </p:cNvPr>
          <p:cNvSpPr txBox="1">
            <a:spLocks/>
          </p:cNvSpPr>
          <p:nvPr/>
        </p:nvSpPr>
        <p:spPr>
          <a:xfrm>
            <a:off x="5563215" y="2443305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DEFINIR OBJETIVO Y  LÍNEAS DE INVESTIGACIÓN – SOLICITAR APOYO EQUIPOS CK-DA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39ACBC-5C05-0F92-B06F-AC731A2E8465}"/>
              </a:ext>
            </a:extLst>
          </p:cNvPr>
          <p:cNvSpPr txBox="1">
            <a:spLocks/>
          </p:cNvSpPr>
          <p:nvPr/>
        </p:nvSpPr>
        <p:spPr>
          <a:xfrm>
            <a:off x="7315815" y="2443305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ANALIZAR Y CONSOLIDAR DATA Y MATERIAL DE DIVERSAS FUENTES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9091ED-021D-1F9E-F7F1-0407A4D9369F}"/>
              </a:ext>
            </a:extLst>
          </p:cNvPr>
          <p:cNvSpPr txBox="1">
            <a:spLocks/>
          </p:cNvSpPr>
          <p:nvPr/>
        </p:nvSpPr>
        <p:spPr>
          <a:xfrm>
            <a:off x="9087465" y="2443305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GENERACIÓN DE INSIGHTS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5A345E-0F6C-1D25-F121-C7221A03AA71}"/>
              </a:ext>
            </a:extLst>
          </p:cNvPr>
          <p:cNvSpPr txBox="1">
            <a:spLocks/>
          </p:cNvSpPr>
          <p:nvPr/>
        </p:nvSpPr>
        <p:spPr>
          <a:xfrm>
            <a:off x="10821015" y="2443305"/>
            <a:ext cx="1370985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PRESENTACIÓN Y ENTREGA DE ESTUDIO (INSIGHTS) A NEGOCIO</a:t>
            </a:r>
          </a:p>
        </p:txBody>
      </p:sp>
      <p:pic>
        <p:nvPicPr>
          <p:cNvPr id="17" name="Imagen 1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AAD2F72-7A75-7F1A-E0A0-5FE09AA84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80" y="4258886"/>
            <a:ext cx="1069848" cy="371475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BCE37A3-CA9B-A4BB-9572-A84A731DA8B6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8003752" y="4002781"/>
            <a:ext cx="1" cy="25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A634DD0C-A5C6-F9E3-3893-83BF89659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28" y="4258886"/>
            <a:ext cx="1069848" cy="371475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EFBBDA4-91F3-0880-0135-35C1E9EA8096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9812004" y="4002781"/>
            <a:ext cx="0" cy="25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A7A2EAEE-1B04-DDFD-5A0B-F9AC5CE64C26}"/>
              </a:ext>
            </a:extLst>
          </p:cNvPr>
          <p:cNvSpPr txBox="1">
            <a:spLocks/>
          </p:cNvSpPr>
          <p:nvPr/>
        </p:nvSpPr>
        <p:spPr>
          <a:xfrm>
            <a:off x="9065205" y="4746609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/>
              <a:t>*SOPORTE ANÁLISIS</a:t>
            </a:r>
          </a:p>
          <a:p>
            <a:pPr algn="ctr"/>
            <a:r>
              <a:rPr lang="en-US" sz="900"/>
              <a:t>BI BOOSTERS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D031DB8-237F-07B6-0971-0FF841253ABC}"/>
              </a:ext>
            </a:extLst>
          </p:cNvPr>
          <p:cNvSpPr txBox="1">
            <a:spLocks/>
          </p:cNvSpPr>
          <p:nvPr/>
        </p:nvSpPr>
        <p:spPr>
          <a:xfrm>
            <a:off x="7255455" y="4549869"/>
            <a:ext cx="1500874" cy="340765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/>
              <a:t>DATA + TOOLS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CFA40A1-8CCC-2ECC-67B2-8991165F1AF9}"/>
              </a:ext>
            </a:extLst>
          </p:cNvPr>
          <p:cNvSpPr txBox="1"/>
          <p:nvPr/>
        </p:nvSpPr>
        <p:spPr>
          <a:xfrm>
            <a:off x="6440566" y="5111344"/>
            <a:ext cx="15341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/>
              <a:t>Bases </a:t>
            </a:r>
            <a:r>
              <a:rPr lang="en-US" sz="1100" b="1" err="1"/>
              <a:t>Internas</a:t>
            </a:r>
            <a:r>
              <a:rPr lang="en-US" sz="1100" b="1"/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0" err="1"/>
              <a:t>Venta</a:t>
            </a:r>
            <a:r>
              <a:rPr lang="en-US" sz="1100" b="0"/>
              <a:t> Pesos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0" err="1"/>
              <a:t>Venta</a:t>
            </a:r>
            <a:r>
              <a:rPr lang="en-US" sz="1100" b="0"/>
              <a:t> </a:t>
            </a:r>
            <a:r>
              <a:rPr lang="en-US" sz="1100" b="0" err="1"/>
              <a:t>Unidades</a:t>
            </a:r>
            <a:endParaRPr lang="en-US" sz="1100" b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0" err="1"/>
              <a:t>Tráfico</a:t>
            </a:r>
            <a:endParaRPr lang="en-US" sz="1100" b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0" err="1"/>
              <a:t>Gasto</a:t>
            </a:r>
            <a:r>
              <a:rPr lang="en-US" sz="1100" b="0"/>
              <a:t> </a:t>
            </a:r>
            <a:r>
              <a:rPr lang="en-US" sz="1100" b="0" err="1"/>
              <a:t>por</a:t>
            </a:r>
            <a:r>
              <a:rPr lang="en-US" sz="1100" b="0"/>
              <a:t> Ticket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err="1"/>
              <a:t>Precio</a:t>
            </a:r>
            <a:r>
              <a:rPr lang="en-US" sz="1100"/>
              <a:t> </a:t>
            </a:r>
            <a:r>
              <a:rPr lang="en-US" sz="1100" err="1"/>
              <a:t>Promedio</a:t>
            </a:r>
            <a:endParaRPr lang="en-US" sz="1100" b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58EB6D9-15FD-31E1-8D7B-B148E318F904}"/>
              </a:ext>
            </a:extLst>
          </p:cNvPr>
          <p:cNvSpPr txBox="1"/>
          <p:nvPr/>
        </p:nvSpPr>
        <p:spPr>
          <a:xfrm>
            <a:off x="7872248" y="5111344"/>
            <a:ext cx="14048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/>
              <a:t>Tools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0"/>
              <a:t>TLD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/>
              <a:t>*LAT (</a:t>
            </a:r>
            <a:r>
              <a:rPr lang="en-US" sz="1100" err="1"/>
              <a:t>Ubermedia</a:t>
            </a:r>
            <a:r>
              <a:rPr lang="en-US" sz="1100"/>
              <a:t>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/>
              <a:t>Run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b="0"/>
              <a:t>Alerts &amp; Diagnostics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err="1"/>
              <a:t>iCat</a:t>
            </a:r>
            <a:endParaRPr lang="en-US" sz="1100" b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C0A3268-FEEA-6BDC-AC26-16CB8FCBD8EB}"/>
              </a:ext>
            </a:extLst>
          </p:cNvPr>
          <p:cNvSpPr txBox="1">
            <a:spLocks/>
          </p:cNvSpPr>
          <p:nvPr/>
        </p:nvSpPr>
        <p:spPr>
          <a:xfrm>
            <a:off x="7231156" y="4746609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/>
              <a:t>*SOPORTE ANÁLISIS</a:t>
            </a:r>
          </a:p>
          <a:p>
            <a:pPr algn="ctr"/>
            <a:r>
              <a:rPr lang="en-US" sz="900"/>
              <a:t>BI BOOSTERS</a:t>
            </a:r>
          </a:p>
        </p:txBody>
      </p:sp>
      <p:pic>
        <p:nvPicPr>
          <p:cNvPr id="29" name="Imagen 28" descr="Forma, Icono, Flecha&#10;&#10;Descripción generada automáticamente">
            <a:extLst>
              <a:ext uri="{FF2B5EF4-FFF2-40B4-BE49-F238E27FC236}">
                <a16:creationId xmlns:a16="http://schemas.microsoft.com/office/drawing/2014/main" id="{9509B36B-CC68-214A-6BB0-48D3A2651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40" y="1159585"/>
            <a:ext cx="593217" cy="110871"/>
          </a:xfrm>
          <a:prstGeom prst="rect">
            <a:avLst/>
          </a:prstGeom>
        </p:spPr>
      </p:pic>
      <p:pic>
        <p:nvPicPr>
          <p:cNvPr id="30" name="Imagen 29" descr="Un dibujo animado con letras&#10;&#10;Descripción generada automáticamente con confianza media">
            <a:extLst>
              <a:ext uri="{FF2B5EF4-FFF2-40B4-BE49-F238E27FC236}">
                <a16:creationId xmlns:a16="http://schemas.microsoft.com/office/drawing/2014/main" id="{F948CBF9-4588-BA40-9FC5-76FC7633B1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40" y="866871"/>
            <a:ext cx="540068" cy="190024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FE0706A8-19AE-7818-741C-F45295327B2E}"/>
              </a:ext>
            </a:extLst>
          </p:cNvPr>
          <p:cNvSpPr txBox="1">
            <a:spLocks/>
          </p:cNvSpPr>
          <p:nvPr/>
        </p:nvSpPr>
        <p:spPr>
          <a:xfrm>
            <a:off x="7313261" y="1379984"/>
            <a:ext cx="1500874" cy="340765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chemeClr val="accent2"/>
                </a:solidFill>
              </a:rPr>
              <a:t>ESTUDIOS + DATA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BBA70D5-B49C-40AE-3CAC-21A2376593CB}"/>
              </a:ext>
            </a:extLst>
          </p:cNvPr>
          <p:cNvSpPr/>
          <p:nvPr/>
        </p:nvSpPr>
        <p:spPr>
          <a:xfrm>
            <a:off x="5921377" y="1411867"/>
            <a:ext cx="742511" cy="338554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/>
            <a:r>
              <a:rPr lang="es-MX" sz="1600" b="1" err="1">
                <a:solidFill>
                  <a:schemeClr val="accent2"/>
                </a:solidFill>
                <a:latin typeface="Bogle" panose="020B0503020203060203" pitchFamily="34" charset="77"/>
              </a:rPr>
              <a:t>SME´s</a:t>
            </a:r>
            <a:endParaRPr lang="es-MX" sz="1600" b="1">
              <a:solidFill>
                <a:schemeClr val="accent2"/>
              </a:solidFill>
              <a:latin typeface="Bogle" panose="020B0503020203060203" pitchFamily="34" charset="77"/>
            </a:endParaRP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7F9B9A1D-5C14-33D3-81DA-DD39BD7861D4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6292633" y="1750421"/>
            <a:ext cx="0" cy="536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62D6D271-5C9E-31A6-8547-D9734F0C9259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063698" y="1720749"/>
            <a:ext cx="0" cy="566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Graphic 506">
            <a:extLst>
              <a:ext uri="{FF2B5EF4-FFF2-40B4-BE49-F238E27FC236}">
                <a16:creationId xmlns:a16="http://schemas.microsoft.com/office/drawing/2014/main" id="{59B18FA3-B574-E708-9302-3844AC809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920" y="1197356"/>
            <a:ext cx="939313" cy="729255"/>
          </a:xfrm>
          <a:prstGeom prst="rect">
            <a:avLst/>
          </a:prstGeom>
        </p:spPr>
      </p:pic>
      <p:sp>
        <p:nvSpPr>
          <p:cNvPr id="41" name="Rectángulo 40">
            <a:extLst>
              <a:ext uri="{FF2B5EF4-FFF2-40B4-BE49-F238E27FC236}">
                <a16:creationId xmlns:a16="http://schemas.microsoft.com/office/drawing/2014/main" id="{77B57050-99ED-E40E-1071-79B33DE65227}"/>
              </a:ext>
            </a:extLst>
          </p:cNvPr>
          <p:cNvSpPr/>
          <p:nvPr/>
        </p:nvSpPr>
        <p:spPr>
          <a:xfrm>
            <a:off x="1342850" y="1200957"/>
            <a:ext cx="3760988" cy="722053"/>
          </a:xfrm>
          <a:prstGeom prst="rect">
            <a:avLst/>
          </a:prstGeom>
          <a:solidFill>
            <a:srgbClr val="FFFFFF">
              <a:lumMod val="8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b="1" i="1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¿Por qué perdemos en </a:t>
            </a:r>
            <a:r>
              <a:rPr kumimoji="0" lang="es-PE" b="1" i="1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Fresh</a:t>
            </a:r>
            <a:r>
              <a:rPr kumimoji="0" lang="es-PE" b="1" i="1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W2?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D0FAF37-BA4B-592A-C22B-D93F7345883C}"/>
              </a:ext>
            </a:extLst>
          </p:cNvPr>
          <p:cNvSpPr/>
          <p:nvPr/>
        </p:nvSpPr>
        <p:spPr>
          <a:xfrm>
            <a:off x="527907" y="4344595"/>
            <a:ext cx="5420969" cy="1874745"/>
          </a:xfrm>
          <a:prstGeom prst="rect">
            <a:avLst/>
          </a:prstGeom>
          <a:solidFill>
            <a:srgbClr val="FFFFFF">
              <a:lumMod val="8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600" i="1" u="sng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Principales dudas y temas resueltos en estudio </a:t>
            </a:r>
            <a:r>
              <a:rPr kumimoji="0" lang="es-PE" sz="1600" b="1" i="1" u="sng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Fresh</a:t>
            </a:r>
            <a:r>
              <a:rPr kumimoji="0" lang="es-PE" sz="1600" b="1" i="1" u="sng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360</a:t>
            </a:r>
            <a:r>
              <a:rPr kumimoji="0" lang="es-PE" sz="1600" i="1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:</a:t>
            </a:r>
          </a:p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s-PE" sz="1600" i="1">
              <a:solidFill>
                <a:schemeClr val="tx2"/>
              </a:solidFill>
              <a:latin typeface="+mj-lt"/>
            </a:endParaRPr>
          </a:p>
          <a:p>
            <a:pPr marL="342900" marR="0" lvl="0" indent="-34290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PE" sz="1600" i="1">
                <a:solidFill>
                  <a:schemeClr val="tx2"/>
                </a:solidFill>
                <a:latin typeface="+mj-lt"/>
              </a:rPr>
              <a:t>¿Qué atributos buscan nuestros clientes?</a:t>
            </a:r>
          </a:p>
          <a:p>
            <a:pPr marL="342900" marR="0" lvl="0" indent="-34290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PE" sz="1600" i="1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Identificación de atributos de calidad</a:t>
            </a:r>
          </a:p>
          <a:p>
            <a:pPr marL="342900" marR="0" lvl="0" indent="-34290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PE" sz="1600" i="1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Causas raíz de pérdida de </a:t>
            </a:r>
            <a:r>
              <a:rPr kumimoji="0" lang="es-PE" sz="1600" i="1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SoM</a:t>
            </a:r>
            <a:endParaRPr kumimoji="0" lang="es-PE" sz="1600" i="1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342900" marR="0" lvl="0" indent="-34290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PE" sz="1600" i="1">
                <a:solidFill>
                  <a:schemeClr val="tx2"/>
                </a:solidFill>
                <a:latin typeface="+mj-lt"/>
              </a:rPr>
              <a:t>Recomendaciones para ganar y ejecutar acciones</a:t>
            </a:r>
            <a:endParaRPr kumimoji="0" lang="es-PE" sz="1600" i="1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43" name="Picture 32" descr="Ic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15594990-5767-F25D-34EB-B4C89147B2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5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F8FBCC-950B-77D7-124E-19A3AC436B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21F2CA31-6EDB-7E96-2AA5-1A275B717587}"/>
              </a:ext>
            </a:extLst>
          </p:cNvPr>
          <p:cNvSpPr/>
          <p:nvPr/>
        </p:nvSpPr>
        <p:spPr>
          <a:xfrm>
            <a:off x="1457703" y="778627"/>
            <a:ext cx="2837511" cy="461665"/>
          </a:xfrm>
          <a:prstGeom prst="roundRect">
            <a:avLst>
              <a:gd name="adj" fmla="val 931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9DBCA16D-0B04-F38B-295E-628398B56AD6}"/>
              </a:ext>
            </a:extLst>
          </p:cNvPr>
          <p:cNvSpPr/>
          <p:nvPr/>
        </p:nvSpPr>
        <p:spPr>
          <a:xfrm>
            <a:off x="4399653" y="778627"/>
            <a:ext cx="2020645" cy="461665"/>
          </a:xfrm>
          <a:prstGeom prst="roundRect">
            <a:avLst>
              <a:gd name="adj" fmla="val 931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2F174F8E-41A8-91DC-94A0-DA8B7506E760}"/>
              </a:ext>
            </a:extLst>
          </p:cNvPr>
          <p:cNvSpPr/>
          <p:nvPr/>
        </p:nvSpPr>
        <p:spPr>
          <a:xfrm>
            <a:off x="6494257" y="778627"/>
            <a:ext cx="2020645" cy="461665"/>
          </a:xfrm>
          <a:prstGeom prst="roundRect">
            <a:avLst>
              <a:gd name="adj" fmla="val 93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9B04A5C5-1A8E-9E3A-FA30-CE3635EBF292}"/>
              </a:ext>
            </a:extLst>
          </p:cNvPr>
          <p:cNvSpPr/>
          <p:nvPr/>
        </p:nvSpPr>
        <p:spPr>
          <a:xfrm>
            <a:off x="8588860" y="778627"/>
            <a:ext cx="2020645" cy="461665"/>
          </a:xfrm>
          <a:prstGeom prst="roundRect">
            <a:avLst>
              <a:gd name="adj" fmla="val 93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95CC53CB-3BA0-F2B7-2510-318E450EFB4E}"/>
              </a:ext>
            </a:extLst>
          </p:cNvPr>
          <p:cNvSpPr/>
          <p:nvPr/>
        </p:nvSpPr>
        <p:spPr>
          <a:xfrm>
            <a:off x="1457703" y="131077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2769221D-8C4F-9BE5-407D-D59524D48C98}"/>
              </a:ext>
            </a:extLst>
          </p:cNvPr>
          <p:cNvSpPr/>
          <p:nvPr/>
        </p:nvSpPr>
        <p:spPr>
          <a:xfrm>
            <a:off x="1457703" y="201311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8B2AEFB7-3988-82EB-BFE0-10C2ED6A9DE7}"/>
              </a:ext>
            </a:extLst>
          </p:cNvPr>
          <p:cNvSpPr/>
          <p:nvPr/>
        </p:nvSpPr>
        <p:spPr>
          <a:xfrm>
            <a:off x="1457703" y="271545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619E9F14-2355-D448-BEE5-154C3D347D63}"/>
              </a:ext>
            </a:extLst>
          </p:cNvPr>
          <p:cNvSpPr/>
          <p:nvPr/>
        </p:nvSpPr>
        <p:spPr>
          <a:xfrm>
            <a:off x="1457703" y="341779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477D4FB8-CCF3-72C0-B77E-8CC9CA3AD781}"/>
              </a:ext>
            </a:extLst>
          </p:cNvPr>
          <p:cNvSpPr/>
          <p:nvPr/>
        </p:nvSpPr>
        <p:spPr>
          <a:xfrm>
            <a:off x="1457703" y="412013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8A5FD4E5-0446-9B0F-7F8D-A388285E3466}"/>
              </a:ext>
            </a:extLst>
          </p:cNvPr>
          <p:cNvSpPr/>
          <p:nvPr/>
        </p:nvSpPr>
        <p:spPr>
          <a:xfrm>
            <a:off x="1457703" y="482479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CEE9A972-31EE-2D8A-C47B-C960C87323E9}"/>
              </a:ext>
            </a:extLst>
          </p:cNvPr>
          <p:cNvSpPr/>
          <p:nvPr/>
        </p:nvSpPr>
        <p:spPr>
          <a:xfrm>
            <a:off x="4399653" y="131077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Responder una </a:t>
            </a: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pregunta específica </a:t>
            </a:r>
            <a:r>
              <a:rPr kumimoji="0" lang="es-MX" sz="9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(enfoque en el Qué) </a:t>
            </a: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2E4F3654-E25E-5891-2988-11A04B2CF63A}"/>
              </a:ext>
            </a:extLst>
          </p:cNvPr>
          <p:cNvSpPr/>
          <p:nvPr/>
        </p:nvSpPr>
        <p:spPr>
          <a:xfrm>
            <a:off x="4399653" y="201311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La información está disponible / accesible / métricas definidas</a:t>
            </a:r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5CA49151-3BC0-C2F0-EAAB-EC98A9C4248D}"/>
              </a:ext>
            </a:extLst>
          </p:cNvPr>
          <p:cNvSpPr/>
          <p:nvPr/>
        </p:nvSpPr>
        <p:spPr>
          <a:xfrm>
            <a:off x="4399653" y="271545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Se ocupan técnicas analíticas de complejidad baja, y con enfoque en análisis descriptivos y de diagnóstico</a:t>
            </a:r>
            <a:endParaRPr kumimoji="0" lang="es-MX" sz="9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468FE3F1-9269-E346-238E-2160C51EDB91}"/>
              </a:ext>
            </a:extLst>
          </p:cNvPr>
          <p:cNvSpPr/>
          <p:nvPr/>
        </p:nvSpPr>
        <p:spPr>
          <a:xfrm>
            <a:off x="4399653" y="341779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6BE8FE25-205A-46E6-5804-B111791D68D9}"/>
              </a:ext>
            </a:extLst>
          </p:cNvPr>
          <p:cNvSpPr/>
          <p:nvPr/>
        </p:nvSpPr>
        <p:spPr>
          <a:xfrm>
            <a:off x="4399653" y="412013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635AFAF1-F596-51C8-AA62-467F4D1B7E40}"/>
              </a:ext>
            </a:extLst>
          </p:cNvPr>
          <p:cNvSpPr/>
          <p:nvPr/>
        </p:nvSpPr>
        <p:spPr>
          <a:xfrm>
            <a:off x="4399653" y="482479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5C03B0F9-F1CB-FE2F-A425-075CC2B93D3C}"/>
              </a:ext>
            </a:extLst>
          </p:cNvPr>
          <p:cNvSpPr/>
          <p:nvPr/>
        </p:nvSpPr>
        <p:spPr>
          <a:xfrm>
            <a:off x="6494257" y="131077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Profundizar en una problemática de negocio, generando Insights oportunos y </a:t>
            </a: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accionables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</a:t>
            </a:r>
            <a:r>
              <a:rPr kumimoji="0" lang="es-MX" sz="90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(enfoque en los por qué)</a:t>
            </a: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5B4ED513-50B7-2E3B-D1A5-40C00E4C284C}"/>
              </a:ext>
            </a:extLst>
          </p:cNvPr>
          <p:cNvSpPr txBox="1"/>
          <p:nvPr/>
        </p:nvSpPr>
        <p:spPr>
          <a:xfrm>
            <a:off x="2074544" y="851850"/>
            <a:ext cx="1643524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DIMENSIONES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91B3E627-F6B8-3BAE-C6BF-DA6AEC1FE91B}"/>
              </a:ext>
            </a:extLst>
          </p:cNvPr>
          <p:cNvSpPr txBox="1"/>
          <p:nvPr/>
        </p:nvSpPr>
        <p:spPr>
          <a:xfrm>
            <a:off x="4483283" y="851850"/>
            <a:ext cx="185339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QUICK INSIGHTS</a:t>
            </a: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869EF044-BF85-C8FF-996D-3AE6B5462408}"/>
              </a:ext>
            </a:extLst>
          </p:cNvPr>
          <p:cNvSpPr txBox="1"/>
          <p:nvPr/>
        </p:nvSpPr>
        <p:spPr>
          <a:xfrm>
            <a:off x="6662041" y="851850"/>
            <a:ext cx="168507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DEEP INSIGHTS</a:t>
            </a: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AFAD158B-A845-0381-C688-691062CC31CE}"/>
              </a:ext>
            </a:extLst>
          </p:cNvPr>
          <p:cNvSpPr txBox="1"/>
          <p:nvPr/>
        </p:nvSpPr>
        <p:spPr>
          <a:xfrm>
            <a:off x="8887289" y="851850"/>
            <a:ext cx="142378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PROYECTOS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FFA29FE5-2CFA-55DB-EC3F-B2C5CA229EAD}"/>
              </a:ext>
            </a:extLst>
          </p:cNvPr>
          <p:cNvSpPr txBox="1">
            <a:spLocks/>
          </p:cNvSpPr>
          <p:nvPr/>
        </p:nvSpPr>
        <p:spPr>
          <a:xfrm>
            <a:off x="1473288" y="1502143"/>
            <a:ext cx="270959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OBJETIVO BASE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AE873401-B655-42CE-6161-36BBB40E72F7}"/>
              </a:ext>
            </a:extLst>
          </p:cNvPr>
          <p:cNvSpPr txBox="1">
            <a:spLocks/>
          </p:cNvSpPr>
          <p:nvPr/>
        </p:nvSpPr>
        <p:spPr>
          <a:xfrm>
            <a:off x="1473288" y="2204483"/>
            <a:ext cx="270959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DATA READINESS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E6F92DC-F05E-B4D9-7D28-B423A95A1C4B}"/>
              </a:ext>
            </a:extLst>
          </p:cNvPr>
          <p:cNvSpPr txBox="1">
            <a:spLocks/>
          </p:cNvSpPr>
          <p:nvPr/>
        </p:nvSpPr>
        <p:spPr>
          <a:xfrm>
            <a:off x="1473288" y="2906973"/>
            <a:ext cx="296842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COMPLEJIDAD – MADUREZ ANALÍTICA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46485F8-BBDB-E5AD-5BAA-35C4C7853A4B}"/>
              </a:ext>
            </a:extLst>
          </p:cNvPr>
          <p:cNvSpPr txBox="1">
            <a:spLocks/>
          </p:cNvSpPr>
          <p:nvPr/>
        </p:nvSpPr>
        <p:spPr>
          <a:xfrm>
            <a:off x="1473288" y="3609163"/>
            <a:ext cx="270959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DISRUPCIÓN DEL HALLAZGO</a:t>
            </a: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89F45D76-6236-FB3D-8BBB-A0326B2F2AED}"/>
              </a:ext>
            </a:extLst>
          </p:cNvPr>
          <p:cNvSpPr txBox="1"/>
          <p:nvPr/>
        </p:nvSpPr>
        <p:spPr>
          <a:xfrm>
            <a:off x="-8544" y="73881"/>
            <a:ext cx="1220570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TIPO DE SERVICIOS INSIGHTS | </a:t>
            </a: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srgbClr val="0071DC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ALCANCES Y CARACTERÍSTICAS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7211F84-C833-9111-5528-FA2039A1EBFA}"/>
              </a:ext>
            </a:extLst>
          </p:cNvPr>
          <p:cNvSpPr txBox="1"/>
          <p:nvPr/>
        </p:nvSpPr>
        <p:spPr>
          <a:xfrm>
            <a:off x="1271883" y="5822463"/>
            <a:ext cx="9524398" cy="479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fontAlgn="base"/>
            <a:r>
              <a:rPr lang="es-MX" sz="1200" b="1" i="1">
                <a:solidFill>
                  <a:srgbClr val="0070C0"/>
                </a:solidFill>
                <a:effectLst/>
                <a:latin typeface="+mj-lt"/>
              </a:rPr>
              <a:t>Para </a:t>
            </a:r>
            <a:r>
              <a:rPr lang="es-MX" sz="1200" b="1" i="1">
                <a:solidFill>
                  <a:srgbClr val="0070C0"/>
                </a:solidFill>
                <a:latin typeface="+mj-lt"/>
              </a:rPr>
              <a:t>posicionar</a:t>
            </a:r>
            <a:r>
              <a:rPr lang="es-MX" sz="1200" b="1" i="1">
                <a:solidFill>
                  <a:srgbClr val="0070C0"/>
                </a:solidFill>
                <a:effectLst/>
                <a:latin typeface="+mj-lt"/>
              </a:rPr>
              <a:t> la generación de </a:t>
            </a:r>
            <a:r>
              <a:rPr lang="es-MX" sz="1200" b="1" i="1" err="1">
                <a:solidFill>
                  <a:srgbClr val="0070C0"/>
                </a:solidFill>
                <a:effectLst/>
                <a:latin typeface="+mj-lt"/>
              </a:rPr>
              <a:t>insights</a:t>
            </a:r>
            <a:r>
              <a:rPr lang="es-MX" sz="1200" b="1" i="1">
                <a:solidFill>
                  <a:srgbClr val="0070C0"/>
                </a:solidFill>
                <a:effectLst/>
                <a:latin typeface="+mj-lt"/>
              </a:rPr>
              <a:t> como plataforma de crecimiento orgánico en nuestro negocio, se requiere diseñar un proceso y gestión de proyectos de forma escalable y repetible</a:t>
            </a:r>
            <a:r>
              <a:rPr lang="es-MX" sz="1200" b="1" i="1">
                <a:solidFill>
                  <a:srgbClr val="0070C0"/>
                </a:solidFill>
                <a:latin typeface="+mj-lt"/>
              </a:rPr>
              <a:t>, de forma tal que se convierta en parte del día a día con una visibilidad clara de los resultados  esperados</a:t>
            </a:r>
            <a:endParaRPr lang="es-MX" sz="1200" b="1" i="1">
              <a:solidFill>
                <a:srgbClr val="0070C0"/>
              </a:solidFill>
              <a:effectLst/>
              <a:latin typeface="+mj-lt"/>
            </a:endParaRPr>
          </a:p>
        </p:txBody>
      </p:sp>
      <p:sp>
        <p:nvSpPr>
          <p:cNvPr id="30" name="Rounded Rectangle 15">
            <a:extLst>
              <a:ext uri="{FF2B5EF4-FFF2-40B4-BE49-F238E27FC236}">
                <a16:creationId xmlns:a16="http://schemas.microsoft.com/office/drawing/2014/main" id="{230CE914-00D8-E9BF-DD25-B9482DC55CFA}"/>
              </a:ext>
            </a:extLst>
          </p:cNvPr>
          <p:cNvSpPr/>
          <p:nvPr/>
        </p:nvSpPr>
        <p:spPr>
          <a:xfrm>
            <a:off x="6494257" y="201637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La Información </a:t>
            </a:r>
            <a:r>
              <a:rPr lang="es-MX" sz="900">
                <a:solidFill>
                  <a:schemeClr val="tx2"/>
                </a:solidFill>
                <a:latin typeface="Bogle"/>
              </a:rPr>
              <a:t>está </a:t>
            </a: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disponible y/o requiere incluir nuevas fuentes de información / métricas nuevas</a:t>
            </a:r>
          </a:p>
        </p:txBody>
      </p:sp>
      <p:sp>
        <p:nvSpPr>
          <p:cNvPr id="31" name="Rounded Rectangle 16">
            <a:extLst>
              <a:ext uri="{FF2B5EF4-FFF2-40B4-BE49-F238E27FC236}">
                <a16:creationId xmlns:a16="http://schemas.microsoft.com/office/drawing/2014/main" id="{FE7F2538-A8CE-D9A0-83DE-26B90469D725}"/>
              </a:ext>
            </a:extLst>
          </p:cNvPr>
          <p:cNvSpPr/>
          <p:nvPr/>
        </p:nvSpPr>
        <p:spPr>
          <a:xfrm>
            <a:off x="6494257" y="271871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Requiere metodologías analíticas más robustas, y se integran análisis -</a:t>
            </a:r>
            <a:r>
              <a:rPr lang="es-MX" sz="900">
                <a:solidFill>
                  <a:schemeClr val="tx2"/>
                </a:solidFill>
                <a:latin typeface="Bogle"/>
              </a:rPr>
              <a:t> modelos predictivos o prescriptivos </a:t>
            </a:r>
            <a:r>
              <a:rPr lang="es-MX" sz="900" b="1">
                <a:solidFill>
                  <a:schemeClr val="tx2"/>
                </a:solidFill>
                <a:latin typeface="Bogle"/>
              </a:rPr>
              <a:t>para generar los </a:t>
            </a:r>
            <a:r>
              <a:rPr lang="es-MX" sz="900" b="1" err="1">
                <a:solidFill>
                  <a:schemeClr val="tx2"/>
                </a:solidFill>
                <a:latin typeface="Bogle"/>
              </a:rPr>
              <a:t>insights</a:t>
            </a:r>
            <a:endParaRPr kumimoji="0" lang="es-MX" sz="9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32" name="Rounded Rectangle 17">
            <a:extLst>
              <a:ext uri="{FF2B5EF4-FFF2-40B4-BE49-F238E27FC236}">
                <a16:creationId xmlns:a16="http://schemas.microsoft.com/office/drawing/2014/main" id="{911A0A09-BD62-243C-EEC4-CA500D61BC21}"/>
              </a:ext>
            </a:extLst>
          </p:cNvPr>
          <p:cNvSpPr/>
          <p:nvPr/>
        </p:nvSpPr>
        <p:spPr>
          <a:xfrm>
            <a:off x="6494257" y="342105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9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retar el status quo </a:t>
            </a:r>
            <a:r>
              <a:rPr kumimoji="0" lang="es-ES" altLang="es-MX" sz="9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o proponer alternativas, al tiempo que generar un alto </a:t>
            </a:r>
            <a:r>
              <a:rPr kumimoji="0" lang="es-ES" altLang="es-MX" sz="9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</a:rPr>
              <a:t>engagement</a:t>
            </a:r>
            <a:r>
              <a:rPr kumimoji="0" lang="es-ES" altLang="es-MX" sz="9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 e interés para los </a:t>
            </a:r>
            <a:r>
              <a:rPr lang="es-ES" altLang="es-MX" sz="900" err="1">
                <a:solidFill>
                  <a:schemeClr val="tx2"/>
                </a:solidFill>
              </a:rPr>
              <a:t>stakeholders</a:t>
            </a:r>
            <a:r>
              <a:rPr lang="es-ES" altLang="es-MX" sz="9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3" name="Rounded Rectangle 18">
            <a:extLst>
              <a:ext uri="{FF2B5EF4-FFF2-40B4-BE49-F238E27FC236}">
                <a16:creationId xmlns:a16="http://schemas.microsoft.com/office/drawing/2014/main" id="{0EF8E558-0D05-6184-802A-9E7355C1D1A4}"/>
              </a:ext>
            </a:extLst>
          </p:cNvPr>
          <p:cNvSpPr/>
          <p:nvPr/>
        </p:nvSpPr>
        <p:spPr>
          <a:xfrm>
            <a:off x="6494257" y="412339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34" name="Rounded Rectangle 19">
            <a:extLst>
              <a:ext uri="{FF2B5EF4-FFF2-40B4-BE49-F238E27FC236}">
                <a16:creationId xmlns:a16="http://schemas.microsoft.com/office/drawing/2014/main" id="{D60CCE10-654C-F7C7-1F04-BCA39BFD6333}"/>
              </a:ext>
            </a:extLst>
          </p:cNvPr>
          <p:cNvSpPr/>
          <p:nvPr/>
        </p:nvSpPr>
        <p:spPr>
          <a:xfrm>
            <a:off x="6494257" y="482805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35" name="Rounded Rectangle 18">
            <a:extLst>
              <a:ext uri="{FF2B5EF4-FFF2-40B4-BE49-F238E27FC236}">
                <a16:creationId xmlns:a16="http://schemas.microsoft.com/office/drawing/2014/main" id="{E1C92D48-4966-A45A-C461-C5EFB0F7737B}"/>
              </a:ext>
            </a:extLst>
          </p:cNvPr>
          <p:cNvSpPr/>
          <p:nvPr/>
        </p:nvSpPr>
        <p:spPr>
          <a:xfrm>
            <a:off x="8588860" y="4107211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36" name="Rounded Rectangle 19">
            <a:extLst>
              <a:ext uri="{FF2B5EF4-FFF2-40B4-BE49-F238E27FC236}">
                <a16:creationId xmlns:a16="http://schemas.microsoft.com/office/drawing/2014/main" id="{3BB6EFB2-3026-2AAE-85F9-D1FE950AE359}"/>
              </a:ext>
            </a:extLst>
          </p:cNvPr>
          <p:cNvSpPr/>
          <p:nvPr/>
        </p:nvSpPr>
        <p:spPr>
          <a:xfrm>
            <a:off x="8588860" y="4811871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37" name="Rounded Rectangle 20">
            <a:extLst>
              <a:ext uri="{FF2B5EF4-FFF2-40B4-BE49-F238E27FC236}">
                <a16:creationId xmlns:a16="http://schemas.microsoft.com/office/drawing/2014/main" id="{C80CB7BC-6B5F-9C74-9B95-3BE00232A879}"/>
              </a:ext>
            </a:extLst>
          </p:cNvPr>
          <p:cNvSpPr/>
          <p:nvPr/>
        </p:nvSpPr>
        <p:spPr>
          <a:xfrm>
            <a:off x="8588859" y="1307387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Automatizar y agilizar la generación de Insights a través de</a:t>
            </a: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modelos analíticos productivos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7D5DC49-1EB6-D5FD-0C67-222889E4E756}"/>
              </a:ext>
            </a:extLst>
          </p:cNvPr>
          <p:cNvSpPr txBox="1"/>
          <p:nvPr/>
        </p:nvSpPr>
        <p:spPr>
          <a:xfrm>
            <a:off x="1552014" y="5497065"/>
            <a:ext cx="2602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MX" sz="1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TIEMPO ESTIMADO:</a:t>
            </a:r>
            <a:endParaRPr lang="es-MX" sz="1600">
              <a:solidFill>
                <a:srgbClr val="002060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9D0F988-A984-FC86-8D22-2C8C03EE5F7C}"/>
              </a:ext>
            </a:extLst>
          </p:cNvPr>
          <p:cNvSpPr txBox="1"/>
          <p:nvPr/>
        </p:nvSpPr>
        <p:spPr>
          <a:xfrm>
            <a:off x="4862950" y="5497065"/>
            <a:ext cx="1394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>
                <a:solidFill>
                  <a:schemeClr val="accent4">
                    <a:lumMod val="75000"/>
                  </a:schemeClr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4</a:t>
            </a:r>
            <a:r>
              <a:rPr kumimoji="0" lang="es-MX" sz="16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 – 10 DÍAS</a:t>
            </a:r>
            <a:endParaRPr lang="es-MX" sz="16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564D44-085A-7016-BD44-FD8636067357}"/>
              </a:ext>
            </a:extLst>
          </p:cNvPr>
          <p:cNvSpPr txBox="1"/>
          <p:nvPr/>
        </p:nvSpPr>
        <p:spPr>
          <a:xfrm>
            <a:off x="6762105" y="5497065"/>
            <a:ext cx="1884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>
                <a:solidFill>
                  <a:srgbClr val="0070C0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3 - 4 SPRINTS</a:t>
            </a:r>
            <a:endParaRPr lang="es-MX" sz="1600">
              <a:solidFill>
                <a:srgbClr val="0070C0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0B72B98-DA59-7A64-FF65-26C5E53BC250}"/>
              </a:ext>
            </a:extLst>
          </p:cNvPr>
          <p:cNvSpPr txBox="1"/>
          <p:nvPr/>
        </p:nvSpPr>
        <p:spPr>
          <a:xfrm>
            <a:off x="8658146" y="5488072"/>
            <a:ext cx="2232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>
                <a:solidFill>
                  <a:srgbClr val="041E42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3 - 4 </a:t>
            </a:r>
            <a:r>
              <a:rPr lang="es-MX" sz="1600" b="1">
                <a:solidFill>
                  <a:srgbClr val="002060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SPRINTS</a:t>
            </a:r>
            <a:r>
              <a:rPr lang="es-MX" sz="1600" b="1">
                <a:solidFill>
                  <a:srgbClr val="041E42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 + “N”</a:t>
            </a:r>
            <a:endParaRPr lang="es-MX" sz="1600"/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132D1918-08FB-2B06-240A-55328877ADAB}"/>
              </a:ext>
            </a:extLst>
          </p:cNvPr>
          <p:cNvSpPr/>
          <p:nvPr/>
        </p:nvSpPr>
        <p:spPr>
          <a:xfrm>
            <a:off x="8594754" y="2013957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La Información </a:t>
            </a:r>
            <a:r>
              <a:rPr lang="es-MX" sz="900">
                <a:solidFill>
                  <a:schemeClr val="tx2"/>
                </a:solidFill>
                <a:latin typeface="Bogle"/>
              </a:rPr>
              <a:t>está </a:t>
            </a: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disponible y/o requiere incluir nuevas fuentes de información / métricas nuevas  dentro de un diseño de data </a:t>
            </a:r>
            <a:r>
              <a:rPr kumimoji="0" lang="es-MX" sz="900" b="0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flow</a:t>
            </a:r>
            <a:endParaRPr kumimoji="0" lang="es-MX" sz="9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8E00E0C0-E4AF-FB58-0E70-D106F47C7895}"/>
              </a:ext>
            </a:extLst>
          </p:cNvPr>
          <p:cNvSpPr/>
          <p:nvPr/>
        </p:nvSpPr>
        <p:spPr>
          <a:xfrm>
            <a:off x="8588858" y="2706344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Requiere metodologías analíticas más robustas, y se integran análisis -</a:t>
            </a:r>
            <a:r>
              <a:rPr lang="es-MX" sz="900">
                <a:solidFill>
                  <a:schemeClr val="tx2"/>
                </a:solidFill>
                <a:latin typeface="Bogle"/>
              </a:rPr>
              <a:t> modelos predictivos o prescriptivos </a:t>
            </a:r>
            <a:r>
              <a:rPr lang="es-MX" sz="900" b="1">
                <a:solidFill>
                  <a:schemeClr val="tx2"/>
                </a:solidFill>
                <a:latin typeface="Bogle"/>
              </a:rPr>
              <a:t>para </a:t>
            </a:r>
            <a:r>
              <a:rPr lang="es-MX" sz="900" b="1" err="1">
                <a:solidFill>
                  <a:schemeClr val="tx2"/>
                </a:solidFill>
                <a:latin typeface="Bogle"/>
              </a:rPr>
              <a:t>productivizarse</a:t>
            </a:r>
            <a:endParaRPr kumimoji="0" lang="es-MX" sz="9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C5725A7-A342-FB87-0B6E-84BFC6170362}"/>
              </a:ext>
            </a:extLst>
          </p:cNvPr>
          <p:cNvSpPr txBox="1">
            <a:spLocks/>
          </p:cNvSpPr>
          <p:nvPr/>
        </p:nvSpPr>
        <p:spPr>
          <a:xfrm>
            <a:off x="1473288" y="4302119"/>
            <a:ext cx="2709599" cy="249364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1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INVOLUCRAMIENTO STAKEHOLDERS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8C471C3-09A5-2C97-EBC3-E217855D1948}"/>
              </a:ext>
            </a:extLst>
          </p:cNvPr>
          <p:cNvSpPr txBox="1">
            <a:spLocks/>
          </p:cNvSpPr>
          <p:nvPr/>
        </p:nvSpPr>
        <p:spPr>
          <a:xfrm>
            <a:off x="1473288" y="5003206"/>
            <a:ext cx="270959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ACOMPAÑAMIENTO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3CC2863-C01A-C40C-9AFF-DAA487C45EE9}"/>
              </a:ext>
            </a:extLst>
          </p:cNvPr>
          <p:cNvSpPr txBox="1"/>
          <p:nvPr/>
        </p:nvSpPr>
        <p:spPr>
          <a:xfrm>
            <a:off x="6495624" y="4151017"/>
            <a:ext cx="2020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 proceso requiere la participación</a:t>
            </a:r>
            <a:r>
              <a:rPr lang="es-ES" altLang="es-MX" sz="900">
                <a:solidFill>
                  <a:schemeClr val="tx2"/>
                </a:solidFill>
              </a:rPr>
              <a:t> de </a:t>
            </a:r>
            <a:r>
              <a:rPr kumimoji="0" lang="es-ES" altLang="es-MX" sz="9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diferentes equipos  y disciplinas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, así como el </a:t>
            </a:r>
            <a:r>
              <a:rPr kumimoji="0" lang="es-ES" altLang="es-MX" sz="90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</a:rPr>
              <a:t>ownership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 de los accionables</a:t>
            </a:r>
            <a:endParaRPr kumimoji="0" lang="es-ES" altLang="es-MX" sz="9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63F682F-1079-5444-E440-BD25BADBF5F2}"/>
              </a:ext>
            </a:extLst>
          </p:cNvPr>
          <p:cNvSpPr txBox="1"/>
          <p:nvPr/>
        </p:nvSpPr>
        <p:spPr>
          <a:xfrm>
            <a:off x="8567785" y="4127387"/>
            <a:ext cx="2020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 proceso requiere la participación</a:t>
            </a:r>
            <a:r>
              <a:rPr lang="es-ES" altLang="es-MX" sz="900">
                <a:solidFill>
                  <a:schemeClr val="tx2"/>
                </a:solidFill>
              </a:rPr>
              <a:t> de 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diferentes equipos, disciplinas y </a:t>
            </a:r>
            <a:r>
              <a:rPr kumimoji="0" lang="es-ES" altLang="es-MX" sz="9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habilitadores tecnológicos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, así como el </a:t>
            </a:r>
            <a:r>
              <a:rPr kumimoji="0" lang="es-ES" altLang="es-MX" sz="90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</a:rPr>
              <a:t>ownership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 de los accionables</a:t>
            </a:r>
            <a:endParaRPr kumimoji="0" lang="es-ES" altLang="es-MX" sz="9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AA3DD11-E267-3FA1-E4F4-B9442DC1FD30}"/>
              </a:ext>
            </a:extLst>
          </p:cNvPr>
          <p:cNvSpPr txBox="1"/>
          <p:nvPr/>
        </p:nvSpPr>
        <p:spPr>
          <a:xfrm>
            <a:off x="4385097" y="4149232"/>
            <a:ext cx="2020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MX" sz="900">
                <a:solidFill>
                  <a:schemeClr val="tx2"/>
                </a:solidFill>
              </a:rPr>
              <a:t>Suele enfocarse en dar respuesta a un equipo o área específica</a:t>
            </a:r>
            <a:endParaRPr kumimoji="0" lang="es-ES" altLang="es-MX" sz="9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9154651-6088-869B-D5EE-8FA15FCA1039}"/>
              </a:ext>
            </a:extLst>
          </p:cNvPr>
          <p:cNvSpPr txBox="1"/>
          <p:nvPr/>
        </p:nvSpPr>
        <p:spPr>
          <a:xfrm>
            <a:off x="6473522" y="4834105"/>
            <a:ext cx="2020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acompañarse de un proceso de seguimiento para asegurar la puesta en marcha de los accionables y la entrega de valor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D2F68EA-ED18-A1FF-CEA6-179D3BA79783}"/>
              </a:ext>
            </a:extLst>
          </p:cNvPr>
          <p:cNvSpPr txBox="1"/>
          <p:nvPr/>
        </p:nvSpPr>
        <p:spPr>
          <a:xfrm>
            <a:off x="8567785" y="4809551"/>
            <a:ext cx="2020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acompañarse de un proceso de seguimiento para asegurar la puesta en marcha de los accionables, la continuidad y la entrega de valor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0ED782F-5CEB-072A-94E2-49B6C704DD19}"/>
              </a:ext>
            </a:extLst>
          </p:cNvPr>
          <p:cNvSpPr txBox="1"/>
          <p:nvPr/>
        </p:nvSpPr>
        <p:spPr>
          <a:xfrm>
            <a:off x="4410020" y="4840560"/>
            <a:ext cx="2020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tener una única entrega como cierre del proceso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C819FE2-C839-527E-C7A0-F8F1E6CE4CD8}"/>
              </a:ext>
            </a:extLst>
          </p:cNvPr>
          <p:cNvSpPr txBox="1"/>
          <p:nvPr/>
        </p:nvSpPr>
        <p:spPr>
          <a:xfrm>
            <a:off x="4385096" y="3451828"/>
            <a:ext cx="2020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confirmar o refutar hipótesis de negocio de uso común </a:t>
            </a:r>
          </a:p>
        </p:txBody>
      </p:sp>
      <p:sp>
        <p:nvSpPr>
          <p:cNvPr id="53" name="Rounded Rectangle 17">
            <a:extLst>
              <a:ext uri="{FF2B5EF4-FFF2-40B4-BE49-F238E27FC236}">
                <a16:creationId xmlns:a16="http://schemas.microsoft.com/office/drawing/2014/main" id="{4091A297-ED4C-6107-5554-576AB452F6F7}"/>
              </a:ext>
            </a:extLst>
          </p:cNvPr>
          <p:cNvSpPr/>
          <p:nvPr/>
        </p:nvSpPr>
        <p:spPr>
          <a:xfrm>
            <a:off x="8588857" y="3419868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9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retan el status quo </a:t>
            </a:r>
            <a:r>
              <a:rPr kumimoji="0" lang="es-ES" altLang="es-MX" sz="9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o proponer alternativas, al tiempo que generar un alto </a:t>
            </a:r>
            <a:r>
              <a:rPr kumimoji="0" lang="es-ES" altLang="es-MX" sz="9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</a:rPr>
              <a:t>engagement</a:t>
            </a:r>
            <a:r>
              <a:rPr kumimoji="0" lang="es-ES" altLang="es-MX" sz="9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 e interés para los </a:t>
            </a:r>
            <a:r>
              <a:rPr lang="es-ES" altLang="es-MX" sz="900" err="1">
                <a:solidFill>
                  <a:schemeClr val="tx2"/>
                </a:solidFill>
              </a:rPr>
              <a:t>stakeholders</a:t>
            </a:r>
            <a:r>
              <a:rPr lang="es-ES" altLang="es-MX" sz="9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4" name="Footer Placeholder 1">
            <a:extLst>
              <a:ext uri="{FF2B5EF4-FFF2-40B4-BE49-F238E27FC236}">
                <a16:creationId xmlns:a16="http://schemas.microsoft.com/office/drawing/2014/main" id="{FC131FC1-2AD4-765B-9564-9136AF2D9144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55" name="Picture 32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42825A7-FEFB-6082-DC01-779965594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00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F8FBCC-950B-77D7-124E-19A3AC436B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89F45D76-6236-FB3D-8BBB-A0326B2F2AED}"/>
              </a:ext>
            </a:extLst>
          </p:cNvPr>
          <p:cNvSpPr txBox="1"/>
          <p:nvPr/>
        </p:nvSpPr>
        <p:spPr>
          <a:xfrm>
            <a:off x="-8544" y="73881"/>
            <a:ext cx="12205701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28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PROPUESTA FRAMEWORK | </a:t>
            </a:r>
            <a:r>
              <a:rPr lang="es-MX" sz="2800" b="1">
                <a:solidFill>
                  <a:srgbClr val="0071DC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ESTUDIOS AD-HOC (INSIGHTS) C</a:t>
            </a:r>
            <a:r>
              <a:rPr kumimoji="0" lang="es-MX" sz="2800" b="1" i="0" u="none" strike="noStrike" kern="1200" cap="none" spc="0" normalizeH="0" baseline="0" noProof="0" err="1">
                <a:ln>
                  <a:noFill/>
                </a:ln>
                <a:solidFill>
                  <a:srgbClr val="0071DC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BUs</a:t>
            </a:r>
            <a:endParaRPr kumimoji="0" lang="es-MX" sz="2800" b="1" i="0" u="none" strike="noStrike" kern="1200" cap="none" spc="0" normalizeH="0" baseline="0" noProof="0">
              <a:ln>
                <a:noFill/>
              </a:ln>
              <a:solidFill>
                <a:srgbClr val="0071DC"/>
              </a:solidFill>
              <a:effectLst/>
              <a:uLnTx/>
              <a:uFillTx/>
              <a:latin typeface="Bogle Black" panose="020B0503020203060203" pitchFamily="34" charset="77"/>
              <a:ea typeface="+mn-ea"/>
              <a:cs typeface="Arial Black" panose="020B0604020202020204" pitchFamily="34" charset="0"/>
            </a:endParaRPr>
          </a:p>
        </p:txBody>
      </p:sp>
      <p:grpSp>
        <p:nvGrpSpPr>
          <p:cNvPr id="24" name="Group 47">
            <a:extLst>
              <a:ext uri="{FF2B5EF4-FFF2-40B4-BE49-F238E27FC236}">
                <a16:creationId xmlns:a16="http://schemas.microsoft.com/office/drawing/2014/main" id="{21F69B7E-D87C-ACB3-5080-BE8B57515791}"/>
              </a:ext>
            </a:extLst>
          </p:cNvPr>
          <p:cNvGrpSpPr/>
          <p:nvPr/>
        </p:nvGrpSpPr>
        <p:grpSpPr>
          <a:xfrm>
            <a:off x="3357364" y="1326611"/>
            <a:ext cx="1331048" cy="1434706"/>
            <a:chOff x="663207" y="1246791"/>
            <a:chExt cx="1324962" cy="1771613"/>
          </a:xfrm>
          <a:solidFill>
            <a:schemeClr val="accent5">
              <a:lumMod val="75000"/>
            </a:schemeClr>
          </a:solidFill>
        </p:grpSpPr>
        <p:sp>
          <p:nvSpPr>
            <p:cNvPr id="25" name="Rounded Rectangle 5">
              <a:extLst>
                <a:ext uri="{FF2B5EF4-FFF2-40B4-BE49-F238E27FC236}">
                  <a16:creationId xmlns:a16="http://schemas.microsoft.com/office/drawing/2014/main" id="{5473642B-C9C9-3073-E6A8-1A10396FAF20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Isosceles Triangle 6">
              <a:extLst>
                <a:ext uri="{FF2B5EF4-FFF2-40B4-BE49-F238E27FC236}">
                  <a16:creationId xmlns:a16="http://schemas.microsoft.com/office/drawing/2014/main" id="{80E29023-DB29-3F31-4A5E-F29665BD7AE9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Rectangle 10">
            <a:extLst>
              <a:ext uri="{FF2B5EF4-FFF2-40B4-BE49-F238E27FC236}">
                <a16:creationId xmlns:a16="http://schemas.microsoft.com/office/drawing/2014/main" id="{360D6DBD-E93F-A7AD-03EF-D5A110E9D093}"/>
              </a:ext>
            </a:extLst>
          </p:cNvPr>
          <p:cNvSpPr/>
          <p:nvPr/>
        </p:nvSpPr>
        <p:spPr>
          <a:xfrm>
            <a:off x="3352744" y="752354"/>
            <a:ext cx="133104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29" name="Round Same Side Corner Rectangle 8">
            <a:extLst>
              <a:ext uri="{FF2B5EF4-FFF2-40B4-BE49-F238E27FC236}">
                <a16:creationId xmlns:a16="http://schemas.microsoft.com/office/drawing/2014/main" id="{FB77ACD5-0CDE-2BDA-A5CA-9BF7E0E2BC45}"/>
              </a:ext>
            </a:extLst>
          </p:cNvPr>
          <p:cNvSpPr/>
          <p:nvPr/>
        </p:nvSpPr>
        <p:spPr>
          <a:xfrm>
            <a:off x="3352747" y="1317645"/>
            <a:ext cx="1331048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rgbClr val="FFFFFF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BD14B69-3948-6226-CA8B-ED1F2B6A1008}"/>
              </a:ext>
            </a:extLst>
          </p:cNvPr>
          <p:cNvSpPr txBox="1"/>
          <p:nvPr/>
        </p:nvSpPr>
        <p:spPr>
          <a:xfrm>
            <a:off x="3372013" y="2146232"/>
            <a:ext cx="131177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2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Contextualización Problemática</a:t>
            </a:r>
          </a:p>
        </p:txBody>
      </p:sp>
      <p:grpSp>
        <p:nvGrpSpPr>
          <p:cNvPr id="31" name="Group 54">
            <a:extLst>
              <a:ext uri="{FF2B5EF4-FFF2-40B4-BE49-F238E27FC236}">
                <a16:creationId xmlns:a16="http://schemas.microsoft.com/office/drawing/2014/main" id="{FE5AC6DE-E5A3-A9E0-B328-EEBF04EC446D}"/>
              </a:ext>
            </a:extLst>
          </p:cNvPr>
          <p:cNvGrpSpPr/>
          <p:nvPr/>
        </p:nvGrpSpPr>
        <p:grpSpPr>
          <a:xfrm>
            <a:off x="7174883" y="1629908"/>
            <a:ext cx="327021" cy="453976"/>
            <a:chOff x="9365958" y="3310949"/>
            <a:chExt cx="450850" cy="508000"/>
          </a:xfrm>
          <a:solidFill>
            <a:schemeClr val="bg1">
              <a:lumMod val="85000"/>
            </a:schemeClr>
          </a:solidFill>
        </p:grpSpPr>
        <p:sp>
          <p:nvSpPr>
            <p:cNvPr id="32" name="ChevronA1">
              <a:extLst>
                <a:ext uri="{FF2B5EF4-FFF2-40B4-BE49-F238E27FC236}">
                  <a16:creationId xmlns:a16="http://schemas.microsoft.com/office/drawing/2014/main" id="{50F6013D-954D-A921-F1FB-BA6F3AC5DB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5958" y="3361749"/>
              <a:ext cx="238760" cy="4064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ChevronB1">
              <a:extLst>
                <a:ext uri="{FF2B5EF4-FFF2-40B4-BE49-F238E27FC236}">
                  <a16:creationId xmlns:a16="http://schemas.microsoft.com/office/drawing/2014/main" id="{7D619AB0-24C0-2527-FC1A-8832DBFB7D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8358" y="3310949"/>
              <a:ext cx="298450" cy="5080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47">
            <a:extLst>
              <a:ext uri="{FF2B5EF4-FFF2-40B4-BE49-F238E27FC236}">
                <a16:creationId xmlns:a16="http://schemas.microsoft.com/office/drawing/2014/main" id="{00880645-350E-419B-4002-9C5992F98E88}"/>
              </a:ext>
            </a:extLst>
          </p:cNvPr>
          <p:cNvGrpSpPr/>
          <p:nvPr/>
        </p:nvGrpSpPr>
        <p:grpSpPr>
          <a:xfrm>
            <a:off x="5523566" y="1307563"/>
            <a:ext cx="1331048" cy="1434706"/>
            <a:chOff x="663207" y="1246791"/>
            <a:chExt cx="1324962" cy="1771613"/>
          </a:xfrm>
          <a:solidFill>
            <a:schemeClr val="accent4">
              <a:lumMod val="75000"/>
            </a:schemeClr>
          </a:solidFill>
        </p:grpSpPr>
        <p:sp>
          <p:nvSpPr>
            <p:cNvPr id="35" name="Rounded Rectangle 5">
              <a:extLst>
                <a:ext uri="{FF2B5EF4-FFF2-40B4-BE49-F238E27FC236}">
                  <a16:creationId xmlns:a16="http://schemas.microsoft.com/office/drawing/2014/main" id="{0555F392-AD49-9E89-D100-EA36D6084CA2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Isosceles Triangle 6">
              <a:extLst>
                <a:ext uri="{FF2B5EF4-FFF2-40B4-BE49-F238E27FC236}">
                  <a16:creationId xmlns:a16="http://schemas.microsoft.com/office/drawing/2014/main" id="{CABB0E66-7215-1F47-0BE3-C20D45450C18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Rectangle 10">
            <a:extLst>
              <a:ext uri="{FF2B5EF4-FFF2-40B4-BE49-F238E27FC236}">
                <a16:creationId xmlns:a16="http://schemas.microsoft.com/office/drawing/2014/main" id="{214A2A33-3560-80EF-19AD-84907CA33FC9}"/>
              </a:ext>
            </a:extLst>
          </p:cNvPr>
          <p:cNvSpPr/>
          <p:nvPr/>
        </p:nvSpPr>
        <p:spPr>
          <a:xfrm>
            <a:off x="5521757" y="761714"/>
            <a:ext cx="134741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38" name="Round Same Side Corner Rectangle 8">
            <a:extLst>
              <a:ext uri="{FF2B5EF4-FFF2-40B4-BE49-F238E27FC236}">
                <a16:creationId xmlns:a16="http://schemas.microsoft.com/office/drawing/2014/main" id="{C2A08B76-FB83-9AEE-39A0-1CF88E6D9CFA}"/>
              </a:ext>
            </a:extLst>
          </p:cNvPr>
          <p:cNvSpPr/>
          <p:nvPr/>
        </p:nvSpPr>
        <p:spPr>
          <a:xfrm>
            <a:off x="5518950" y="1298598"/>
            <a:ext cx="1331048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rgbClr val="FFFFFF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áfico 38" descr="Statistics con relleno sólido">
            <a:extLst>
              <a:ext uri="{FF2B5EF4-FFF2-40B4-BE49-F238E27FC236}">
                <a16:creationId xmlns:a16="http://schemas.microsoft.com/office/drawing/2014/main" id="{18549E23-54A3-63CC-3C9D-BC8ECD31D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5841" y="1440959"/>
            <a:ext cx="637264" cy="561387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7945218F-A10A-5051-EDCF-77B4D322B30E}"/>
              </a:ext>
            </a:extLst>
          </p:cNvPr>
          <p:cNvSpPr txBox="1"/>
          <p:nvPr/>
        </p:nvSpPr>
        <p:spPr>
          <a:xfrm>
            <a:off x="5514873" y="2094998"/>
            <a:ext cx="13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Analysis</a:t>
            </a: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 &amp; </a:t>
            </a: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Insights</a:t>
            </a:r>
            <a:endParaRPr kumimoji="0" lang="es-MX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grpSp>
        <p:nvGrpSpPr>
          <p:cNvPr id="41" name="Group 47">
            <a:extLst>
              <a:ext uri="{FF2B5EF4-FFF2-40B4-BE49-F238E27FC236}">
                <a16:creationId xmlns:a16="http://schemas.microsoft.com/office/drawing/2014/main" id="{E91FC4BE-520D-54E8-6A72-8DC04CC39BB2}"/>
              </a:ext>
            </a:extLst>
          </p:cNvPr>
          <p:cNvGrpSpPr/>
          <p:nvPr/>
        </p:nvGrpSpPr>
        <p:grpSpPr>
          <a:xfrm>
            <a:off x="1173685" y="1328162"/>
            <a:ext cx="1331049" cy="1434707"/>
            <a:chOff x="663207" y="1246791"/>
            <a:chExt cx="1324962" cy="1771613"/>
          </a:xfrm>
          <a:solidFill>
            <a:srgbClr val="0071DC"/>
          </a:solidFill>
        </p:grpSpPr>
        <p:sp>
          <p:nvSpPr>
            <p:cNvPr id="42" name="Rounded Rectangle 5">
              <a:extLst>
                <a:ext uri="{FF2B5EF4-FFF2-40B4-BE49-F238E27FC236}">
                  <a16:creationId xmlns:a16="http://schemas.microsoft.com/office/drawing/2014/main" id="{77B41F96-28DE-0747-5054-88EEDBB620DD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solidFill>
              <a:schemeClr val="accent3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Isosceles Triangle 6">
              <a:extLst>
                <a:ext uri="{FF2B5EF4-FFF2-40B4-BE49-F238E27FC236}">
                  <a16:creationId xmlns:a16="http://schemas.microsoft.com/office/drawing/2014/main" id="{11D69A25-6054-695C-2FE2-C239CF0467BF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solidFill>
              <a:schemeClr val="accent3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F701F61-FF64-F7E6-C471-684DBFE5AA71}"/>
              </a:ext>
            </a:extLst>
          </p:cNvPr>
          <p:cNvSpPr txBox="1"/>
          <p:nvPr/>
        </p:nvSpPr>
        <p:spPr>
          <a:xfrm>
            <a:off x="1169067" y="2124934"/>
            <a:ext cx="133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Definición y Priorización </a:t>
            </a: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3D740CC4-04FE-6318-0053-B2A89561E9AF}"/>
              </a:ext>
            </a:extLst>
          </p:cNvPr>
          <p:cNvSpPr/>
          <p:nvPr/>
        </p:nvSpPr>
        <p:spPr>
          <a:xfrm>
            <a:off x="1177547" y="770968"/>
            <a:ext cx="132718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01</a:t>
            </a:r>
          </a:p>
        </p:txBody>
      </p:sp>
      <p:grpSp>
        <p:nvGrpSpPr>
          <p:cNvPr id="46" name="Group 47">
            <a:extLst>
              <a:ext uri="{FF2B5EF4-FFF2-40B4-BE49-F238E27FC236}">
                <a16:creationId xmlns:a16="http://schemas.microsoft.com/office/drawing/2014/main" id="{8A550807-3BA7-A49B-9AB3-D9BE2465CE84}"/>
              </a:ext>
            </a:extLst>
          </p:cNvPr>
          <p:cNvGrpSpPr/>
          <p:nvPr/>
        </p:nvGrpSpPr>
        <p:grpSpPr>
          <a:xfrm>
            <a:off x="7803058" y="1315318"/>
            <a:ext cx="1331049" cy="1434706"/>
            <a:chOff x="663207" y="1246791"/>
            <a:chExt cx="1324962" cy="1771613"/>
          </a:xfrm>
          <a:solidFill>
            <a:srgbClr val="FFC220"/>
          </a:solidFill>
        </p:grpSpPr>
        <p:sp>
          <p:nvSpPr>
            <p:cNvPr id="47" name="Rounded Rectangle 5">
              <a:extLst>
                <a:ext uri="{FF2B5EF4-FFF2-40B4-BE49-F238E27FC236}">
                  <a16:creationId xmlns:a16="http://schemas.microsoft.com/office/drawing/2014/main" id="{CF139B0C-3B9A-EB05-A913-72968FEA581C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Isosceles Triangle 6">
              <a:extLst>
                <a:ext uri="{FF2B5EF4-FFF2-40B4-BE49-F238E27FC236}">
                  <a16:creationId xmlns:a16="http://schemas.microsoft.com/office/drawing/2014/main" id="{E98A9DFA-AC69-6CC2-9665-CF32510BBAB4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Rectangle 10">
            <a:extLst>
              <a:ext uri="{FF2B5EF4-FFF2-40B4-BE49-F238E27FC236}">
                <a16:creationId xmlns:a16="http://schemas.microsoft.com/office/drawing/2014/main" id="{F54CBB56-8742-95D7-EF66-597783B41C9E}"/>
              </a:ext>
            </a:extLst>
          </p:cNvPr>
          <p:cNvSpPr/>
          <p:nvPr/>
        </p:nvSpPr>
        <p:spPr>
          <a:xfrm>
            <a:off x="7812998" y="778440"/>
            <a:ext cx="131649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rgbClr val="FFC22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04</a:t>
            </a:r>
          </a:p>
        </p:txBody>
      </p:sp>
      <p:sp>
        <p:nvSpPr>
          <p:cNvPr id="50" name="Round Same Side Corner Rectangle 8">
            <a:extLst>
              <a:ext uri="{FF2B5EF4-FFF2-40B4-BE49-F238E27FC236}">
                <a16:creationId xmlns:a16="http://schemas.microsoft.com/office/drawing/2014/main" id="{0FBCD4B5-A3CE-E3BB-C400-A2E879EFD6D2}"/>
              </a:ext>
            </a:extLst>
          </p:cNvPr>
          <p:cNvSpPr/>
          <p:nvPr/>
        </p:nvSpPr>
        <p:spPr>
          <a:xfrm>
            <a:off x="7798442" y="1306352"/>
            <a:ext cx="1331049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rgbClr val="FFFFFF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Gráfico 50" descr="Route (Two Pins With A Path) con relleno sólido">
            <a:extLst>
              <a:ext uri="{FF2B5EF4-FFF2-40B4-BE49-F238E27FC236}">
                <a16:creationId xmlns:a16="http://schemas.microsoft.com/office/drawing/2014/main" id="{683AE5B7-FE25-8B10-53E0-0C42CBD36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2774" y="1448586"/>
            <a:ext cx="602383" cy="561387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4877E737-C42C-DB52-213C-812A40A6B5F2}"/>
              </a:ext>
            </a:extLst>
          </p:cNvPr>
          <p:cNvSpPr txBox="1"/>
          <p:nvPr/>
        </p:nvSpPr>
        <p:spPr>
          <a:xfrm>
            <a:off x="7812998" y="2113503"/>
            <a:ext cx="131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Construcción  Accionables</a:t>
            </a:r>
          </a:p>
        </p:txBody>
      </p:sp>
      <p:grpSp>
        <p:nvGrpSpPr>
          <p:cNvPr id="53" name="Group 54">
            <a:extLst>
              <a:ext uri="{FF2B5EF4-FFF2-40B4-BE49-F238E27FC236}">
                <a16:creationId xmlns:a16="http://schemas.microsoft.com/office/drawing/2014/main" id="{9C02F92B-6E60-783C-2179-28BD8C334DA3}"/>
              </a:ext>
            </a:extLst>
          </p:cNvPr>
          <p:cNvGrpSpPr/>
          <p:nvPr/>
        </p:nvGrpSpPr>
        <p:grpSpPr>
          <a:xfrm>
            <a:off x="9383063" y="1627373"/>
            <a:ext cx="327021" cy="453976"/>
            <a:chOff x="9365958" y="3310949"/>
            <a:chExt cx="450850" cy="508000"/>
          </a:xfrm>
          <a:solidFill>
            <a:schemeClr val="bg1">
              <a:lumMod val="85000"/>
            </a:schemeClr>
          </a:solidFill>
        </p:grpSpPr>
        <p:sp>
          <p:nvSpPr>
            <p:cNvPr id="54" name="ChevronA1">
              <a:extLst>
                <a:ext uri="{FF2B5EF4-FFF2-40B4-BE49-F238E27FC236}">
                  <a16:creationId xmlns:a16="http://schemas.microsoft.com/office/drawing/2014/main" id="{CA1FF93E-CDA3-31D9-FC57-2D4E7C9AB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5958" y="3361749"/>
              <a:ext cx="238760" cy="4064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hevronB1">
              <a:extLst>
                <a:ext uri="{FF2B5EF4-FFF2-40B4-BE49-F238E27FC236}">
                  <a16:creationId xmlns:a16="http://schemas.microsoft.com/office/drawing/2014/main" id="{AAC0D048-73A9-4617-07B0-2118C3084E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8358" y="3310949"/>
              <a:ext cx="298450" cy="5080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Round Same Side Corner Rectangle 8">
            <a:extLst>
              <a:ext uri="{FF2B5EF4-FFF2-40B4-BE49-F238E27FC236}">
                <a16:creationId xmlns:a16="http://schemas.microsoft.com/office/drawing/2014/main" id="{44D3DD3C-7861-5736-00DA-0EC705068908}"/>
              </a:ext>
            </a:extLst>
          </p:cNvPr>
          <p:cNvSpPr/>
          <p:nvPr/>
        </p:nvSpPr>
        <p:spPr>
          <a:xfrm>
            <a:off x="1177545" y="1319196"/>
            <a:ext cx="1322572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bg1">
              <a:alpha val="29804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Gráfico 56" descr="Doctor female con relleno sólido">
            <a:extLst>
              <a:ext uri="{FF2B5EF4-FFF2-40B4-BE49-F238E27FC236}">
                <a16:creationId xmlns:a16="http://schemas.microsoft.com/office/drawing/2014/main" id="{0C9E4525-01C1-5BB3-1B3D-F0EC8C232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3615" y="1433486"/>
            <a:ext cx="544287" cy="568860"/>
          </a:xfrm>
          <a:prstGeom prst="rect">
            <a:avLst/>
          </a:prstGeom>
        </p:spPr>
      </p:pic>
      <p:grpSp>
        <p:nvGrpSpPr>
          <p:cNvPr id="58" name="Group 54">
            <a:extLst>
              <a:ext uri="{FF2B5EF4-FFF2-40B4-BE49-F238E27FC236}">
                <a16:creationId xmlns:a16="http://schemas.microsoft.com/office/drawing/2014/main" id="{B6F2F112-47EF-6EAE-975E-ECE205F5E8A3}"/>
              </a:ext>
            </a:extLst>
          </p:cNvPr>
          <p:cNvGrpSpPr/>
          <p:nvPr/>
        </p:nvGrpSpPr>
        <p:grpSpPr>
          <a:xfrm>
            <a:off x="2751854" y="1641830"/>
            <a:ext cx="327021" cy="453976"/>
            <a:chOff x="9365958" y="3310949"/>
            <a:chExt cx="450850" cy="508000"/>
          </a:xfrm>
          <a:solidFill>
            <a:schemeClr val="bg1">
              <a:lumMod val="85000"/>
            </a:schemeClr>
          </a:solidFill>
        </p:grpSpPr>
        <p:sp>
          <p:nvSpPr>
            <p:cNvPr id="59" name="ChevronA1">
              <a:extLst>
                <a:ext uri="{FF2B5EF4-FFF2-40B4-BE49-F238E27FC236}">
                  <a16:creationId xmlns:a16="http://schemas.microsoft.com/office/drawing/2014/main" id="{D89835F5-3AC1-02B8-1594-6EFC16405E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5958" y="3361749"/>
              <a:ext cx="238760" cy="4064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hevronB1">
              <a:extLst>
                <a:ext uri="{FF2B5EF4-FFF2-40B4-BE49-F238E27FC236}">
                  <a16:creationId xmlns:a16="http://schemas.microsoft.com/office/drawing/2014/main" id="{F64F87DE-DB9C-9D75-418E-CC1C0E903F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8358" y="3310949"/>
              <a:ext cx="298450" cy="5080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" name="70 CuadroTexto">
            <a:extLst>
              <a:ext uri="{FF2B5EF4-FFF2-40B4-BE49-F238E27FC236}">
                <a16:creationId xmlns:a16="http://schemas.microsoft.com/office/drawing/2014/main" id="{0AE083EB-1650-413E-7DC6-9A07EEC55313}"/>
              </a:ext>
            </a:extLst>
          </p:cNvPr>
          <p:cNvSpPr txBox="1"/>
          <p:nvPr/>
        </p:nvSpPr>
        <p:spPr>
          <a:xfrm>
            <a:off x="895340" y="585143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(1-2 días)</a:t>
            </a:r>
          </a:p>
        </p:txBody>
      </p:sp>
      <p:grpSp>
        <p:nvGrpSpPr>
          <p:cNvPr id="62" name="Group 54">
            <a:extLst>
              <a:ext uri="{FF2B5EF4-FFF2-40B4-BE49-F238E27FC236}">
                <a16:creationId xmlns:a16="http://schemas.microsoft.com/office/drawing/2014/main" id="{8D7EAD29-5B3B-9578-4A96-3AD51E7CB9BD}"/>
              </a:ext>
            </a:extLst>
          </p:cNvPr>
          <p:cNvGrpSpPr/>
          <p:nvPr/>
        </p:nvGrpSpPr>
        <p:grpSpPr>
          <a:xfrm>
            <a:off x="4878770" y="1645881"/>
            <a:ext cx="327021" cy="453976"/>
            <a:chOff x="9365958" y="3310949"/>
            <a:chExt cx="450850" cy="508000"/>
          </a:xfrm>
          <a:solidFill>
            <a:schemeClr val="bg1">
              <a:lumMod val="85000"/>
            </a:schemeClr>
          </a:solidFill>
        </p:grpSpPr>
        <p:sp>
          <p:nvSpPr>
            <p:cNvPr id="63" name="ChevronA1">
              <a:extLst>
                <a:ext uri="{FF2B5EF4-FFF2-40B4-BE49-F238E27FC236}">
                  <a16:creationId xmlns:a16="http://schemas.microsoft.com/office/drawing/2014/main" id="{42691CAC-F4C0-0689-9BA3-F1E50B7EA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5958" y="3361749"/>
              <a:ext cx="238760" cy="4064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ChevronB1">
              <a:extLst>
                <a:ext uri="{FF2B5EF4-FFF2-40B4-BE49-F238E27FC236}">
                  <a16:creationId xmlns:a16="http://schemas.microsoft.com/office/drawing/2014/main" id="{65928C5F-56CC-C608-DC5B-E05BE3C28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8358" y="3310949"/>
              <a:ext cx="298450" cy="5080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70 CuadroTexto">
            <a:extLst>
              <a:ext uri="{FF2B5EF4-FFF2-40B4-BE49-F238E27FC236}">
                <a16:creationId xmlns:a16="http://schemas.microsoft.com/office/drawing/2014/main" id="{74D0E433-CFB7-93DB-8CF6-FB0DFE8F40A6}"/>
              </a:ext>
            </a:extLst>
          </p:cNvPr>
          <p:cNvSpPr txBox="1"/>
          <p:nvPr/>
        </p:nvSpPr>
        <p:spPr>
          <a:xfrm>
            <a:off x="3067428" y="580968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 semana)</a:t>
            </a:r>
          </a:p>
        </p:txBody>
      </p:sp>
      <p:sp>
        <p:nvSpPr>
          <p:cNvPr id="66" name="70 CuadroTexto">
            <a:extLst>
              <a:ext uri="{FF2B5EF4-FFF2-40B4-BE49-F238E27FC236}">
                <a16:creationId xmlns:a16="http://schemas.microsoft.com/office/drawing/2014/main" id="{81A05545-6783-3FC4-D89E-3C8FF5D7F4FB}"/>
              </a:ext>
            </a:extLst>
          </p:cNvPr>
          <p:cNvSpPr txBox="1"/>
          <p:nvPr/>
        </p:nvSpPr>
        <p:spPr>
          <a:xfrm>
            <a:off x="5283975" y="577520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 sprint x N)</a:t>
            </a:r>
          </a:p>
        </p:txBody>
      </p:sp>
      <p:sp>
        <p:nvSpPr>
          <p:cNvPr id="67" name="70 CuadroTexto">
            <a:extLst>
              <a:ext uri="{FF2B5EF4-FFF2-40B4-BE49-F238E27FC236}">
                <a16:creationId xmlns:a16="http://schemas.microsoft.com/office/drawing/2014/main" id="{2083F4E4-7E26-7F84-8747-1B38B6B76859}"/>
              </a:ext>
            </a:extLst>
          </p:cNvPr>
          <p:cNvSpPr txBox="1"/>
          <p:nvPr/>
        </p:nvSpPr>
        <p:spPr>
          <a:xfrm>
            <a:off x="7530260" y="598989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 semana)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FBDD31E-4C84-196B-76D7-8A43DC40AB79}"/>
              </a:ext>
            </a:extLst>
          </p:cNvPr>
          <p:cNvSpPr txBox="1"/>
          <p:nvPr/>
        </p:nvSpPr>
        <p:spPr>
          <a:xfrm>
            <a:off x="3839781" y="5000855"/>
            <a:ext cx="80714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5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Iteraciones con </a:t>
            </a:r>
            <a:r>
              <a:rPr kumimoji="0" lang="es-MX" sz="105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stakeholders</a:t>
            </a:r>
            <a:r>
              <a:rPr kumimoji="0" lang="es-MX" sz="105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:          Se compartirán avances durante el periodo de Análisis para dar visibilidad a negocio, así como detectar oportunamente posibles ajustes o recalibraciones puntuales 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2D1C84F-E887-73D4-5961-0E2FDD29AC86}"/>
              </a:ext>
            </a:extLst>
          </p:cNvPr>
          <p:cNvSpPr txBox="1"/>
          <p:nvPr/>
        </p:nvSpPr>
        <p:spPr>
          <a:xfrm>
            <a:off x="943304" y="2573080"/>
            <a:ext cx="1763236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Priorización de caso de uso con Tribu: impacto a negocio + valor al cliente + complejidad ejecución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Definición de preguntas estratégicas e hipótesis de negocio causa-raíz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Definición entregables finales + criterios de éxito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FDB3C0A-1120-F3B1-9605-650CB71509AA}"/>
              </a:ext>
            </a:extLst>
          </p:cNvPr>
          <p:cNvSpPr txBox="1"/>
          <p:nvPr/>
        </p:nvSpPr>
        <p:spPr>
          <a:xfrm>
            <a:off x="3243750" y="2580632"/>
            <a:ext cx="18281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Clusterización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de la problemática y definición de líneas de investigación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Propuesta de metodología analítica: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cuali-cuanti</a:t>
            </a: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Armado matriz RACI y timeline del proyecto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D0DC301E-9036-A1F1-B62B-A3550437DC37}"/>
              </a:ext>
            </a:extLst>
          </p:cNvPr>
          <p:cNvSpPr txBox="1"/>
          <p:nvPr/>
        </p:nvSpPr>
        <p:spPr>
          <a:xfrm>
            <a:off x="5326135" y="2527544"/>
            <a:ext cx="1886793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Definición input de data, preparación flujos de data y exploración inicial (data Discovery)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Construcción de métricas clave y /o aplicación de métodos-modelos analíticos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Implementación ejercicios Cualitativos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Interpretación y construcción de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Insights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146C28E-E372-ACFD-FF0D-3392708A8E95}"/>
              </a:ext>
            </a:extLst>
          </p:cNvPr>
          <p:cNvSpPr txBox="1"/>
          <p:nvPr/>
        </p:nvSpPr>
        <p:spPr>
          <a:xfrm>
            <a:off x="7670794" y="2757569"/>
            <a:ext cx="1623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Recomendaciones (data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driven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) para construcción de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PDA´s</a:t>
            </a: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Alineación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KPIs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, timeline y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stakeholders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de los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PDA´s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73" name="Rectángulo redondeado 253">
            <a:extLst>
              <a:ext uri="{FF2B5EF4-FFF2-40B4-BE49-F238E27FC236}">
                <a16:creationId xmlns:a16="http://schemas.microsoft.com/office/drawing/2014/main" id="{10E57C07-6DD7-6D2C-F309-8EF96336E419}"/>
              </a:ext>
            </a:extLst>
          </p:cNvPr>
          <p:cNvSpPr/>
          <p:nvPr/>
        </p:nvSpPr>
        <p:spPr>
          <a:xfrm>
            <a:off x="1138763" y="5480628"/>
            <a:ext cx="10463820" cy="773835"/>
          </a:xfrm>
          <a:prstGeom prst="roundRect">
            <a:avLst>
              <a:gd name="adj" fmla="val 10342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cxnSp>
        <p:nvCxnSpPr>
          <p:cNvPr id="74" name="Conector: curvado 73">
            <a:extLst>
              <a:ext uri="{FF2B5EF4-FFF2-40B4-BE49-F238E27FC236}">
                <a16:creationId xmlns:a16="http://schemas.microsoft.com/office/drawing/2014/main" id="{3AABA628-A0B7-3DFF-901C-F1DC14497E03}"/>
              </a:ext>
            </a:extLst>
          </p:cNvPr>
          <p:cNvCxnSpPr>
            <a:cxnSpLocks/>
          </p:cNvCxnSpPr>
          <p:nvPr/>
        </p:nvCxnSpPr>
        <p:spPr>
          <a:xfrm rot="5400000">
            <a:off x="4914709" y="3922909"/>
            <a:ext cx="4507" cy="2205645"/>
          </a:xfrm>
          <a:prstGeom prst="curvedConnector3">
            <a:avLst>
              <a:gd name="adj1" fmla="val 5372909"/>
            </a:avLst>
          </a:prstGeom>
          <a:ln w="9525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05B7F815-2BA5-038A-DF8D-702CEE6BFFD0}"/>
              </a:ext>
            </a:extLst>
          </p:cNvPr>
          <p:cNvSpPr txBox="1"/>
          <p:nvPr/>
        </p:nvSpPr>
        <p:spPr>
          <a:xfrm>
            <a:off x="0" y="5541912"/>
            <a:ext cx="1151470" cy="2195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CÉLULAS </a:t>
            </a:r>
            <a:r>
              <a:rPr kumimoji="0" lang="es-MX" sz="9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CBUs</a:t>
            </a:r>
            <a:endParaRPr lang="es-MX" sz="900">
              <a:solidFill>
                <a:srgbClr val="000000"/>
              </a:solidFill>
              <a:latin typeface="Bogle"/>
            </a:endParaRPr>
          </a:p>
        </p:txBody>
      </p:sp>
      <p:pic>
        <p:nvPicPr>
          <p:cNvPr id="76" name="Picture 4" descr="Target Icon | Line Iconset | IconsMind">
            <a:extLst>
              <a:ext uri="{FF2B5EF4-FFF2-40B4-BE49-F238E27FC236}">
                <a16:creationId xmlns:a16="http://schemas.microsoft.com/office/drawing/2014/main" id="{7ED7A5BE-2BB9-44A1-CA77-F71983AB6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583" y="1449681"/>
            <a:ext cx="535130" cy="53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47">
            <a:extLst>
              <a:ext uri="{FF2B5EF4-FFF2-40B4-BE49-F238E27FC236}">
                <a16:creationId xmlns:a16="http://schemas.microsoft.com/office/drawing/2014/main" id="{FCA9C057-6F65-0E4E-39B8-EF214FA1652E}"/>
              </a:ext>
            </a:extLst>
          </p:cNvPr>
          <p:cNvGrpSpPr/>
          <p:nvPr/>
        </p:nvGrpSpPr>
        <p:grpSpPr>
          <a:xfrm>
            <a:off x="10071560" y="1318375"/>
            <a:ext cx="1331049" cy="1434706"/>
            <a:chOff x="663207" y="1246791"/>
            <a:chExt cx="1324962" cy="1771613"/>
          </a:xfrm>
          <a:solidFill>
            <a:srgbClr val="FFC220"/>
          </a:solidFill>
        </p:grpSpPr>
        <p:sp>
          <p:nvSpPr>
            <p:cNvPr id="78" name="Rounded Rectangle 5">
              <a:extLst>
                <a:ext uri="{FF2B5EF4-FFF2-40B4-BE49-F238E27FC236}">
                  <a16:creationId xmlns:a16="http://schemas.microsoft.com/office/drawing/2014/main" id="{852CF751-5C8E-A136-72E9-7AEA28F1DA71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Isosceles Triangle 6">
              <a:extLst>
                <a:ext uri="{FF2B5EF4-FFF2-40B4-BE49-F238E27FC236}">
                  <a16:creationId xmlns:a16="http://schemas.microsoft.com/office/drawing/2014/main" id="{5193D7BC-572F-1ABA-FBC1-6C8683FCDBCE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Round Same Side Corner Rectangle 8">
            <a:extLst>
              <a:ext uri="{FF2B5EF4-FFF2-40B4-BE49-F238E27FC236}">
                <a16:creationId xmlns:a16="http://schemas.microsoft.com/office/drawing/2014/main" id="{ADCED895-981D-C4DD-076E-329CC94CA54F}"/>
              </a:ext>
            </a:extLst>
          </p:cNvPr>
          <p:cNvSpPr/>
          <p:nvPr/>
        </p:nvSpPr>
        <p:spPr>
          <a:xfrm>
            <a:off x="10066944" y="1309409"/>
            <a:ext cx="1331049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rgbClr val="FFFFFF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161DD37D-2E5C-8A87-D485-8C00636B9E4E}"/>
              </a:ext>
            </a:extLst>
          </p:cNvPr>
          <p:cNvSpPr txBox="1"/>
          <p:nvPr/>
        </p:nvSpPr>
        <p:spPr>
          <a:xfrm>
            <a:off x="10078361" y="2101438"/>
            <a:ext cx="131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Comunicación y Monitoreo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4DB9B09A-FD99-6A97-D509-B1E3F4ECDB10}"/>
              </a:ext>
            </a:extLst>
          </p:cNvPr>
          <p:cNvSpPr txBox="1"/>
          <p:nvPr/>
        </p:nvSpPr>
        <p:spPr>
          <a:xfrm>
            <a:off x="9850850" y="2582578"/>
            <a:ext cx="176323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Comunicación / entrega de resultados y material generado (según entregables definidos)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Plan para monitoreo y seguimiento a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PDA´s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</a:t>
            </a:r>
          </a:p>
        </p:txBody>
      </p:sp>
      <p:pic>
        <p:nvPicPr>
          <p:cNvPr id="83" name="Picture 16" descr="Planificación - Iconos gratis de márketing">
            <a:extLst>
              <a:ext uri="{FF2B5EF4-FFF2-40B4-BE49-F238E27FC236}">
                <a16:creationId xmlns:a16="http://schemas.microsoft.com/office/drawing/2014/main" id="{A84E7ACD-163C-0D03-5B8D-90571D2A3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65" y="1490714"/>
            <a:ext cx="487721" cy="48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10">
            <a:extLst>
              <a:ext uri="{FF2B5EF4-FFF2-40B4-BE49-F238E27FC236}">
                <a16:creationId xmlns:a16="http://schemas.microsoft.com/office/drawing/2014/main" id="{69C091CA-5FB2-4D18-41DC-CEDA96694578}"/>
              </a:ext>
            </a:extLst>
          </p:cNvPr>
          <p:cNvSpPr/>
          <p:nvPr/>
        </p:nvSpPr>
        <p:spPr>
          <a:xfrm>
            <a:off x="10058763" y="792125"/>
            <a:ext cx="131649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85" name="70 CuadroTexto">
            <a:extLst>
              <a:ext uri="{FF2B5EF4-FFF2-40B4-BE49-F238E27FC236}">
                <a16:creationId xmlns:a16="http://schemas.microsoft.com/office/drawing/2014/main" id="{E612986B-E209-39A1-4EBF-F76D50D41BAB}"/>
              </a:ext>
            </a:extLst>
          </p:cNvPr>
          <p:cNvSpPr txBox="1"/>
          <p:nvPr/>
        </p:nvSpPr>
        <p:spPr>
          <a:xfrm>
            <a:off x="9801587" y="604418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(1-2 días)</a:t>
            </a:r>
          </a:p>
        </p:txBody>
      </p:sp>
      <p:pic>
        <p:nvPicPr>
          <p:cNvPr id="86" name="Picture 8">
            <a:extLst>
              <a:ext uri="{FF2B5EF4-FFF2-40B4-BE49-F238E27FC236}">
                <a16:creationId xmlns:a16="http://schemas.microsoft.com/office/drawing/2014/main" id="{55113354-92A8-DBA6-AA8C-7543A893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38" y="551244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>
            <a:extLst>
              <a:ext uri="{FF2B5EF4-FFF2-40B4-BE49-F238E27FC236}">
                <a16:creationId xmlns:a16="http://schemas.microsoft.com/office/drawing/2014/main" id="{705D386D-3E0E-8496-1EE0-29122503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88" y="5507876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>
            <a:extLst>
              <a:ext uri="{FF2B5EF4-FFF2-40B4-BE49-F238E27FC236}">
                <a16:creationId xmlns:a16="http://schemas.microsoft.com/office/drawing/2014/main" id="{D2288F56-0BDE-69C2-AB79-B34BB516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16" y="5506099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8BD38D8D-6BD8-A54B-1998-2BF0E721CAF5}"/>
              </a:ext>
            </a:extLst>
          </p:cNvPr>
          <p:cNvSpPr txBox="1"/>
          <p:nvPr/>
        </p:nvSpPr>
        <p:spPr>
          <a:xfrm>
            <a:off x="6024763" y="5669775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BI –</a:t>
            </a:r>
          </a:p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DS</a:t>
            </a:r>
          </a:p>
        </p:txBody>
      </p:sp>
      <p:pic>
        <p:nvPicPr>
          <p:cNvPr id="96" name="Picture 8">
            <a:extLst>
              <a:ext uri="{FF2B5EF4-FFF2-40B4-BE49-F238E27FC236}">
                <a16:creationId xmlns:a16="http://schemas.microsoft.com/office/drawing/2014/main" id="{7D111A62-4B72-DE53-51E5-ED11D455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33" y="5503542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CuadroTexto 96">
            <a:extLst>
              <a:ext uri="{FF2B5EF4-FFF2-40B4-BE49-F238E27FC236}">
                <a16:creationId xmlns:a16="http://schemas.microsoft.com/office/drawing/2014/main" id="{D305BE5D-7028-FF6A-5BA0-B01F6A2D6E57}"/>
              </a:ext>
            </a:extLst>
          </p:cNvPr>
          <p:cNvSpPr txBox="1"/>
          <p:nvPr/>
        </p:nvSpPr>
        <p:spPr>
          <a:xfrm>
            <a:off x="6308513" y="5654139"/>
            <a:ext cx="352845" cy="2892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WRAN</a:t>
            </a:r>
          </a:p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GLER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C4E6C8A5-9479-E9F7-1B2C-3F39830C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24" y="5508269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2344CCCE-AF24-62BB-74B7-2167FFFC3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16" y="5510240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CuadroTexto 102">
            <a:extLst>
              <a:ext uri="{FF2B5EF4-FFF2-40B4-BE49-F238E27FC236}">
                <a16:creationId xmlns:a16="http://schemas.microsoft.com/office/drawing/2014/main" id="{52BDF17B-FB6A-C926-F244-F399D97C6E13}"/>
              </a:ext>
            </a:extLst>
          </p:cNvPr>
          <p:cNvSpPr txBox="1"/>
          <p:nvPr/>
        </p:nvSpPr>
        <p:spPr>
          <a:xfrm>
            <a:off x="1559543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pic>
        <p:nvPicPr>
          <p:cNvPr id="104" name="Picture 8">
            <a:extLst>
              <a:ext uri="{FF2B5EF4-FFF2-40B4-BE49-F238E27FC236}">
                <a16:creationId xmlns:a16="http://schemas.microsoft.com/office/drawing/2014/main" id="{B10799DA-527F-D3F1-80A4-6664D87FA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59" y="5517832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>
            <a:extLst>
              <a:ext uri="{FF2B5EF4-FFF2-40B4-BE49-F238E27FC236}">
                <a16:creationId xmlns:a16="http://schemas.microsoft.com/office/drawing/2014/main" id="{C79088AB-447E-6AE0-9452-A6A1C6CF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321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CuadroTexto 106">
            <a:extLst>
              <a:ext uri="{FF2B5EF4-FFF2-40B4-BE49-F238E27FC236}">
                <a16:creationId xmlns:a16="http://schemas.microsoft.com/office/drawing/2014/main" id="{62B48EDC-610A-C0D9-7129-FF521628A123}"/>
              </a:ext>
            </a:extLst>
          </p:cNvPr>
          <p:cNvSpPr txBox="1"/>
          <p:nvPr/>
        </p:nvSpPr>
        <p:spPr>
          <a:xfrm>
            <a:off x="3575489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</a:t>
            </a:r>
          </a:p>
        </p:txBody>
      </p:sp>
      <p:pic>
        <p:nvPicPr>
          <p:cNvPr id="108" name="Picture 8">
            <a:extLst>
              <a:ext uri="{FF2B5EF4-FFF2-40B4-BE49-F238E27FC236}">
                <a16:creationId xmlns:a16="http://schemas.microsoft.com/office/drawing/2014/main" id="{6FB77549-EDF5-3026-02B9-0E9FA5B9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DA724E2F-4DCA-E6F5-2B1A-6B9F6946C465}"/>
              </a:ext>
            </a:extLst>
          </p:cNvPr>
          <p:cNvSpPr txBox="1"/>
          <p:nvPr/>
        </p:nvSpPr>
        <p:spPr>
          <a:xfrm>
            <a:off x="6366514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CJ</a:t>
            </a:r>
          </a:p>
        </p:txBody>
      </p:sp>
      <p:pic>
        <p:nvPicPr>
          <p:cNvPr id="110" name="Picture 8">
            <a:extLst>
              <a:ext uri="{FF2B5EF4-FFF2-40B4-BE49-F238E27FC236}">
                <a16:creationId xmlns:a16="http://schemas.microsoft.com/office/drawing/2014/main" id="{731D0A45-5970-C69D-0128-1F74AEF3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19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uadroTexto 110">
            <a:extLst>
              <a:ext uri="{FF2B5EF4-FFF2-40B4-BE49-F238E27FC236}">
                <a16:creationId xmlns:a16="http://schemas.microsoft.com/office/drawing/2014/main" id="{E764B078-72D9-6399-F1AF-1C122342EAD7}"/>
              </a:ext>
            </a:extLst>
          </p:cNvPr>
          <p:cNvSpPr txBox="1"/>
          <p:nvPr/>
        </p:nvSpPr>
        <p:spPr>
          <a:xfrm>
            <a:off x="6004595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COP</a:t>
            </a:r>
          </a:p>
        </p:txBody>
      </p:sp>
      <p:pic>
        <p:nvPicPr>
          <p:cNvPr id="112" name="Picture 8">
            <a:extLst>
              <a:ext uri="{FF2B5EF4-FFF2-40B4-BE49-F238E27FC236}">
                <a16:creationId xmlns:a16="http://schemas.microsoft.com/office/drawing/2014/main" id="{C0BC4F15-9F67-52B0-7CE6-1D5AE6C6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331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CuadroTexto 112">
            <a:extLst>
              <a:ext uri="{FF2B5EF4-FFF2-40B4-BE49-F238E27FC236}">
                <a16:creationId xmlns:a16="http://schemas.microsoft.com/office/drawing/2014/main" id="{2EBFB73A-D341-8B85-4C8A-8743CC56BF4F}"/>
              </a:ext>
            </a:extLst>
          </p:cNvPr>
          <p:cNvSpPr txBox="1"/>
          <p:nvPr/>
        </p:nvSpPr>
        <p:spPr>
          <a:xfrm>
            <a:off x="8257107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CI</a:t>
            </a:r>
          </a:p>
        </p:txBody>
      </p:sp>
      <p:pic>
        <p:nvPicPr>
          <p:cNvPr id="114" name="Picture 8">
            <a:extLst>
              <a:ext uri="{FF2B5EF4-FFF2-40B4-BE49-F238E27FC236}">
                <a16:creationId xmlns:a16="http://schemas.microsoft.com/office/drawing/2014/main" id="{77B96EA2-7572-EFE7-B53A-5ABF32B5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645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1E75D55E-9BFB-7E61-071F-EC50436E108E}"/>
              </a:ext>
            </a:extLst>
          </p:cNvPr>
          <p:cNvSpPr txBox="1"/>
          <p:nvPr/>
        </p:nvSpPr>
        <p:spPr>
          <a:xfrm>
            <a:off x="8510421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CJ</a:t>
            </a:r>
          </a:p>
        </p:txBody>
      </p:sp>
      <p:pic>
        <p:nvPicPr>
          <p:cNvPr id="116" name="Picture 8">
            <a:extLst>
              <a:ext uri="{FF2B5EF4-FFF2-40B4-BE49-F238E27FC236}">
                <a16:creationId xmlns:a16="http://schemas.microsoft.com/office/drawing/2014/main" id="{4979380D-28A8-958B-93DC-D8136A60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76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CuadroTexto 116">
            <a:extLst>
              <a:ext uri="{FF2B5EF4-FFF2-40B4-BE49-F238E27FC236}">
                <a16:creationId xmlns:a16="http://schemas.microsoft.com/office/drawing/2014/main" id="{E23EBAA4-0744-4FF6-4DF9-65B6585BAFDA}"/>
              </a:ext>
            </a:extLst>
          </p:cNvPr>
          <p:cNvSpPr txBox="1"/>
          <p:nvPr/>
        </p:nvSpPr>
        <p:spPr>
          <a:xfrm>
            <a:off x="7986152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</a:t>
            </a:r>
          </a:p>
        </p:txBody>
      </p:sp>
      <p:pic>
        <p:nvPicPr>
          <p:cNvPr id="118" name="Picture 8">
            <a:extLst>
              <a:ext uri="{FF2B5EF4-FFF2-40B4-BE49-F238E27FC236}">
                <a16:creationId xmlns:a16="http://schemas.microsoft.com/office/drawing/2014/main" id="{E683E56C-1527-738B-E84E-1F3AF7C9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352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CuadroTexto 118">
            <a:extLst>
              <a:ext uri="{FF2B5EF4-FFF2-40B4-BE49-F238E27FC236}">
                <a16:creationId xmlns:a16="http://schemas.microsoft.com/office/drawing/2014/main" id="{8067CD9E-EC7F-C249-33DD-123A40DF89B5}"/>
              </a:ext>
            </a:extLst>
          </p:cNvPr>
          <p:cNvSpPr txBox="1"/>
          <p:nvPr/>
        </p:nvSpPr>
        <p:spPr>
          <a:xfrm>
            <a:off x="8793128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MKT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733F7CE2-CE85-8310-06D7-AD8D26BE5274}"/>
              </a:ext>
            </a:extLst>
          </p:cNvPr>
          <p:cNvSpPr txBox="1"/>
          <p:nvPr/>
        </p:nvSpPr>
        <p:spPr>
          <a:xfrm>
            <a:off x="-6302" y="5748907"/>
            <a:ext cx="1151470" cy="21954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+</a:t>
            </a:r>
          </a:p>
        </p:txBody>
      </p:sp>
      <p:cxnSp>
        <p:nvCxnSpPr>
          <p:cNvPr id="121" name="Conector recto 120">
            <a:extLst>
              <a:ext uri="{FF2B5EF4-FFF2-40B4-BE49-F238E27FC236}">
                <a16:creationId xmlns:a16="http://schemas.microsoft.com/office/drawing/2014/main" id="{07C91FB4-788F-58B1-DF4E-ACFE70DA035D}"/>
              </a:ext>
            </a:extLst>
          </p:cNvPr>
          <p:cNvCxnSpPr/>
          <p:nvPr/>
        </p:nvCxnSpPr>
        <p:spPr>
          <a:xfrm>
            <a:off x="1489752" y="5891669"/>
            <a:ext cx="9770723" cy="11925"/>
          </a:xfrm>
          <a:prstGeom prst="line">
            <a:avLst/>
          </a:prstGeom>
          <a:ln w="317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2" name="Picture 8">
            <a:extLst>
              <a:ext uri="{FF2B5EF4-FFF2-40B4-BE49-F238E27FC236}">
                <a16:creationId xmlns:a16="http://schemas.microsoft.com/office/drawing/2014/main" id="{CA80A762-A764-9EAD-DA0F-7DF2984F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64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CuadroTexto 122">
            <a:extLst>
              <a:ext uri="{FF2B5EF4-FFF2-40B4-BE49-F238E27FC236}">
                <a16:creationId xmlns:a16="http://schemas.microsoft.com/office/drawing/2014/main" id="{B4A8956A-D97F-A9AF-E3E6-BA71F0AE18A6}"/>
              </a:ext>
            </a:extLst>
          </p:cNvPr>
          <p:cNvSpPr txBox="1"/>
          <p:nvPr/>
        </p:nvSpPr>
        <p:spPr>
          <a:xfrm>
            <a:off x="3838440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CJ</a:t>
            </a:r>
          </a:p>
        </p:txBody>
      </p:sp>
      <p:pic>
        <p:nvPicPr>
          <p:cNvPr id="124" name="Picture 8">
            <a:extLst>
              <a:ext uri="{FF2B5EF4-FFF2-40B4-BE49-F238E27FC236}">
                <a16:creationId xmlns:a16="http://schemas.microsoft.com/office/drawing/2014/main" id="{BCC6CAEF-743D-EC26-58C6-103C42EE4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204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CuadroTexto 124">
            <a:extLst>
              <a:ext uri="{FF2B5EF4-FFF2-40B4-BE49-F238E27FC236}">
                <a16:creationId xmlns:a16="http://schemas.microsoft.com/office/drawing/2014/main" id="{85F9FD58-9568-6F2E-47E8-93F673A958EB}"/>
              </a:ext>
            </a:extLst>
          </p:cNvPr>
          <p:cNvSpPr txBox="1"/>
          <p:nvPr/>
        </p:nvSpPr>
        <p:spPr>
          <a:xfrm>
            <a:off x="10688980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</a:t>
            </a:r>
          </a:p>
        </p:txBody>
      </p:sp>
      <p:pic>
        <p:nvPicPr>
          <p:cNvPr id="126" name="Picture 8">
            <a:extLst>
              <a:ext uri="{FF2B5EF4-FFF2-40B4-BE49-F238E27FC236}">
                <a16:creationId xmlns:a16="http://schemas.microsoft.com/office/drawing/2014/main" id="{1479B451-4A07-C93A-D6C9-B6132B0F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16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CuadroTexto 126">
            <a:extLst>
              <a:ext uri="{FF2B5EF4-FFF2-40B4-BE49-F238E27FC236}">
                <a16:creationId xmlns:a16="http://schemas.microsoft.com/office/drawing/2014/main" id="{79EA3B1F-E6CA-0A41-E25B-40512DA5E75D}"/>
              </a:ext>
            </a:extLst>
          </p:cNvPr>
          <p:cNvSpPr txBox="1"/>
          <p:nvPr/>
        </p:nvSpPr>
        <p:spPr>
          <a:xfrm>
            <a:off x="1529186" y="6089596"/>
            <a:ext cx="588509" cy="1305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 – TL / </a:t>
            </a: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SLs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pic>
        <p:nvPicPr>
          <p:cNvPr id="128" name="Picture 8">
            <a:extLst>
              <a:ext uri="{FF2B5EF4-FFF2-40B4-BE49-F238E27FC236}">
                <a16:creationId xmlns:a16="http://schemas.microsoft.com/office/drawing/2014/main" id="{50193351-D2BA-B1DB-99F5-186E89D7D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88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CuadroTexto 128">
            <a:extLst>
              <a:ext uri="{FF2B5EF4-FFF2-40B4-BE49-F238E27FC236}">
                <a16:creationId xmlns:a16="http://schemas.microsoft.com/office/drawing/2014/main" id="{E2F70081-77B2-00F9-B35B-2BE928631D1C}"/>
              </a:ext>
            </a:extLst>
          </p:cNvPr>
          <p:cNvSpPr txBox="1"/>
          <p:nvPr/>
        </p:nvSpPr>
        <p:spPr>
          <a:xfrm>
            <a:off x="5618164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4CF4F859-03A9-9928-CCF5-FEDF49A1BA81}"/>
              </a:ext>
            </a:extLst>
          </p:cNvPr>
          <p:cNvSpPr txBox="1"/>
          <p:nvPr/>
        </p:nvSpPr>
        <p:spPr>
          <a:xfrm>
            <a:off x="124307" y="6223911"/>
            <a:ext cx="8330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Se mapean los roles clave en cada fase del </a:t>
            </a:r>
            <a:r>
              <a:rPr kumimoji="0" lang="es-MX" sz="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framework</a:t>
            </a:r>
            <a:r>
              <a:rPr kumimoji="0" lang="es-MX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, sin embargo se mantendrán conectados y  acompañarán el desarrollo del proyecto E2E  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4FB3EF3B-E833-B4D8-3DB8-669701BD89A4}"/>
              </a:ext>
            </a:extLst>
          </p:cNvPr>
          <p:cNvSpPr txBox="1"/>
          <p:nvPr/>
        </p:nvSpPr>
        <p:spPr>
          <a:xfrm>
            <a:off x="4072446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COP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515017E-53B1-8924-4862-D6EEB3C1977B}"/>
              </a:ext>
            </a:extLst>
          </p:cNvPr>
          <p:cNvSpPr txBox="1"/>
          <p:nvPr/>
        </p:nvSpPr>
        <p:spPr>
          <a:xfrm>
            <a:off x="9056612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COP</a:t>
            </a:r>
          </a:p>
        </p:txBody>
      </p:sp>
      <p:pic>
        <p:nvPicPr>
          <p:cNvPr id="133" name="Picture 8">
            <a:extLst>
              <a:ext uri="{FF2B5EF4-FFF2-40B4-BE49-F238E27FC236}">
                <a16:creationId xmlns:a16="http://schemas.microsoft.com/office/drawing/2014/main" id="{5113A37F-8B05-4CFA-7EAF-E160F04D8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419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8">
            <a:extLst>
              <a:ext uri="{FF2B5EF4-FFF2-40B4-BE49-F238E27FC236}">
                <a16:creationId xmlns:a16="http://schemas.microsoft.com/office/drawing/2014/main" id="{F0397401-37EE-2C23-144E-5606B470F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81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CuadroTexto 134">
            <a:extLst>
              <a:ext uri="{FF2B5EF4-FFF2-40B4-BE49-F238E27FC236}">
                <a16:creationId xmlns:a16="http://schemas.microsoft.com/office/drawing/2014/main" id="{445F7A4D-D3C5-FE65-0071-1AD5F0474027}"/>
              </a:ext>
            </a:extLst>
          </p:cNvPr>
          <p:cNvSpPr txBox="1"/>
          <p:nvPr/>
        </p:nvSpPr>
        <p:spPr>
          <a:xfrm>
            <a:off x="4327012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MKT</a:t>
            </a:r>
          </a:p>
        </p:txBody>
      </p:sp>
      <p:pic>
        <p:nvPicPr>
          <p:cNvPr id="136" name="Picture 8">
            <a:extLst>
              <a:ext uri="{FF2B5EF4-FFF2-40B4-BE49-F238E27FC236}">
                <a16:creationId xmlns:a16="http://schemas.microsoft.com/office/drawing/2014/main" id="{B1B14069-F812-E616-C924-E1E11604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85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CuadroTexto 136">
            <a:extLst>
              <a:ext uri="{FF2B5EF4-FFF2-40B4-BE49-F238E27FC236}">
                <a16:creationId xmlns:a16="http://schemas.microsoft.com/office/drawing/2014/main" id="{070C2168-3093-9FE1-0884-5D93397B7A41}"/>
              </a:ext>
            </a:extLst>
          </p:cNvPr>
          <p:cNvSpPr txBox="1"/>
          <p:nvPr/>
        </p:nvSpPr>
        <p:spPr>
          <a:xfrm>
            <a:off x="0" y="6034917"/>
            <a:ext cx="1151470" cy="2195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 / CK /  MKT / OPS</a:t>
            </a:r>
            <a:endParaRPr lang="es-MX" sz="900">
              <a:solidFill>
                <a:srgbClr val="000000"/>
              </a:solidFill>
              <a:latin typeface="Bogle"/>
            </a:endParaRPr>
          </a:p>
        </p:txBody>
      </p:sp>
      <p:sp>
        <p:nvSpPr>
          <p:cNvPr id="138" name="Footer Placeholder 1">
            <a:extLst>
              <a:ext uri="{FF2B5EF4-FFF2-40B4-BE49-F238E27FC236}">
                <a16:creationId xmlns:a16="http://schemas.microsoft.com/office/drawing/2014/main" id="{314B56E5-85B3-A17B-F1D2-342CADF91A55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CBPM = Customer Business Partner Manager; CS = Category Strategy; TL = Tribe Lead; SL = Squad Lead 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8F8ADA45-252D-36B4-1FDD-B76BE883FCCC}"/>
              </a:ext>
            </a:extLst>
          </p:cNvPr>
          <p:cNvSpPr txBox="1"/>
          <p:nvPr/>
        </p:nvSpPr>
        <p:spPr>
          <a:xfrm>
            <a:off x="3864593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B5FAA2C0-B892-AD8A-496F-70AD37F3D2CA}"/>
              </a:ext>
            </a:extLst>
          </p:cNvPr>
          <p:cNvSpPr txBox="1"/>
          <p:nvPr/>
        </p:nvSpPr>
        <p:spPr>
          <a:xfrm>
            <a:off x="5540993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6D6B22CF-8A16-4DE8-72EA-6FD0856355B1}"/>
              </a:ext>
            </a:extLst>
          </p:cNvPr>
          <p:cNvSpPr txBox="1"/>
          <p:nvPr/>
        </p:nvSpPr>
        <p:spPr>
          <a:xfrm>
            <a:off x="8427068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51216641-8389-FD19-F822-DAB19D456062}"/>
              </a:ext>
            </a:extLst>
          </p:cNvPr>
          <p:cNvSpPr txBox="1"/>
          <p:nvPr/>
        </p:nvSpPr>
        <p:spPr>
          <a:xfrm>
            <a:off x="10579718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pic>
        <p:nvPicPr>
          <p:cNvPr id="3" name="Picture 32" descr="Ic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B5F224B5-5A14-C3A5-A32F-1D01A85354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C6881-04F6-F14E-9886-01840D96F89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70362" y="6388298"/>
            <a:ext cx="6742113" cy="469702"/>
          </a:xfrm>
        </p:spPr>
        <p:txBody>
          <a:bodyPr/>
          <a:lstStyle/>
          <a:p>
            <a:r>
              <a:rPr lang="en-US"/>
              <a:t>CBUs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7436E6-2B40-AC4D-AA95-9A1C48D806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-12699" y="6392273"/>
            <a:ext cx="959946" cy="465727"/>
          </a:xfrm>
        </p:spPr>
        <p:txBody>
          <a:bodyPr/>
          <a:lstStyle/>
          <a:p>
            <a:fld id="{0A1A0966-58B5-D140-B861-27719A32589F}" type="slidenum">
              <a:rPr lang="en-US" dirty="0" smtClean="0"/>
              <a:pPr/>
              <a:t>14</a:t>
            </a:fld>
            <a:endParaRPr lang="en-US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040A7B7-6F88-B324-5F7D-9A0E0D5A2EB1}"/>
              </a:ext>
            </a:extLst>
          </p:cNvPr>
          <p:cNvSpPr txBox="1">
            <a:spLocks/>
          </p:cNvSpPr>
          <p:nvPr/>
        </p:nvSpPr>
        <p:spPr>
          <a:xfrm>
            <a:off x="22738" y="69130"/>
            <a:ext cx="12146523" cy="7154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400"/>
              <a:t>EJEMPLO DE ESTUDIOS DE DEEP INSIGHTS CON USO DE HERRAMIENTAS Y CÓMO CONECTAMOS CON DISTINTOS </a:t>
            </a:r>
            <a:r>
              <a:rPr lang="es-MX" sz="2400" err="1"/>
              <a:t>COEs</a:t>
            </a:r>
            <a:r>
              <a:rPr lang="es-MX" sz="2400"/>
              <a:t>…</a:t>
            </a: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CF88F89D-1D49-BD20-ADEF-D747D1C99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39" y="1534513"/>
            <a:ext cx="2898668" cy="1492903"/>
          </a:xfrm>
        </p:spPr>
        <p:txBody>
          <a:bodyPr>
            <a:normAutofit fontScale="90000"/>
          </a:bodyPr>
          <a:lstStyle/>
          <a:p>
            <a:pPr algn="ctr"/>
            <a:r>
              <a:rPr lang="es-MX"/>
              <a:t>Membresías de Salud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D44C5E6-47B9-FE02-9087-E749F4407836}"/>
              </a:ext>
            </a:extLst>
          </p:cNvPr>
          <p:cNvGrpSpPr/>
          <p:nvPr/>
        </p:nvGrpSpPr>
        <p:grpSpPr>
          <a:xfrm>
            <a:off x="782117" y="2736812"/>
            <a:ext cx="2452913" cy="745289"/>
            <a:chOff x="674849" y="2736812"/>
            <a:chExt cx="2452913" cy="745289"/>
          </a:xfrm>
        </p:grpSpPr>
        <p:pic>
          <p:nvPicPr>
            <p:cNvPr id="21" name="Graphic 56">
              <a:extLst>
                <a:ext uri="{FF2B5EF4-FFF2-40B4-BE49-F238E27FC236}">
                  <a16:creationId xmlns:a16="http://schemas.microsoft.com/office/drawing/2014/main" id="{D505D9B7-F510-495E-9E38-759719549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4849" y="2736812"/>
              <a:ext cx="1334700" cy="745289"/>
            </a:xfrm>
            <a:prstGeom prst="rect">
              <a:avLst/>
            </a:prstGeom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69268B59-381F-7046-6935-7C09318C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55563" y="2736812"/>
              <a:ext cx="872199" cy="729629"/>
            </a:xfrm>
            <a:prstGeom prst="rect">
              <a:avLst/>
            </a:prstGeom>
          </p:spPr>
        </p:pic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8785BD3-1608-4A1F-0570-D13BCE33D11D}"/>
              </a:ext>
            </a:extLst>
          </p:cNvPr>
          <p:cNvSpPr/>
          <p:nvPr/>
        </p:nvSpPr>
        <p:spPr>
          <a:xfrm>
            <a:off x="782117" y="4007211"/>
            <a:ext cx="2452913" cy="1163880"/>
          </a:xfrm>
          <a:prstGeom prst="rect">
            <a:avLst/>
          </a:prstGeom>
          <a:solidFill>
            <a:srgbClr val="FFFFFF">
              <a:lumMod val="8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b="1" i="1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¿Cómo incrementamos la adopción de las membresías de salud en nuestros clientes?</a:t>
            </a:r>
          </a:p>
        </p:txBody>
      </p:sp>
      <p:pic>
        <p:nvPicPr>
          <p:cNvPr id="28" name="Picture 32" descr="Icon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5CF167F8-B250-E412-4065-8B498F2F55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  <p:sp>
        <p:nvSpPr>
          <p:cNvPr id="29" name="TextBox 1">
            <a:extLst>
              <a:ext uri="{FF2B5EF4-FFF2-40B4-BE49-F238E27FC236}">
                <a16:creationId xmlns:a16="http://schemas.microsoft.com/office/drawing/2014/main" id="{977B116F-52D8-BA72-28B8-74CC9E00C854}"/>
              </a:ext>
            </a:extLst>
          </p:cNvPr>
          <p:cNvSpPr txBox="1"/>
          <p:nvPr/>
        </p:nvSpPr>
        <p:spPr>
          <a:xfrm>
            <a:off x="5943600" y="1794820"/>
            <a:ext cx="3652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MX" sz="2000" b="1" i="1">
                <a:solidFill>
                  <a:schemeClr val="accent1"/>
                </a:solidFill>
                <a:latin typeface="Bogle" panose="020B0503020203060203" pitchFamily="34" charset="77"/>
              </a:rPr>
              <a:t>NPS - Definición de metodología</a:t>
            </a:r>
          </a:p>
        </p:txBody>
      </p:sp>
      <p:sp>
        <p:nvSpPr>
          <p:cNvPr id="30" name="Oval 5">
            <a:extLst>
              <a:ext uri="{FF2B5EF4-FFF2-40B4-BE49-F238E27FC236}">
                <a16:creationId xmlns:a16="http://schemas.microsoft.com/office/drawing/2014/main" id="{CE271568-71B4-1608-0D77-96E9A592C4AE}"/>
              </a:ext>
            </a:extLst>
          </p:cNvPr>
          <p:cNvSpPr/>
          <p:nvPr/>
        </p:nvSpPr>
        <p:spPr>
          <a:xfrm>
            <a:off x="5364480" y="1764340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i="1"/>
              <a:t>1</a:t>
            </a:r>
          </a:p>
        </p:txBody>
      </p:sp>
      <p:sp>
        <p:nvSpPr>
          <p:cNvPr id="31" name="Oval 6">
            <a:extLst>
              <a:ext uri="{FF2B5EF4-FFF2-40B4-BE49-F238E27FC236}">
                <a16:creationId xmlns:a16="http://schemas.microsoft.com/office/drawing/2014/main" id="{C957EF14-E0A2-4F2F-F374-4B1AE6297E73}"/>
              </a:ext>
            </a:extLst>
          </p:cNvPr>
          <p:cNvSpPr/>
          <p:nvPr/>
        </p:nvSpPr>
        <p:spPr>
          <a:xfrm>
            <a:off x="5293360" y="2978637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i="1"/>
              <a:t>2</a:t>
            </a:r>
          </a:p>
        </p:txBody>
      </p:sp>
      <p:sp>
        <p:nvSpPr>
          <p:cNvPr id="32" name="Isosceles Triangle 7">
            <a:extLst>
              <a:ext uri="{FF2B5EF4-FFF2-40B4-BE49-F238E27FC236}">
                <a16:creationId xmlns:a16="http://schemas.microsoft.com/office/drawing/2014/main" id="{906E8E1D-C030-D9D2-440D-9094437C0603}"/>
              </a:ext>
            </a:extLst>
          </p:cNvPr>
          <p:cNvSpPr/>
          <p:nvPr/>
        </p:nvSpPr>
        <p:spPr>
          <a:xfrm rot="5400000">
            <a:off x="2438931" y="3454400"/>
            <a:ext cx="3747979" cy="48768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TextBox 8">
            <a:extLst>
              <a:ext uri="{FF2B5EF4-FFF2-40B4-BE49-F238E27FC236}">
                <a16:creationId xmlns:a16="http://schemas.microsoft.com/office/drawing/2014/main" id="{26F8DD01-6165-A36A-8B0C-83A8DB1824D1}"/>
              </a:ext>
            </a:extLst>
          </p:cNvPr>
          <p:cNvSpPr txBox="1"/>
          <p:nvPr/>
        </p:nvSpPr>
        <p:spPr>
          <a:xfrm>
            <a:off x="6075680" y="2221540"/>
            <a:ext cx="495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i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Alineación y definición de alcance para metodología NPS a implementarse, en conjunto con </a:t>
            </a:r>
            <a:r>
              <a:rPr lang="es-MX" sz="1400" i="1" err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SME’s</a:t>
            </a:r>
            <a:r>
              <a:rPr lang="es-MX" sz="1400" i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 de Customer </a:t>
            </a:r>
            <a:r>
              <a:rPr lang="es-MX" sz="1400" i="1" err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Knowledge</a:t>
            </a:r>
            <a:endParaRPr lang="es-MX" sz="1400" i="1">
              <a:solidFill>
                <a:schemeClr val="tx1">
                  <a:lumMod val="65000"/>
                  <a:lumOff val="35000"/>
                </a:schemeClr>
              </a:solidFill>
              <a:latin typeface="Bogle" panose="020B0503020203060203" pitchFamily="34" charset="77"/>
            </a:endParaRP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012B2824-6867-5B54-EFBA-8D7A71FB17B9}"/>
              </a:ext>
            </a:extLst>
          </p:cNvPr>
          <p:cNvSpPr txBox="1"/>
          <p:nvPr/>
        </p:nvSpPr>
        <p:spPr>
          <a:xfrm>
            <a:off x="5862320" y="3029437"/>
            <a:ext cx="5100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MX" sz="2000" b="1" i="1">
                <a:solidFill>
                  <a:schemeClr val="accent1"/>
                </a:solidFill>
                <a:latin typeface="Bogle" panose="020B0503020203060203" pitchFamily="34" charset="77"/>
              </a:rPr>
              <a:t>Campañas de comunicación / posicionamiento</a:t>
            </a: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63805ECB-623F-2CF0-7EC0-6863A2D62457}"/>
              </a:ext>
            </a:extLst>
          </p:cNvPr>
          <p:cNvSpPr txBox="1"/>
          <p:nvPr/>
        </p:nvSpPr>
        <p:spPr>
          <a:xfrm>
            <a:off x="5984240" y="3466317"/>
            <a:ext cx="495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i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Cómo se apalancan los esfuerzos de comunicación para impulsar la membresía así como definición de </a:t>
            </a:r>
            <a:r>
              <a:rPr lang="es-MX" sz="1400" i="1" err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KPIs</a:t>
            </a:r>
            <a:r>
              <a:rPr lang="es-MX" sz="1400" i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 que nos ayuden a medir el éxito de las campañas implementadas, en conjunto con equipo Marketing</a:t>
            </a:r>
          </a:p>
        </p:txBody>
      </p:sp>
      <p:sp>
        <p:nvSpPr>
          <p:cNvPr id="36" name="Oval 6">
            <a:extLst>
              <a:ext uri="{FF2B5EF4-FFF2-40B4-BE49-F238E27FC236}">
                <a16:creationId xmlns:a16="http://schemas.microsoft.com/office/drawing/2014/main" id="{B46A9424-00C5-EA39-8112-C562B1453DB5}"/>
              </a:ext>
            </a:extLst>
          </p:cNvPr>
          <p:cNvSpPr/>
          <p:nvPr/>
        </p:nvSpPr>
        <p:spPr>
          <a:xfrm>
            <a:off x="5293360" y="4420424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i="1"/>
              <a:t>3</a:t>
            </a: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45C3B167-36FB-188F-3268-02D3396CD1DB}"/>
              </a:ext>
            </a:extLst>
          </p:cNvPr>
          <p:cNvSpPr txBox="1"/>
          <p:nvPr/>
        </p:nvSpPr>
        <p:spPr>
          <a:xfrm>
            <a:off x="5862320" y="4471224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MX" sz="2000" b="1" i="1" err="1">
                <a:solidFill>
                  <a:schemeClr val="accent1"/>
                </a:solidFill>
                <a:latin typeface="Bogle" panose="020B0503020203060203" pitchFamily="34" charset="77"/>
              </a:rPr>
              <a:t>CBPs</a:t>
            </a:r>
            <a:r>
              <a:rPr lang="es-MX" sz="2000" b="1" i="1">
                <a:solidFill>
                  <a:schemeClr val="accent1"/>
                </a:solidFill>
                <a:latin typeface="Bogle" panose="020B0503020203060203" pitchFamily="34" charset="77"/>
              </a:rPr>
              <a:t> Me &amp; </a:t>
            </a:r>
            <a:r>
              <a:rPr lang="es-MX" sz="2000" b="1" i="1" err="1">
                <a:solidFill>
                  <a:schemeClr val="accent1"/>
                </a:solidFill>
                <a:latin typeface="Bogle" panose="020B0503020203060203" pitchFamily="34" charset="77"/>
              </a:rPr>
              <a:t>Wellness</a:t>
            </a:r>
            <a:r>
              <a:rPr lang="es-MX" sz="2000" b="1" i="1">
                <a:solidFill>
                  <a:schemeClr val="accent1"/>
                </a:solidFill>
                <a:latin typeface="Bogle" panose="020B0503020203060203" pitchFamily="34" charset="77"/>
              </a:rPr>
              <a:t> + Banners (W2 + SM)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DF8AC420-92ED-A1EE-7028-0CD0FADEA6D6}"/>
              </a:ext>
            </a:extLst>
          </p:cNvPr>
          <p:cNvSpPr txBox="1"/>
          <p:nvPr/>
        </p:nvSpPr>
        <p:spPr>
          <a:xfrm>
            <a:off x="5984240" y="4908104"/>
            <a:ext cx="495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400" i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Cómo se apalancan los esfuerzos de comunicación para impulsar la membresía así como definición de </a:t>
            </a:r>
            <a:r>
              <a:rPr lang="es-MX" sz="1400" i="1" err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KPIs</a:t>
            </a:r>
            <a:r>
              <a:rPr lang="es-MX" sz="1400" i="1">
                <a:solidFill>
                  <a:schemeClr val="tx1">
                    <a:lumMod val="65000"/>
                    <a:lumOff val="35000"/>
                  </a:schemeClr>
                </a:solidFill>
                <a:latin typeface="Bogle" panose="020B0503020203060203" pitchFamily="34" charset="77"/>
              </a:rPr>
              <a:t> que nos ayuden a medir el éxito de las campañas implementadas, en conjunto con equipos de Banner y Categorías</a:t>
            </a:r>
          </a:p>
        </p:txBody>
      </p:sp>
    </p:spTree>
    <p:extLst>
      <p:ext uri="{BB962C8B-B14F-4D97-AF65-F5344CB8AC3E}">
        <p14:creationId xmlns:p14="http://schemas.microsoft.com/office/powerpoint/2010/main" val="459418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30B8FF-AA43-0443-A68A-9DB310846DA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70362" y="6388298"/>
            <a:ext cx="6742113" cy="469702"/>
          </a:xfrm>
        </p:spPr>
        <p:txBody>
          <a:bodyPr/>
          <a:lstStyle/>
          <a:p>
            <a:r>
              <a:rPr lang="en-US"/>
              <a:t>CBUs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F300B-E308-3F40-AFF1-C43957C388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0A1A0966-58B5-D140-B861-27719A32589F}" type="slidenum">
              <a:rPr lang="en-US" dirty="0" smtClean="0"/>
              <a:pPr/>
              <a:t>15</a:t>
            </a:fld>
            <a:endParaRPr lang="en-US"/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7C92790B-BFB0-4F7E-B718-0E1454F1B789}"/>
              </a:ext>
            </a:extLst>
          </p:cNvPr>
          <p:cNvGrpSpPr/>
          <p:nvPr/>
        </p:nvGrpSpPr>
        <p:grpSpPr>
          <a:xfrm flipH="1">
            <a:off x="642858" y="1595970"/>
            <a:ext cx="2206367" cy="4016716"/>
            <a:chOff x="5507038" y="2414588"/>
            <a:chExt cx="1052513" cy="1916113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199414A9-289F-62EF-7E96-11B564051F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0588" y="2414588"/>
              <a:ext cx="395288" cy="395288"/>
            </a:xfrm>
            <a:custGeom>
              <a:avLst/>
              <a:gdLst/>
              <a:ahLst/>
              <a:cxnLst>
                <a:cxn ang="0">
                  <a:pos x="116" y="58"/>
                </a:cxn>
                <a:cxn ang="0">
                  <a:pos x="58" y="116"/>
                </a:cxn>
                <a:cxn ang="0">
                  <a:pos x="0" y="58"/>
                </a:cxn>
                <a:cxn ang="0">
                  <a:pos x="58" y="0"/>
                </a:cxn>
                <a:cxn ang="0">
                  <a:pos x="116" y="58"/>
                </a:cxn>
                <a:cxn ang="0">
                  <a:pos x="116" y="58"/>
                </a:cxn>
                <a:cxn ang="0">
                  <a:pos x="116" y="58"/>
                </a:cxn>
              </a:cxnLst>
              <a:rect l="0" t="0" r="r" b="b"/>
              <a:pathLst>
                <a:path w="116" h="116">
                  <a:moveTo>
                    <a:pt x="116" y="58"/>
                  </a:moveTo>
                  <a:cubicBezTo>
                    <a:pt x="116" y="90"/>
                    <a:pt x="90" y="116"/>
                    <a:pt x="58" y="116"/>
                  </a:cubicBezTo>
                  <a:cubicBezTo>
                    <a:pt x="26" y="116"/>
                    <a:pt x="0" y="90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lose/>
                  <a:moveTo>
                    <a:pt x="116" y="58"/>
                  </a:moveTo>
                  <a:cubicBezTo>
                    <a:pt x="116" y="58"/>
                    <a:pt x="116" y="58"/>
                    <a:pt x="116" y="5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F797359-9628-5DDC-D230-95A4AF2C8C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038" y="2887663"/>
              <a:ext cx="1052513" cy="1443038"/>
            </a:xfrm>
            <a:custGeom>
              <a:avLst/>
              <a:gdLst/>
              <a:ahLst/>
              <a:cxnLst>
                <a:cxn ang="0">
                  <a:pos x="243" y="0"/>
                </a:cxn>
                <a:cxn ang="0">
                  <a:pos x="194" y="67"/>
                </a:cxn>
                <a:cxn ang="0">
                  <a:pos x="146" y="4"/>
                </a:cxn>
                <a:cxn ang="0">
                  <a:pos x="88" y="75"/>
                </a:cxn>
                <a:cxn ang="0">
                  <a:pos x="42" y="34"/>
                </a:cxn>
                <a:cxn ang="0">
                  <a:pos x="9" y="36"/>
                </a:cxn>
                <a:cxn ang="0">
                  <a:pos x="11" y="69"/>
                </a:cxn>
                <a:cxn ang="0">
                  <a:pos x="75" y="127"/>
                </a:cxn>
                <a:cxn ang="0">
                  <a:pos x="91" y="133"/>
                </a:cxn>
                <a:cxn ang="0">
                  <a:pos x="93" y="132"/>
                </a:cxn>
                <a:cxn ang="0">
                  <a:pos x="109" y="124"/>
                </a:cxn>
                <a:cxn ang="0">
                  <a:pos x="135" y="92"/>
                </a:cxn>
                <a:cxn ang="0">
                  <a:pos x="135" y="180"/>
                </a:cxn>
                <a:cxn ang="0">
                  <a:pos x="141" y="210"/>
                </a:cxn>
                <a:cxn ang="0">
                  <a:pos x="141" y="400"/>
                </a:cxn>
                <a:cxn ang="0">
                  <a:pos x="165" y="423"/>
                </a:cxn>
                <a:cxn ang="0">
                  <a:pos x="190" y="399"/>
                </a:cxn>
                <a:cxn ang="0">
                  <a:pos x="197" y="399"/>
                </a:cxn>
                <a:cxn ang="0">
                  <a:pos x="220" y="423"/>
                </a:cxn>
                <a:cxn ang="0">
                  <a:pos x="244" y="400"/>
                </a:cxn>
                <a:cxn ang="0">
                  <a:pos x="244" y="210"/>
                </a:cxn>
                <a:cxn ang="0">
                  <a:pos x="250" y="180"/>
                </a:cxn>
                <a:cxn ang="0">
                  <a:pos x="250" y="104"/>
                </a:cxn>
                <a:cxn ang="0">
                  <a:pos x="260" y="187"/>
                </a:cxn>
                <a:cxn ang="0">
                  <a:pos x="285" y="211"/>
                </a:cxn>
                <a:cxn ang="0">
                  <a:pos x="309" y="188"/>
                </a:cxn>
                <a:cxn ang="0">
                  <a:pos x="243" y="0"/>
                </a:cxn>
                <a:cxn ang="0">
                  <a:pos x="243" y="0"/>
                </a:cxn>
                <a:cxn ang="0">
                  <a:pos x="243" y="0"/>
                </a:cxn>
              </a:cxnLst>
              <a:rect l="0" t="0" r="r" b="b"/>
              <a:pathLst>
                <a:path w="309" h="423">
                  <a:moveTo>
                    <a:pt x="243" y="0"/>
                  </a:moveTo>
                  <a:cubicBezTo>
                    <a:pt x="194" y="67"/>
                    <a:pt x="194" y="67"/>
                    <a:pt x="194" y="67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88" y="75"/>
                    <a:pt x="88" y="75"/>
                    <a:pt x="88" y="7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32" y="25"/>
                    <a:pt x="18" y="26"/>
                    <a:pt x="9" y="36"/>
                  </a:cubicBezTo>
                  <a:cubicBezTo>
                    <a:pt x="0" y="46"/>
                    <a:pt x="1" y="61"/>
                    <a:pt x="11" y="69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80" y="130"/>
                    <a:pt x="85" y="133"/>
                    <a:pt x="91" y="133"/>
                  </a:cubicBezTo>
                  <a:cubicBezTo>
                    <a:pt x="92" y="133"/>
                    <a:pt x="92" y="133"/>
                    <a:pt x="93" y="132"/>
                  </a:cubicBezTo>
                  <a:cubicBezTo>
                    <a:pt x="99" y="132"/>
                    <a:pt x="105" y="129"/>
                    <a:pt x="109" y="124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35" y="191"/>
                    <a:pt x="135" y="201"/>
                    <a:pt x="141" y="210"/>
                  </a:cubicBezTo>
                  <a:cubicBezTo>
                    <a:pt x="141" y="400"/>
                    <a:pt x="141" y="400"/>
                    <a:pt x="141" y="400"/>
                  </a:cubicBezTo>
                  <a:cubicBezTo>
                    <a:pt x="141" y="413"/>
                    <a:pt x="152" y="423"/>
                    <a:pt x="165" y="423"/>
                  </a:cubicBezTo>
                  <a:cubicBezTo>
                    <a:pt x="178" y="423"/>
                    <a:pt x="190" y="414"/>
                    <a:pt x="190" y="399"/>
                  </a:cubicBezTo>
                  <a:cubicBezTo>
                    <a:pt x="197" y="399"/>
                    <a:pt x="197" y="399"/>
                    <a:pt x="197" y="399"/>
                  </a:cubicBezTo>
                  <a:cubicBezTo>
                    <a:pt x="197" y="414"/>
                    <a:pt x="207" y="423"/>
                    <a:pt x="220" y="423"/>
                  </a:cubicBezTo>
                  <a:cubicBezTo>
                    <a:pt x="233" y="423"/>
                    <a:pt x="244" y="413"/>
                    <a:pt x="244" y="400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50" y="201"/>
                    <a:pt x="250" y="191"/>
                    <a:pt x="250" y="180"/>
                  </a:cubicBezTo>
                  <a:cubicBezTo>
                    <a:pt x="250" y="104"/>
                    <a:pt x="250" y="104"/>
                    <a:pt x="250" y="104"/>
                  </a:cubicBezTo>
                  <a:cubicBezTo>
                    <a:pt x="260" y="125"/>
                    <a:pt x="260" y="152"/>
                    <a:pt x="260" y="187"/>
                  </a:cubicBezTo>
                  <a:cubicBezTo>
                    <a:pt x="260" y="200"/>
                    <a:pt x="272" y="211"/>
                    <a:pt x="285" y="211"/>
                  </a:cubicBezTo>
                  <a:cubicBezTo>
                    <a:pt x="298" y="211"/>
                    <a:pt x="309" y="201"/>
                    <a:pt x="309" y="188"/>
                  </a:cubicBezTo>
                  <a:cubicBezTo>
                    <a:pt x="309" y="67"/>
                    <a:pt x="270" y="18"/>
                    <a:pt x="243" y="0"/>
                  </a:cubicBezTo>
                  <a:close/>
                  <a:moveTo>
                    <a:pt x="243" y="0"/>
                  </a:move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619F3F05-F3BB-1F1A-0B90-1E63036204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8850" y="2824163"/>
              <a:ext cx="247650" cy="112713"/>
            </a:xfrm>
            <a:custGeom>
              <a:avLst/>
              <a:gdLst/>
              <a:ahLst/>
              <a:cxnLst>
                <a:cxn ang="0">
                  <a:pos x="65" y="2"/>
                </a:cxn>
                <a:cxn ang="0">
                  <a:pos x="51" y="8"/>
                </a:cxn>
                <a:cxn ang="0">
                  <a:pos x="37" y="0"/>
                </a:cxn>
                <a:cxn ang="0">
                  <a:pos x="23" y="8"/>
                </a:cxn>
                <a:cxn ang="0">
                  <a:pos x="10" y="3"/>
                </a:cxn>
                <a:cxn ang="0">
                  <a:pos x="3" y="3"/>
                </a:cxn>
                <a:cxn ang="0">
                  <a:pos x="0" y="9"/>
                </a:cxn>
                <a:cxn ang="0">
                  <a:pos x="0" y="26"/>
                </a:cxn>
                <a:cxn ang="0">
                  <a:pos x="3" y="31"/>
                </a:cxn>
                <a:cxn ang="0">
                  <a:pos x="9" y="32"/>
                </a:cxn>
                <a:cxn ang="0">
                  <a:pos x="25" y="27"/>
                </a:cxn>
                <a:cxn ang="0">
                  <a:pos x="37" y="33"/>
                </a:cxn>
                <a:cxn ang="0">
                  <a:pos x="50" y="27"/>
                </a:cxn>
                <a:cxn ang="0">
                  <a:pos x="66" y="32"/>
                </a:cxn>
                <a:cxn ang="0">
                  <a:pos x="71" y="31"/>
                </a:cxn>
                <a:cxn ang="0">
                  <a:pos x="73" y="25"/>
                </a:cxn>
                <a:cxn ang="0">
                  <a:pos x="73" y="8"/>
                </a:cxn>
                <a:cxn ang="0">
                  <a:pos x="71" y="3"/>
                </a:cxn>
                <a:cxn ang="0">
                  <a:pos x="65" y="2"/>
                </a:cxn>
                <a:cxn ang="0">
                  <a:pos x="65" y="2"/>
                </a:cxn>
                <a:cxn ang="0">
                  <a:pos x="65" y="2"/>
                </a:cxn>
              </a:cxnLst>
              <a:rect l="0" t="0" r="r" b="b"/>
              <a:pathLst>
                <a:path w="73" h="33">
                  <a:moveTo>
                    <a:pt x="65" y="2"/>
                  </a:moveTo>
                  <a:cubicBezTo>
                    <a:pt x="51" y="8"/>
                    <a:pt x="51" y="8"/>
                    <a:pt x="51" y="8"/>
                  </a:cubicBezTo>
                  <a:cubicBezTo>
                    <a:pt x="49" y="3"/>
                    <a:pt x="43" y="0"/>
                    <a:pt x="37" y="0"/>
                  </a:cubicBezTo>
                  <a:cubicBezTo>
                    <a:pt x="31" y="0"/>
                    <a:pt x="26" y="4"/>
                    <a:pt x="23" y="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2"/>
                    <a:pt x="5" y="2"/>
                    <a:pt x="3" y="3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30"/>
                    <a:pt x="3" y="31"/>
                  </a:cubicBezTo>
                  <a:cubicBezTo>
                    <a:pt x="4" y="32"/>
                    <a:pt x="7" y="33"/>
                    <a:pt x="9" y="32"/>
                  </a:cubicBezTo>
                  <a:cubicBezTo>
                    <a:pt x="14" y="30"/>
                    <a:pt x="21" y="28"/>
                    <a:pt x="25" y="27"/>
                  </a:cubicBezTo>
                  <a:cubicBezTo>
                    <a:pt x="28" y="31"/>
                    <a:pt x="33" y="33"/>
                    <a:pt x="37" y="33"/>
                  </a:cubicBezTo>
                  <a:cubicBezTo>
                    <a:pt x="42" y="33"/>
                    <a:pt x="47" y="30"/>
                    <a:pt x="50" y="27"/>
                  </a:cubicBezTo>
                  <a:cubicBezTo>
                    <a:pt x="54" y="28"/>
                    <a:pt x="61" y="30"/>
                    <a:pt x="66" y="32"/>
                  </a:cubicBezTo>
                  <a:cubicBezTo>
                    <a:pt x="68" y="32"/>
                    <a:pt x="69" y="32"/>
                    <a:pt x="71" y="31"/>
                  </a:cubicBezTo>
                  <a:cubicBezTo>
                    <a:pt x="73" y="30"/>
                    <a:pt x="73" y="28"/>
                    <a:pt x="73" y="25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6"/>
                    <a:pt x="73" y="4"/>
                    <a:pt x="71" y="3"/>
                  </a:cubicBezTo>
                  <a:cubicBezTo>
                    <a:pt x="69" y="2"/>
                    <a:pt x="67" y="2"/>
                    <a:pt x="65" y="2"/>
                  </a:cubicBezTo>
                  <a:close/>
                  <a:moveTo>
                    <a:pt x="65" y="2"/>
                  </a:moveTo>
                  <a:cubicBezTo>
                    <a:pt x="65" y="2"/>
                    <a:pt x="65" y="2"/>
                    <a:pt x="65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0" name="Title 5">
            <a:extLst>
              <a:ext uri="{FF2B5EF4-FFF2-40B4-BE49-F238E27FC236}">
                <a16:creationId xmlns:a16="http://schemas.microsoft.com/office/drawing/2014/main" id="{2259FEE5-9F87-A136-15F2-BBA616DB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" y="69130"/>
            <a:ext cx="12146523" cy="715472"/>
          </a:xfrm>
        </p:spPr>
        <p:txBody>
          <a:bodyPr>
            <a:noAutofit/>
          </a:bodyPr>
          <a:lstStyle/>
          <a:p>
            <a:pPr algn="just"/>
            <a:r>
              <a:rPr lang="es-MX" sz="2400"/>
              <a:t>EN RESUMEN, LAS COSAS QUE LAS </a:t>
            </a:r>
            <a:r>
              <a:rPr lang="es-MX" sz="2400" err="1"/>
              <a:t>CBUs</a:t>
            </a:r>
            <a:r>
              <a:rPr lang="es-MX" sz="2400"/>
              <a:t> HACEN ASÍ COMO AQUELLAS QUE NO HACEN, SON LAS SIGUIENTES…</a:t>
            </a:r>
          </a:p>
        </p:txBody>
      </p:sp>
      <p:sp>
        <p:nvSpPr>
          <p:cNvPr id="31" name="Rounded Rectangle 3">
            <a:extLst>
              <a:ext uri="{FF2B5EF4-FFF2-40B4-BE49-F238E27FC236}">
                <a16:creationId xmlns:a16="http://schemas.microsoft.com/office/drawing/2014/main" id="{9ADCD007-9843-E5E0-547C-4158AE1E01FB}"/>
              </a:ext>
            </a:extLst>
          </p:cNvPr>
          <p:cNvSpPr/>
          <p:nvPr/>
        </p:nvSpPr>
        <p:spPr>
          <a:xfrm>
            <a:off x="3133725" y="1041159"/>
            <a:ext cx="5648893" cy="822960"/>
          </a:xfrm>
          <a:prstGeom prst="roundRect">
            <a:avLst>
              <a:gd name="adj" fmla="val 93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32" name="Rounded Rectangle 4">
            <a:extLst>
              <a:ext uri="{FF2B5EF4-FFF2-40B4-BE49-F238E27FC236}">
                <a16:creationId xmlns:a16="http://schemas.microsoft.com/office/drawing/2014/main" id="{67242A74-2EED-A4DA-060B-C4A3A20AA4A5}"/>
              </a:ext>
            </a:extLst>
          </p:cNvPr>
          <p:cNvSpPr/>
          <p:nvPr/>
        </p:nvSpPr>
        <p:spPr>
          <a:xfrm>
            <a:off x="8889505" y="1041159"/>
            <a:ext cx="2020645" cy="822960"/>
          </a:xfrm>
          <a:prstGeom prst="roundRect">
            <a:avLst>
              <a:gd name="adj" fmla="val 93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35" name="Rounded Rectangle 8">
            <a:extLst>
              <a:ext uri="{FF2B5EF4-FFF2-40B4-BE49-F238E27FC236}">
                <a16:creationId xmlns:a16="http://schemas.microsoft.com/office/drawing/2014/main" id="{73EDE49F-67F2-ABAF-C53D-6F6AFC748859}"/>
              </a:ext>
            </a:extLst>
          </p:cNvPr>
          <p:cNvSpPr/>
          <p:nvPr/>
        </p:nvSpPr>
        <p:spPr>
          <a:xfrm>
            <a:off x="3133725" y="1978442"/>
            <a:ext cx="5648893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900">
              <a:latin typeface="+mj-lt"/>
            </a:endParaRPr>
          </a:p>
        </p:txBody>
      </p:sp>
      <p:sp>
        <p:nvSpPr>
          <p:cNvPr id="36" name="Rounded Rectangle 9">
            <a:extLst>
              <a:ext uri="{FF2B5EF4-FFF2-40B4-BE49-F238E27FC236}">
                <a16:creationId xmlns:a16="http://schemas.microsoft.com/office/drawing/2014/main" id="{5086B2B6-3DCA-0C36-FB0C-9A562EF708EF}"/>
              </a:ext>
            </a:extLst>
          </p:cNvPr>
          <p:cNvSpPr/>
          <p:nvPr/>
        </p:nvSpPr>
        <p:spPr>
          <a:xfrm>
            <a:off x="3133725" y="2680782"/>
            <a:ext cx="5648893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latin typeface="+mj-lt"/>
            </a:endParaRPr>
          </a:p>
        </p:txBody>
      </p:sp>
      <p:sp>
        <p:nvSpPr>
          <p:cNvPr id="37" name="Rounded Rectangle 10">
            <a:extLst>
              <a:ext uri="{FF2B5EF4-FFF2-40B4-BE49-F238E27FC236}">
                <a16:creationId xmlns:a16="http://schemas.microsoft.com/office/drawing/2014/main" id="{C1E698F8-A44A-E572-A67C-AA876D419018}"/>
              </a:ext>
            </a:extLst>
          </p:cNvPr>
          <p:cNvSpPr/>
          <p:nvPr/>
        </p:nvSpPr>
        <p:spPr>
          <a:xfrm>
            <a:off x="3133725" y="3383122"/>
            <a:ext cx="5648893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latin typeface="+mj-lt"/>
            </a:endParaRPr>
          </a:p>
        </p:txBody>
      </p:sp>
      <p:sp>
        <p:nvSpPr>
          <p:cNvPr id="38" name="Rounded Rectangle 11">
            <a:extLst>
              <a:ext uri="{FF2B5EF4-FFF2-40B4-BE49-F238E27FC236}">
                <a16:creationId xmlns:a16="http://schemas.microsoft.com/office/drawing/2014/main" id="{433826B9-7F58-B463-C197-B37513C01C75}"/>
              </a:ext>
            </a:extLst>
          </p:cNvPr>
          <p:cNvSpPr/>
          <p:nvPr/>
        </p:nvSpPr>
        <p:spPr>
          <a:xfrm>
            <a:off x="3133725" y="4085462"/>
            <a:ext cx="5648893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latin typeface="+mj-lt"/>
            </a:endParaRPr>
          </a:p>
        </p:txBody>
      </p:sp>
      <p:sp>
        <p:nvSpPr>
          <p:cNvPr id="39" name="Rounded Rectangle 12">
            <a:extLst>
              <a:ext uri="{FF2B5EF4-FFF2-40B4-BE49-F238E27FC236}">
                <a16:creationId xmlns:a16="http://schemas.microsoft.com/office/drawing/2014/main" id="{B286BAFB-CB70-081F-205C-A6E3F9B4CC47}"/>
              </a:ext>
            </a:extLst>
          </p:cNvPr>
          <p:cNvSpPr/>
          <p:nvPr/>
        </p:nvSpPr>
        <p:spPr>
          <a:xfrm>
            <a:off x="3133725" y="4787802"/>
            <a:ext cx="5648893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latin typeface="+mj-lt"/>
            </a:endParaRPr>
          </a:p>
        </p:txBody>
      </p:sp>
      <p:sp>
        <p:nvSpPr>
          <p:cNvPr id="40" name="Rounded Rectangle 13">
            <a:extLst>
              <a:ext uri="{FF2B5EF4-FFF2-40B4-BE49-F238E27FC236}">
                <a16:creationId xmlns:a16="http://schemas.microsoft.com/office/drawing/2014/main" id="{10247418-4520-574D-5360-3C1AB6736481}"/>
              </a:ext>
            </a:extLst>
          </p:cNvPr>
          <p:cNvSpPr/>
          <p:nvPr/>
        </p:nvSpPr>
        <p:spPr>
          <a:xfrm>
            <a:off x="3133725" y="5492462"/>
            <a:ext cx="5648893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00">
              <a:latin typeface="+mj-lt"/>
            </a:endParaRPr>
          </a:p>
        </p:txBody>
      </p:sp>
      <p:sp>
        <p:nvSpPr>
          <p:cNvPr id="41" name="Rounded Rectangle 14">
            <a:extLst>
              <a:ext uri="{FF2B5EF4-FFF2-40B4-BE49-F238E27FC236}">
                <a16:creationId xmlns:a16="http://schemas.microsoft.com/office/drawing/2014/main" id="{B5EF8972-0E9C-3A95-E709-E1A8745910CA}"/>
              </a:ext>
            </a:extLst>
          </p:cNvPr>
          <p:cNvSpPr/>
          <p:nvPr/>
        </p:nvSpPr>
        <p:spPr>
          <a:xfrm>
            <a:off x="8889505" y="1978442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1AA2CF4B-446B-9F66-7F16-AC86EA350BD3}"/>
              </a:ext>
            </a:extLst>
          </p:cNvPr>
          <p:cNvSpPr/>
          <p:nvPr/>
        </p:nvSpPr>
        <p:spPr>
          <a:xfrm>
            <a:off x="8889505" y="2680782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ACDE0B05-009D-65DD-162E-662FCA5DFD4C}"/>
              </a:ext>
            </a:extLst>
          </p:cNvPr>
          <p:cNvSpPr/>
          <p:nvPr/>
        </p:nvSpPr>
        <p:spPr>
          <a:xfrm>
            <a:off x="8889505" y="3383122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44" name="Rounded Rectangle 17">
            <a:extLst>
              <a:ext uri="{FF2B5EF4-FFF2-40B4-BE49-F238E27FC236}">
                <a16:creationId xmlns:a16="http://schemas.microsoft.com/office/drawing/2014/main" id="{86487870-FB7F-D617-78EA-26EFC88A2065}"/>
              </a:ext>
            </a:extLst>
          </p:cNvPr>
          <p:cNvSpPr/>
          <p:nvPr/>
        </p:nvSpPr>
        <p:spPr>
          <a:xfrm>
            <a:off x="8889505" y="4085462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45" name="Rounded Rectangle 18">
            <a:extLst>
              <a:ext uri="{FF2B5EF4-FFF2-40B4-BE49-F238E27FC236}">
                <a16:creationId xmlns:a16="http://schemas.microsoft.com/office/drawing/2014/main" id="{1C457DA1-A06F-0FA3-40C2-10E9667AC51C}"/>
              </a:ext>
            </a:extLst>
          </p:cNvPr>
          <p:cNvSpPr/>
          <p:nvPr/>
        </p:nvSpPr>
        <p:spPr>
          <a:xfrm>
            <a:off x="8889505" y="4787802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46" name="Rounded Rectangle 19">
            <a:extLst>
              <a:ext uri="{FF2B5EF4-FFF2-40B4-BE49-F238E27FC236}">
                <a16:creationId xmlns:a16="http://schemas.microsoft.com/office/drawing/2014/main" id="{8C4B2CCA-6327-31B4-030F-E8CD792CCAAB}"/>
              </a:ext>
            </a:extLst>
          </p:cNvPr>
          <p:cNvSpPr/>
          <p:nvPr/>
        </p:nvSpPr>
        <p:spPr>
          <a:xfrm>
            <a:off x="8889505" y="5492462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59" name="TextBox 32">
            <a:extLst>
              <a:ext uri="{FF2B5EF4-FFF2-40B4-BE49-F238E27FC236}">
                <a16:creationId xmlns:a16="http://schemas.microsoft.com/office/drawing/2014/main" id="{52F54580-102A-C827-A350-BA9FA8D73D6F}"/>
              </a:ext>
            </a:extLst>
          </p:cNvPr>
          <p:cNvSpPr txBox="1"/>
          <p:nvPr/>
        </p:nvSpPr>
        <p:spPr>
          <a:xfrm>
            <a:off x="4653114" y="1283362"/>
            <a:ext cx="2816378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s-MX" sz="1600" b="1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ACTIVIDADES</a:t>
            </a:r>
          </a:p>
        </p:txBody>
      </p:sp>
      <p:sp>
        <p:nvSpPr>
          <p:cNvPr id="60" name="TextBox 33">
            <a:extLst>
              <a:ext uri="{FF2B5EF4-FFF2-40B4-BE49-F238E27FC236}">
                <a16:creationId xmlns:a16="http://schemas.microsoft.com/office/drawing/2014/main" id="{C39E92FE-D24D-AADA-2DE6-E53A54DFBD74}"/>
              </a:ext>
            </a:extLst>
          </p:cNvPr>
          <p:cNvSpPr txBox="1"/>
          <p:nvPr/>
        </p:nvSpPr>
        <p:spPr>
          <a:xfrm>
            <a:off x="9013719" y="1283362"/>
            <a:ext cx="1772216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ALCANCES CBUs</a:t>
            </a:r>
          </a:p>
        </p:txBody>
      </p:sp>
      <p:sp>
        <p:nvSpPr>
          <p:cNvPr id="63" name="Subtitle 2">
            <a:extLst>
              <a:ext uri="{FF2B5EF4-FFF2-40B4-BE49-F238E27FC236}">
                <a16:creationId xmlns:a16="http://schemas.microsoft.com/office/drawing/2014/main" id="{9FA9E558-61C0-7FD3-00A7-03F90AC89086}"/>
              </a:ext>
            </a:extLst>
          </p:cNvPr>
          <p:cNvSpPr txBox="1">
            <a:spLocks/>
          </p:cNvSpPr>
          <p:nvPr/>
        </p:nvSpPr>
        <p:spPr>
          <a:xfrm>
            <a:off x="3270321" y="2045770"/>
            <a:ext cx="5394246" cy="50013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400" b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Estudios profundos de Tribu-Categorías-Banners</a:t>
            </a: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que nutran de </a:t>
            </a:r>
            <a:r>
              <a:rPr lang="es-MX" sz="1400" b="1" err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insights</a:t>
            </a:r>
            <a:r>
              <a:rPr lang="es-MX" sz="1400" b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de cliente</a:t>
            </a: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a los equipos comerciales y de operaciones</a:t>
            </a:r>
            <a:endParaRPr lang="es-MX" sz="1400" b="1">
              <a:solidFill>
                <a:schemeClr val="bg1">
                  <a:lumMod val="50000"/>
                </a:schemeClr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5FEA561D-38C7-155D-3E9F-ACE581FE79C2}"/>
              </a:ext>
            </a:extLst>
          </p:cNvPr>
          <p:cNvSpPr txBox="1">
            <a:spLocks/>
          </p:cNvSpPr>
          <p:nvPr/>
        </p:nvSpPr>
        <p:spPr>
          <a:xfrm>
            <a:off x="3270321" y="2861453"/>
            <a:ext cx="5394246" cy="269304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400" b="1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Análisis de principales </a:t>
            </a:r>
            <a:r>
              <a:rPr lang="es-MX" sz="1400" b="1" err="1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KPIs</a:t>
            </a: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de la Tribu / Categorías / Banners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33E574BF-27AB-1894-F685-EF53FC0D0FD4}"/>
              </a:ext>
            </a:extLst>
          </p:cNvPr>
          <p:cNvSpPr txBox="1">
            <a:spLocks/>
          </p:cNvSpPr>
          <p:nvPr/>
        </p:nvSpPr>
        <p:spPr>
          <a:xfrm>
            <a:off x="3270321" y="3450450"/>
            <a:ext cx="5394246" cy="50013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Colaborar en</a:t>
            </a:r>
            <a:r>
              <a:rPr lang="es-MX" sz="1400" b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procesos comerciales críticos</a:t>
            </a: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para </a:t>
            </a:r>
            <a:r>
              <a:rPr lang="es-MX" sz="1400" b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garantizar</a:t>
            </a: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que se </a:t>
            </a:r>
            <a:r>
              <a:rPr lang="es-MX" sz="1400" b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consideren </a:t>
            </a:r>
            <a:r>
              <a:rPr lang="es-MX" sz="1400" b="1" err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insights</a:t>
            </a:r>
            <a:r>
              <a:rPr lang="es-MX" sz="1400" b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de cliente</a:t>
            </a: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en la </a:t>
            </a:r>
            <a:r>
              <a:rPr lang="es-MX" sz="1400" b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oferta de valor</a:t>
            </a:r>
            <a:endParaRPr lang="es-MX" sz="1400">
              <a:solidFill>
                <a:schemeClr val="bg1">
                  <a:lumMod val="50000"/>
                </a:schemeClr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8947E318-5AC7-6782-2F31-3C7706BDA73C}"/>
              </a:ext>
            </a:extLst>
          </p:cNvPr>
          <p:cNvSpPr txBox="1">
            <a:spLocks/>
          </p:cNvSpPr>
          <p:nvPr/>
        </p:nvSpPr>
        <p:spPr>
          <a:xfrm>
            <a:off x="3270321" y="4152790"/>
            <a:ext cx="5394246" cy="50013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400" b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Colaborar en el entendimiento y desarrollo de una correcta experiencia en punto de venta</a:t>
            </a: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, de acuerdo a cada propuesta de valor</a:t>
            </a:r>
            <a:endParaRPr lang="es-MX" sz="1400" b="1">
              <a:solidFill>
                <a:schemeClr val="accent1"/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7" name="Subtitle 2">
            <a:extLst>
              <a:ext uri="{FF2B5EF4-FFF2-40B4-BE49-F238E27FC236}">
                <a16:creationId xmlns:a16="http://schemas.microsoft.com/office/drawing/2014/main" id="{6CC187CC-22B0-E2A8-92E7-40658B4CD57E}"/>
              </a:ext>
            </a:extLst>
          </p:cNvPr>
          <p:cNvSpPr txBox="1">
            <a:spLocks/>
          </p:cNvSpPr>
          <p:nvPr/>
        </p:nvSpPr>
        <p:spPr>
          <a:xfrm>
            <a:off x="3270321" y="4855130"/>
            <a:ext cx="5394246" cy="50013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400" b="1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Análisis aislados de información, para justificar acciones </a:t>
            </a: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que se hayan trabajado SIN considerar la necesidad del cliente/ socio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83F8C6B0-6B55-F495-6376-10C36AD309DB}"/>
              </a:ext>
            </a:extLst>
          </p:cNvPr>
          <p:cNvSpPr txBox="1">
            <a:spLocks/>
          </p:cNvSpPr>
          <p:nvPr/>
        </p:nvSpPr>
        <p:spPr>
          <a:xfrm>
            <a:off x="3270321" y="5559790"/>
            <a:ext cx="5394246" cy="50013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Realizar </a:t>
            </a:r>
            <a:r>
              <a:rPr lang="es-MX" sz="1400" b="1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estudios que no estén enfocados</a:t>
            </a:r>
            <a:r>
              <a:rPr lang="es-MX" sz="1400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en entender o profundizar en lo que quieren </a:t>
            </a:r>
            <a:r>
              <a:rPr lang="es-MX" sz="1400" b="1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nuestros clientes/ socios</a:t>
            </a:r>
          </a:p>
        </p:txBody>
      </p:sp>
      <p:sp>
        <p:nvSpPr>
          <p:cNvPr id="69" name="Freeform 1">
            <a:extLst>
              <a:ext uri="{FF2B5EF4-FFF2-40B4-BE49-F238E27FC236}">
                <a16:creationId xmlns:a16="http://schemas.microsoft.com/office/drawing/2014/main" id="{BA264CE4-52C2-1B4C-F3C7-49363C66B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8232" y="2110962"/>
            <a:ext cx="463191" cy="36285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70" name="Freeform 45">
            <a:extLst>
              <a:ext uri="{FF2B5EF4-FFF2-40B4-BE49-F238E27FC236}">
                <a16:creationId xmlns:a16="http://schemas.microsoft.com/office/drawing/2014/main" id="{6069853F-5FB0-B40A-7756-BDB2EA0FD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696" y="4941346"/>
            <a:ext cx="336263" cy="335882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72" name="Freeform 1">
            <a:extLst>
              <a:ext uri="{FF2B5EF4-FFF2-40B4-BE49-F238E27FC236}">
                <a16:creationId xmlns:a16="http://schemas.microsoft.com/office/drawing/2014/main" id="{8F403447-9059-955A-6E90-AB70859D2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8232" y="3523181"/>
            <a:ext cx="463191" cy="36285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73" name="Freeform 1">
            <a:extLst>
              <a:ext uri="{FF2B5EF4-FFF2-40B4-BE49-F238E27FC236}">
                <a16:creationId xmlns:a16="http://schemas.microsoft.com/office/drawing/2014/main" id="{3600E3CC-A5D0-D4A0-4538-B9B7F1079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8232" y="4225521"/>
            <a:ext cx="463191" cy="362852"/>
          </a:xfrm>
          <a:custGeom>
            <a:avLst/>
            <a:gdLst>
              <a:gd name="T0" fmla="*/ 1845 w 5250"/>
              <a:gd name="T1" fmla="*/ 4112 h 4113"/>
              <a:gd name="T2" fmla="*/ 205 w 5250"/>
              <a:gd name="T3" fmla="*/ 2473 h 4113"/>
              <a:gd name="T4" fmla="*/ 205 w 5250"/>
              <a:gd name="T5" fmla="*/ 2473 h 4113"/>
              <a:gd name="T6" fmla="*/ 205 w 5250"/>
              <a:gd name="T7" fmla="*/ 1730 h 4113"/>
              <a:gd name="T8" fmla="*/ 205 w 5250"/>
              <a:gd name="T9" fmla="*/ 1730 h 4113"/>
              <a:gd name="T10" fmla="*/ 948 w 5250"/>
              <a:gd name="T11" fmla="*/ 1730 h 4113"/>
              <a:gd name="T12" fmla="*/ 1849 w 5250"/>
              <a:gd name="T13" fmla="*/ 2630 h 4113"/>
              <a:gd name="T14" fmla="*/ 4302 w 5250"/>
              <a:gd name="T15" fmla="*/ 205 h 4113"/>
              <a:gd name="T16" fmla="*/ 4302 w 5250"/>
              <a:gd name="T17" fmla="*/ 205 h 4113"/>
              <a:gd name="T18" fmla="*/ 5045 w 5250"/>
              <a:gd name="T19" fmla="*/ 209 h 4113"/>
              <a:gd name="T20" fmla="*/ 5045 w 5250"/>
              <a:gd name="T21" fmla="*/ 209 h 4113"/>
              <a:gd name="T22" fmla="*/ 5041 w 5250"/>
              <a:gd name="T23" fmla="*/ 952 h 4113"/>
              <a:gd name="T24" fmla="*/ 1845 w 5250"/>
              <a:gd name="T25" fmla="*/ 4112 h 4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50" h="4113">
                <a:moveTo>
                  <a:pt x="1845" y="4112"/>
                </a:moveTo>
                <a:lnTo>
                  <a:pt x="205" y="2473"/>
                </a:lnTo>
                <a:lnTo>
                  <a:pt x="205" y="2473"/>
                </a:lnTo>
                <a:cubicBezTo>
                  <a:pt x="0" y="2267"/>
                  <a:pt x="0" y="1935"/>
                  <a:pt x="205" y="1730"/>
                </a:cubicBezTo>
                <a:lnTo>
                  <a:pt x="205" y="1730"/>
                </a:lnTo>
                <a:cubicBezTo>
                  <a:pt x="410" y="1524"/>
                  <a:pt x="743" y="1524"/>
                  <a:pt x="948" y="1730"/>
                </a:cubicBezTo>
                <a:lnTo>
                  <a:pt x="1849" y="2630"/>
                </a:lnTo>
                <a:lnTo>
                  <a:pt x="4302" y="205"/>
                </a:lnTo>
                <a:lnTo>
                  <a:pt x="4302" y="205"/>
                </a:lnTo>
                <a:cubicBezTo>
                  <a:pt x="4508" y="0"/>
                  <a:pt x="4841" y="2"/>
                  <a:pt x="5045" y="209"/>
                </a:cubicBezTo>
                <a:lnTo>
                  <a:pt x="5045" y="209"/>
                </a:lnTo>
                <a:cubicBezTo>
                  <a:pt x="5249" y="415"/>
                  <a:pt x="5247" y="748"/>
                  <a:pt x="5041" y="952"/>
                </a:cubicBezTo>
                <a:lnTo>
                  <a:pt x="1845" y="4112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74" name="Freeform 49">
            <a:extLst>
              <a:ext uri="{FF2B5EF4-FFF2-40B4-BE49-F238E27FC236}">
                <a16:creationId xmlns:a16="http://schemas.microsoft.com/office/drawing/2014/main" id="{202D8BC7-20B7-46BB-E3F0-513B3F4AB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696" y="5646006"/>
            <a:ext cx="336263" cy="335882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87" name="Freeform 45">
            <a:extLst>
              <a:ext uri="{FF2B5EF4-FFF2-40B4-BE49-F238E27FC236}">
                <a16:creationId xmlns:a16="http://schemas.microsoft.com/office/drawing/2014/main" id="{B5194E3F-D2B3-76CC-7802-9175D6FE7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696" y="2828164"/>
            <a:ext cx="336263" cy="335882"/>
          </a:xfrm>
          <a:custGeom>
            <a:avLst/>
            <a:gdLst>
              <a:gd name="connsiteX0" fmla="*/ 92404 w 672526"/>
              <a:gd name="connsiteY0" fmla="*/ 0 h 671763"/>
              <a:gd name="connsiteX1" fmla="*/ 157940 w 672526"/>
              <a:gd name="connsiteY1" fmla="*/ 26977 h 671763"/>
              <a:gd name="connsiteX2" fmla="*/ 336263 w 672526"/>
              <a:gd name="connsiteY2" fmla="*/ 205079 h 671763"/>
              <a:gd name="connsiteX3" fmla="*/ 514585 w 672526"/>
              <a:gd name="connsiteY3" fmla="*/ 26977 h 671763"/>
              <a:gd name="connsiteX4" fmla="*/ 645526 w 672526"/>
              <a:gd name="connsiteY4" fmla="*/ 26977 h 671763"/>
              <a:gd name="connsiteX5" fmla="*/ 645526 w 672526"/>
              <a:gd name="connsiteY5" fmla="*/ 157803 h 671763"/>
              <a:gd name="connsiteX6" fmla="*/ 467227 w 672526"/>
              <a:gd name="connsiteY6" fmla="*/ 335882 h 671763"/>
              <a:gd name="connsiteX7" fmla="*/ 645526 w 672526"/>
              <a:gd name="connsiteY7" fmla="*/ 513961 h 671763"/>
              <a:gd name="connsiteX8" fmla="*/ 645526 w 672526"/>
              <a:gd name="connsiteY8" fmla="*/ 644787 h 671763"/>
              <a:gd name="connsiteX9" fmla="*/ 514585 w 672526"/>
              <a:gd name="connsiteY9" fmla="*/ 644787 h 671763"/>
              <a:gd name="connsiteX10" fmla="*/ 336263 w 672526"/>
              <a:gd name="connsiteY10" fmla="*/ 466685 h 671763"/>
              <a:gd name="connsiteX11" fmla="*/ 157940 w 672526"/>
              <a:gd name="connsiteY11" fmla="*/ 644787 h 671763"/>
              <a:gd name="connsiteX12" fmla="*/ 27000 w 672526"/>
              <a:gd name="connsiteY12" fmla="*/ 644787 h 671763"/>
              <a:gd name="connsiteX13" fmla="*/ 27000 w 672526"/>
              <a:gd name="connsiteY13" fmla="*/ 513961 h 671763"/>
              <a:gd name="connsiteX14" fmla="*/ 205299 w 672526"/>
              <a:gd name="connsiteY14" fmla="*/ 335882 h 671763"/>
              <a:gd name="connsiteX15" fmla="*/ 27000 w 672526"/>
              <a:gd name="connsiteY15" fmla="*/ 157803 h 671763"/>
              <a:gd name="connsiteX16" fmla="*/ 27000 w 672526"/>
              <a:gd name="connsiteY16" fmla="*/ 26977 h 671763"/>
              <a:gd name="connsiteX17" fmla="*/ 92404 w 672526"/>
              <a:gd name="connsiteY17" fmla="*/ 0 h 671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2526" h="671763">
                <a:moveTo>
                  <a:pt x="92404" y="0"/>
                </a:moveTo>
                <a:cubicBezTo>
                  <a:pt x="116117" y="0"/>
                  <a:pt x="139852" y="8993"/>
                  <a:pt x="157940" y="26977"/>
                </a:cubicBezTo>
                <a:lnTo>
                  <a:pt x="336263" y="205079"/>
                </a:lnTo>
                <a:lnTo>
                  <a:pt x="514585" y="26977"/>
                </a:lnTo>
                <a:cubicBezTo>
                  <a:pt x="550585" y="-8992"/>
                  <a:pt x="609526" y="-8992"/>
                  <a:pt x="645526" y="26977"/>
                </a:cubicBezTo>
                <a:cubicBezTo>
                  <a:pt x="681526" y="62945"/>
                  <a:pt x="681526" y="121658"/>
                  <a:pt x="645526" y="157803"/>
                </a:cubicBezTo>
                <a:lnTo>
                  <a:pt x="467227" y="335882"/>
                </a:lnTo>
                <a:lnTo>
                  <a:pt x="645526" y="513961"/>
                </a:lnTo>
                <a:cubicBezTo>
                  <a:pt x="681526" y="549930"/>
                  <a:pt x="681526" y="608819"/>
                  <a:pt x="645526" y="644787"/>
                </a:cubicBezTo>
                <a:cubicBezTo>
                  <a:pt x="609526" y="680756"/>
                  <a:pt x="550585" y="680756"/>
                  <a:pt x="514585" y="644787"/>
                </a:cubicBezTo>
                <a:lnTo>
                  <a:pt x="336263" y="466685"/>
                </a:lnTo>
                <a:lnTo>
                  <a:pt x="157940" y="644787"/>
                </a:lnTo>
                <a:cubicBezTo>
                  <a:pt x="121764" y="680756"/>
                  <a:pt x="63000" y="680756"/>
                  <a:pt x="27000" y="644787"/>
                </a:cubicBezTo>
                <a:cubicBezTo>
                  <a:pt x="-9000" y="608819"/>
                  <a:pt x="-9000" y="549930"/>
                  <a:pt x="27000" y="513961"/>
                </a:cubicBezTo>
                <a:lnTo>
                  <a:pt x="205299" y="335882"/>
                </a:lnTo>
                <a:lnTo>
                  <a:pt x="27000" y="157803"/>
                </a:lnTo>
                <a:cubicBezTo>
                  <a:pt x="-9000" y="121658"/>
                  <a:pt x="-9000" y="62945"/>
                  <a:pt x="27000" y="26977"/>
                </a:cubicBezTo>
                <a:cubicBezTo>
                  <a:pt x="45000" y="8993"/>
                  <a:pt x="68691" y="0"/>
                  <a:pt x="92404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900">
              <a:latin typeface="Lato Light" panose="020F0502020204030203" pitchFamily="34" charset="0"/>
            </a:endParaRPr>
          </a:p>
        </p:txBody>
      </p:sp>
      <p:pic>
        <p:nvPicPr>
          <p:cNvPr id="4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0F774372-AAE0-0237-4C79-049AF9B54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88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F300B-E308-3F40-AFF1-C43957C3887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0A1A0966-58B5-D140-B861-27719A32589F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81ADC-919E-FA44-9694-10FE41F6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14325"/>
            <a:ext cx="4170362" cy="6062663"/>
          </a:xfrm>
        </p:spPr>
        <p:txBody>
          <a:bodyPr anchor="ctr">
            <a:normAutofit/>
          </a:bodyPr>
          <a:lstStyle/>
          <a:p>
            <a:r>
              <a:rPr lang="en-US" sz="4400" b="1">
                <a:latin typeface="Bogle" panose="020B0503020203060203" pitchFamily="34" charset="77"/>
              </a:rPr>
              <a:t>Roadmap</a:t>
            </a:r>
            <a:br>
              <a:rPr lang="en-US" sz="4400" b="1">
                <a:latin typeface="Bogle" panose="020B0503020203060203" pitchFamily="34" charset="77"/>
              </a:rPr>
            </a:br>
            <a:r>
              <a:rPr lang="en-US" sz="4400" b="1">
                <a:latin typeface="Bogle" panose="020B0503020203060203" pitchFamily="34" charset="77"/>
              </a:rPr>
              <a:t>&amp; </a:t>
            </a:r>
            <a:r>
              <a:rPr lang="es-MX" sz="4400" b="1">
                <a:latin typeface="Bogle" panose="020B0503020203060203" pitchFamily="34" charset="77"/>
              </a:rPr>
              <a:t>Next </a:t>
            </a:r>
            <a:r>
              <a:rPr lang="es-MX" sz="4400" b="1" err="1">
                <a:latin typeface="Bogle" panose="020B0503020203060203" pitchFamily="34" charset="77"/>
              </a:rPr>
              <a:t>Steps</a:t>
            </a:r>
            <a:endParaRPr lang="es-MX" sz="4400" b="1">
              <a:latin typeface="Bogle" panose="020B0503020203060203" pitchFamily="34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C66CCD-C6CD-C8B9-7060-AC032D51C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7" r="20666"/>
          <a:stretch/>
        </p:blipFill>
        <p:spPr>
          <a:xfrm>
            <a:off x="4170362" y="-41913"/>
            <a:ext cx="8105302" cy="69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0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752700-0933-D2EF-0702-40B0F8923B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A62F2E1-1720-10B0-6B2F-121269760D8C}"/>
              </a:ext>
            </a:extLst>
          </p:cNvPr>
          <p:cNvGrpSpPr/>
          <p:nvPr/>
        </p:nvGrpSpPr>
        <p:grpSpPr>
          <a:xfrm>
            <a:off x="1649994" y="1598611"/>
            <a:ext cx="8731251" cy="581025"/>
            <a:chOff x="1649994" y="1924486"/>
            <a:chExt cx="8731251" cy="581025"/>
          </a:xfrm>
        </p:grpSpPr>
        <p:sp>
          <p:nvSpPr>
            <p:cNvPr id="4" name="Rectangle 13">
              <a:extLst>
                <a:ext uri="{FF2B5EF4-FFF2-40B4-BE49-F238E27FC236}">
                  <a16:creationId xmlns:a16="http://schemas.microsoft.com/office/drawing/2014/main" id="{F7D4CC14-BCEC-6051-05B7-AA26F2B8D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5DBD87D7-B343-E640-BFC4-804B5978C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Incorporación a sesiones semanales con líderes</a:t>
              </a:r>
              <a:endParaRPr kumimoji="0" lang="es-MX" sz="14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12885E1D-62E0-3BFD-ED6E-5EF583562E1E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10" name="Rounded Rectangle 71">
                <a:extLst>
                  <a:ext uri="{FF2B5EF4-FFF2-40B4-BE49-F238E27FC236}">
                    <a16:creationId xmlns:a16="http://schemas.microsoft.com/office/drawing/2014/main" id="{F88491D9-911B-2C36-E83D-6CE25C2CC228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11" name="Picture 8" descr="Image result for clock icon vector">
                <a:extLst>
                  <a:ext uri="{FF2B5EF4-FFF2-40B4-BE49-F238E27FC236}">
                    <a16:creationId xmlns:a16="http://schemas.microsoft.com/office/drawing/2014/main" id="{9FA6ACF6-66D2-FE9B-B228-11E05FCA0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7" name="Group 134">
              <a:extLst>
                <a:ext uri="{FF2B5EF4-FFF2-40B4-BE49-F238E27FC236}">
                  <a16:creationId xmlns:a16="http://schemas.microsoft.com/office/drawing/2014/main" id="{7EF02004-8B51-56B6-D6EF-0ECE4A0B48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07832A43-0D3B-CD71-9137-574C96B00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2535376F-C86B-DF2D-F7C4-FB541A4EFD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046FC0A-443B-F568-C324-FF095093C5FE}"/>
              </a:ext>
            </a:extLst>
          </p:cNvPr>
          <p:cNvGrpSpPr/>
          <p:nvPr/>
        </p:nvGrpSpPr>
        <p:grpSpPr>
          <a:xfrm>
            <a:off x="1649994" y="2486166"/>
            <a:ext cx="8731251" cy="581025"/>
            <a:chOff x="1649994" y="1924486"/>
            <a:chExt cx="8731251" cy="581025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8B920777-E5A4-E463-1DF4-561553D8D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AEED8C7D-3361-60D3-071C-FCDD1103C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Alineación de expectativas con líderes</a:t>
              </a:r>
              <a:endParaRPr kumimoji="0" lang="es-MX" sz="14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D951C266-2318-8401-BF11-C0470EF4344F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19" name="Rounded Rectangle 71">
                <a:extLst>
                  <a:ext uri="{FF2B5EF4-FFF2-40B4-BE49-F238E27FC236}">
                    <a16:creationId xmlns:a16="http://schemas.microsoft.com/office/drawing/2014/main" id="{24B93FF9-3D64-4961-2028-EF6D599254ED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20" name="Picture 8" descr="Image result for clock icon vector">
                <a:extLst>
                  <a:ext uri="{FF2B5EF4-FFF2-40B4-BE49-F238E27FC236}">
                    <a16:creationId xmlns:a16="http://schemas.microsoft.com/office/drawing/2014/main" id="{305BF488-82B6-E35D-A68B-53B30445CD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16" name="Group 134">
              <a:extLst>
                <a:ext uri="{FF2B5EF4-FFF2-40B4-BE49-F238E27FC236}">
                  <a16:creationId xmlns:a16="http://schemas.microsoft.com/office/drawing/2014/main" id="{0AB38DA4-38E4-CD5F-1A9F-D20C0CEE4B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17" name="Oval 23">
                <a:extLst>
                  <a:ext uri="{FF2B5EF4-FFF2-40B4-BE49-F238E27FC236}">
                    <a16:creationId xmlns:a16="http://schemas.microsoft.com/office/drawing/2014/main" id="{FDAC2771-387E-59B0-BD46-D68EB8C67C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18" name="Oval 24">
                <a:extLst>
                  <a:ext uri="{FF2B5EF4-FFF2-40B4-BE49-F238E27FC236}">
                    <a16:creationId xmlns:a16="http://schemas.microsoft.com/office/drawing/2014/main" id="{F3A2B141-9C0F-246E-809F-A6C7913796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2</a:t>
                </a: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</p:grp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D852E9F8-400F-DFF5-DFD1-B5CDA9430819}"/>
              </a:ext>
            </a:extLst>
          </p:cNvPr>
          <p:cNvGrpSpPr/>
          <p:nvPr/>
        </p:nvGrpSpPr>
        <p:grpSpPr>
          <a:xfrm>
            <a:off x="1649994" y="3373721"/>
            <a:ext cx="8731251" cy="581025"/>
            <a:chOff x="1649994" y="1924486"/>
            <a:chExt cx="8731251" cy="581025"/>
          </a:xfrm>
        </p:grpSpPr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25C8058-E7B0-381D-BA53-41DC5A4C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55EF12DE-F929-2A3B-2F5A-CF0590FB6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s-MX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Alienación de proyectos corriendo, pendientes y en radar</a:t>
              </a:r>
              <a:endParaRPr kumimoji="0" lang="es-MX" sz="14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2BA19334-53CF-E75E-82AB-95CA435CF04C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28" name="Rounded Rectangle 71">
                <a:extLst>
                  <a:ext uri="{FF2B5EF4-FFF2-40B4-BE49-F238E27FC236}">
                    <a16:creationId xmlns:a16="http://schemas.microsoft.com/office/drawing/2014/main" id="{1EE349BA-0CEA-B26C-D317-365857E82669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29" name="Picture 8" descr="Image result for clock icon vector">
                <a:extLst>
                  <a:ext uri="{FF2B5EF4-FFF2-40B4-BE49-F238E27FC236}">
                    <a16:creationId xmlns:a16="http://schemas.microsoft.com/office/drawing/2014/main" id="{D0AC3D41-00CD-F8B4-1319-D893184232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25" name="Group 134">
              <a:extLst>
                <a:ext uri="{FF2B5EF4-FFF2-40B4-BE49-F238E27FC236}">
                  <a16:creationId xmlns:a16="http://schemas.microsoft.com/office/drawing/2014/main" id="{04D3D9DE-B522-A3F4-825B-54635BA74B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26" name="Oval 23">
                <a:extLst>
                  <a:ext uri="{FF2B5EF4-FFF2-40B4-BE49-F238E27FC236}">
                    <a16:creationId xmlns:a16="http://schemas.microsoft.com/office/drawing/2014/main" id="{655CB696-7330-1FE1-9CED-B1ACE8ED59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27" name="Oval 24">
                <a:extLst>
                  <a:ext uri="{FF2B5EF4-FFF2-40B4-BE49-F238E27FC236}">
                    <a16:creationId xmlns:a16="http://schemas.microsoft.com/office/drawing/2014/main" id="{4D59945D-47FF-8BD2-D7D8-9939D682D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3</a:t>
                </a: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</p:grp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8AE098C-5990-9AC2-8723-6A1263AAB312}"/>
              </a:ext>
            </a:extLst>
          </p:cNvPr>
          <p:cNvGrpSpPr/>
          <p:nvPr/>
        </p:nvGrpSpPr>
        <p:grpSpPr>
          <a:xfrm>
            <a:off x="1649994" y="4261276"/>
            <a:ext cx="8731251" cy="581025"/>
            <a:chOff x="1649994" y="1924486"/>
            <a:chExt cx="8731251" cy="581025"/>
          </a:xfrm>
        </p:grpSpPr>
        <p:sp>
          <p:nvSpPr>
            <p:cNvPr id="31" name="Rectangle 13">
              <a:extLst>
                <a:ext uri="{FF2B5EF4-FFF2-40B4-BE49-F238E27FC236}">
                  <a16:creationId xmlns:a16="http://schemas.microsoft.com/office/drawing/2014/main" id="{B2C4B8DB-AEFA-A3FC-11C9-EF669590D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924F1159-9CF2-40B9-3D72-AEBE9578D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Alineación de alcances del Business </a:t>
              </a:r>
              <a:r>
                <a:rPr lang="es-MX" sz="1400" err="1">
                  <a:solidFill>
                    <a:srgbClr val="000000"/>
                  </a:solidFill>
                  <a:latin typeface="Arial"/>
                  <a:cs typeface="Arial" charset="0"/>
                </a:rPr>
                <a:t>Partner</a:t>
              </a: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 </a:t>
              </a:r>
              <a:endParaRPr kumimoji="0" lang="es-MX" sz="14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360DF20C-A0CB-E7B6-95B5-FD24CB9ED379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37" name="Rounded Rectangle 71">
                <a:extLst>
                  <a:ext uri="{FF2B5EF4-FFF2-40B4-BE49-F238E27FC236}">
                    <a16:creationId xmlns:a16="http://schemas.microsoft.com/office/drawing/2014/main" id="{807F6435-D144-C7C7-B9C4-964377F01274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38" name="Picture 8" descr="Image result for clock icon vector">
                <a:extLst>
                  <a:ext uri="{FF2B5EF4-FFF2-40B4-BE49-F238E27FC236}">
                    <a16:creationId xmlns:a16="http://schemas.microsoft.com/office/drawing/2014/main" id="{82DF5D8F-A7DB-829F-3B05-9EB0056B59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34" name="Group 134">
              <a:extLst>
                <a:ext uri="{FF2B5EF4-FFF2-40B4-BE49-F238E27FC236}">
                  <a16:creationId xmlns:a16="http://schemas.microsoft.com/office/drawing/2014/main" id="{E492C02F-89B4-2452-AC27-8401834F3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35" name="Oval 23">
                <a:extLst>
                  <a:ext uri="{FF2B5EF4-FFF2-40B4-BE49-F238E27FC236}">
                    <a16:creationId xmlns:a16="http://schemas.microsoft.com/office/drawing/2014/main" id="{1F963C3C-9A68-B7A6-2647-C87EA00605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36" name="Oval 24">
                <a:extLst>
                  <a:ext uri="{FF2B5EF4-FFF2-40B4-BE49-F238E27FC236}">
                    <a16:creationId xmlns:a16="http://schemas.microsoft.com/office/drawing/2014/main" id="{E36271FD-1ADE-47F2-B941-1CD7916627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4</a:t>
                </a:r>
              </a:p>
            </p:txBody>
          </p:sp>
        </p:grp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CB5D14B-A6D3-F91D-EFA2-FA45E9C33F56}"/>
              </a:ext>
            </a:extLst>
          </p:cNvPr>
          <p:cNvGrpSpPr/>
          <p:nvPr/>
        </p:nvGrpSpPr>
        <p:grpSpPr>
          <a:xfrm>
            <a:off x="1649994" y="5148833"/>
            <a:ext cx="8731251" cy="581025"/>
            <a:chOff x="1649994" y="1924486"/>
            <a:chExt cx="8731251" cy="581025"/>
          </a:xfrm>
        </p:grpSpPr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DA6E9995-73C3-AE91-ABEE-14FE2088F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83081E33-82B2-FF50-476D-99BE38AA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s-MX" sz="1400" b="0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Incorporación a visitas a tienda</a:t>
              </a: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132D7B12-C41D-0E11-237D-436F4735001B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46" name="Rounded Rectangle 71">
                <a:extLst>
                  <a:ext uri="{FF2B5EF4-FFF2-40B4-BE49-F238E27FC236}">
                    <a16:creationId xmlns:a16="http://schemas.microsoft.com/office/drawing/2014/main" id="{F7CD346E-E394-6AE1-2E8D-110A3E07EA74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47" name="Picture 8" descr="Image result for clock icon vector">
                <a:extLst>
                  <a:ext uri="{FF2B5EF4-FFF2-40B4-BE49-F238E27FC236}">
                    <a16:creationId xmlns:a16="http://schemas.microsoft.com/office/drawing/2014/main" id="{07BC68B1-9B37-FFA9-5ECD-85969EDEC8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43" name="Group 134">
              <a:extLst>
                <a:ext uri="{FF2B5EF4-FFF2-40B4-BE49-F238E27FC236}">
                  <a16:creationId xmlns:a16="http://schemas.microsoft.com/office/drawing/2014/main" id="{4E64E2DE-649E-071B-E56A-B8B309EDEE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44" name="Oval 23">
                <a:extLst>
                  <a:ext uri="{FF2B5EF4-FFF2-40B4-BE49-F238E27FC236}">
                    <a16:creationId xmlns:a16="http://schemas.microsoft.com/office/drawing/2014/main" id="{7BBB166A-F56B-5506-96EE-EDD80E2F9B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45" name="Oval 24">
                <a:extLst>
                  <a:ext uri="{FF2B5EF4-FFF2-40B4-BE49-F238E27FC236}">
                    <a16:creationId xmlns:a16="http://schemas.microsoft.com/office/drawing/2014/main" id="{199F23E0-B6CB-C4D4-4FA8-14932FC9C9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5</a:t>
                </a:r>
              </a:p>
            </p:txBody>
          </p:sp>
        </p:grpSp>
      </p:grpSp>
      <p:sp>
        <p:nvSpPr>
          <p:cNvPr id="48" name="TextBox 1">
            <a:extLst>
              <a:ext uri="{FF2B5EF4-FFF2-40B4-BE49-F238E27FC236}">
                <a16:creationId xmlns:a16="http://schemas.microsoft.com/office/drawing/2014/main" id="{1625A102-EFE8-B154-96F1-C4A14BAA98BB}"/>
              </a:ext>
            </a:extLst>
          </p:cNvPr>
          <p:cNvSpPr txBox="1"/>
          <p:nvPr/>
        </p:nvSpPr>
        <p:spPr>
          <a:xfrm>
            <a:off x="4376634" y="274320"/>
            <a:ext cx="34387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300" b="1">
                <a:solidFill>
                  <a:schemeClr val="tx2"/>
                </a:solidFill>
                <a:latin typeface="Playfair Display" pitchFamily="2" charset="77"/>
              </a:rPr>
              <a:t>Siguientes Pasos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97DE05A9-A439-9A7F-4891-724A1B75B767}"/>
              </a:ext>
            </a:extLst>
          </p:cNvPr>
          <p:cNvSpPr txBox="1"/>
          <p:nvPr/>
        </p:nvSpPr>
        <p:spPr>
          <a:xfrm>
            <a:off x="4150608" y="806915"/>
            <a:ext cx="3890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</a:rPr>
              <a:t>WoW Customer Knowledge &amp; Experience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1EDA65BA-2FB4-ABD2-7C78-25070971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666" y="190403"/>
            <a:ext cx="1300593" cy="13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ooter Placeholder 1">
            <a:extLst>
              <a:ext uri="{FF2B5EF4-FFF2-40B4-BE49-F238E27FC236}">
                <a16:creationId xmlns:a16="http://schemas.microsoft.com/office/drawing/2014/main" id="{7BB98601-011E-4C22-8C35-C6CA7303E232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52" name="Picture 32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A4DA4768-9188-50FF-9E27-7B6ABD400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83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5F9036E-AA81-1A49-938B-E5CAD143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-331552"/>
            <a:ext cx="6743700" cy="302895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34A995-A02F-FD4F-B5A3-AF13F8756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7499" y="3858179"/>
            <a:ext cx="6743699" cy="543052"/>
          </a:xfrm>
        </p:spPr>
        <p:txBody>
          <a:bodyPr/>
          <a:lstStyle/>
          <a:p>
            <a:r>
              <a:rPr lang="en-US" dirty="0"/>
              <a:t>Chapter Lead Customer Business Partner</a:t>
            </a:r>
          </a:p>
          <a:p>
            <a:r>
              <a:rPr lang="en-US" dirty="0">
                <a:hlinkClick r:id="rId2"/>
              </a:rPr>
              <a:t>Walther.Keesling@walmart.com</a:t>
            </a:r>
            <a:r>
              <a:rPr lang="en-US" dirty="0"/>
              <a:t> 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6F15A1B-790C-E644-9823-60472D01C9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7500" y="2758955"/>
            <a:ext cx="6743698" cy="917513"/>
          </a:xfrm>
        </p:spPr>
        <p:txBody>
          <a:bodyPr/>
          <a:lstStyle/>
          <a:p>
            <a:r>
              <a:rPr lang="en-US" dirty="0"/>
              <a:t>Walther Keesling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D8A1DE-E72E-5991-20DC-9FEF6E89A1A2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3"/>
          <a:stretch>
            <a:fillRect/>
          </a:stretch>
        </p:blipFill>
        <p:spPr>
          <a:xfrm>
            <a:off x="3804462" y="436494"/>
            <a:ext cx="8634673" cy="6211442"/>
          </a:xfrm>
        </p:spPr>
      </p:pic>
      <p:pic>
        <p:nvPicPr>
          <p:cNvPr id="2" name="Picture 32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756343E3-5F78-3486-5061-DCC979481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D3634150-5B33-17CF-D42B-B9663E0F180B}"/>
              </a:ext>
            </a:extLst>
          </p:cNvPr>
          <p:cNvSpPr txBox="1">
            <a:spLocks/>
          </p:cNvSpPr>
          <p:nvPr/>
        </p:nvSpPr>
        <p:spPr>
          <a:xfrm>
            <a:off x="317499" y="5124259"/>
            <a:ext cx="6743699" cy="543052"/>
          </a:xfrm>
          <a:prstGeom prst="rect">
            <a:avLst/>
          </a:prstGeom>
        </p:spPr>
        <p:txBody>
          <a:bodyPr vert="horz" lIns="365760" tIns="182880" rIns="365760" bIns="18288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Itzel Salas</a:t>
            </a:r>
          </a:p>
          <a:p>
            <a:r>
              <a:rPr lang="en-US" dirty="0"/>
              <a:t>Customer Business Partner</a:t>
            </a:r>
          </a:p>
          <a:p>
            <a:r>
              <a:rPr lang="en-US" dirty="0">
                <a:hlinkClick r:id="rId2"/>
              </a:rPr>
              <a:t>Silvia.salas0@walmart.com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4170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4">
            <a:extLst>
              <a:ext uri="{FF2B5EF4-FFF2-40B4-BE49-F238E27FC236}">
                <a16:creationId xmlns:a16="http://schemas.microsoft.com/office/drawing/2014/main" id="{FADDDF3A-724C-E812-DB7A-DDF355B97ECE}"/>
              </a:ext>
            </a:extLst>
          </p:cNvPr>
          <p:cNvSpPr txBox="1"/>
          <p:nvPr/>
        </p:nvSpPr>
        <p:spPr>
          <a:xfrm>
            <a:off x="3405351" y="2598003"/>
            <a:ext cx="5381297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FFC220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itchFamily="34"/>
              </a:rPr>
              <a:t>¡</a:t>
            </a:r>
            <a:r>
              <a:rPr kumimoji="0" lang="en-US" sz="4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itchFamily="34"/>
              </a:rPr>
              <a:t> 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itchFamily="34"/>
              </a:rPr>
              <a:t>Gracias </a:t>
            </a: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rgbClr val="FFC220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itchFamily="34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444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30B8FF-AA43-0443-A68A-9DB310846DA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70362" y="6388298"/>
            <a:ext cx="6742113" cy="469702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Customer Business Partners – Customer Business Units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F300B-E308-3F40-AFF1-C43957C3887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170DC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81ADC-919E-FA44-9694-10FE41F6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14325"/>
            <a:ext cx="4170362" cy="6062663"/>
          </a:xfrm>
        </p:spPr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pic>
        <p:nvPicPr>
          <p:cNvPr id="19" name="Imagen 8">
            <a:extLst>
              <a:ext uri="{FF2B5EF4-FFF2-40B4-BE49-F238E27FC236}">
                <a16:creationId xmlns:a16="http://schemas.microsoft.com/office/drawing/2014/main" id="{3CAF08EC-26D1-D887-9973-33C7B4F6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26" y="2497682"/>
            <a:ext cx="1465312" cy="2156033"/>
          </a:xfrm>
          <a:prstGeom prst="rect">
            <a:avLst/>
          </a:prstGeom>
        </p:spPr>
      </p:pic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8F20B1BF-69E7-A60A-DACB-BC0DC09273B9}"/>
              </a:ext>
            </a:extLst>
          </p:cNvPr>
          <p:cNvSpPr txBox="1">
            <a:spLocks/>
          </p:cNvSpPr>
          <p:nvPr/>
        </p:nvSpPr>
        <p:spPr>
          <a:xfrm>
            <a:off x="5757895" y="2652729"/>
            <a:ext cx="5778500" cy="819756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0" tIns="365760" rIns="365760" bIns="36576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altLang="zh-TW"/>
              <a:t>Metodología – </a:t>
            </a:r>
            <a:r>
              <a:rPr lang="es-MX" altLang="zh-TW" err="1"/>
              <a:t>Way</a:t>
            </a:r>
            <a:r>
              <a:rPr lang="es-MX" altLang="zh-TW"/>
              <a:t> </a:t>
            </a:r>
            <a:r>
              <a:rPr lang="es-MX" altLang="zh-TW" err="1"/>
              <a:t>of</a:t>
            </a:r>
            <a:r>
              <a:rPr lang="es-MX" altLang="zh-TW"/>
              <a:t> </a:t>
            </a:r>
            <a:r>
              <a:rPr lang="es-MX" altLang="zh-TW" err="1"/>
              <a:t>Working</a:t>
            </a:r>
            <a:endParaRPr lang="es-MX" altLang="zh-TW"/>
          </a:p>
        </p:txBody>
      </p:sp>
      <p:pic>
        <p:nvPicPr>
          <p:cNvPr id="41" name="Picture 20" descr="Icon&#10;&#10;Description automatically generated">
            <a:extLst>
              <a:ext uri="{FF2B5EF4-FFF2-40B4-BE49-F238E27FC236}">
                <a16:creationId xmlns:a16="http://schemas.microsoft.com/office/drawing/2014/main" id="{52F7E0DB-DE69-BED8-3F6D-971751DD38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79851" y="2825513"/>
            <a:ext cx="480022" cy="480022"/>
          </a:xfrm>
          <a:prstGeom prst="rect">
            <a:avLst/>
          </a:prstGeom>
        </p:spPr>
      </p:pic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39A09B53-3A6F-D276-DFD7-FBB82AA1AE94}"/>
              </a:ext>
            </a:extLst>
          </p:cNvPr>
          <p:cNvSpPr txBox="1">
            <a:spLocks/>
          </p:cNvSpPr>
          <p:nvPr/>
        </p:nvSpPr>
        <p:spPr>
          <a:xfrm>
            <a:off x="5757895" y="1021303"/>
            <a:ext cx="5778500" cy="819756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0" tIns="365760" rIns="365760" bIns="36576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altLang="zh-TW"/>
              <a:t>Objetivo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3E4C8D29-B5C3-E3CC-6D4D-3713EE3B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8FAFB"/>
              </a:clrFrom>
              <a:clrTo>
                <a:srgbClr val="F8FAFB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681531" y="1169838"/>
            <a:ext cx="676663" cy="54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F3838091-47B9-D1F3-FFFC-444256F50F4F}"/>
              </a:ext>
            </a:extLst>
          </p:cNvPr>
          <p:cNvSpPr txBox="1">
            <a:spLocks/>
          </p:cNvSpPr>
          <p:nvPr/>
        </p:nvSpPr>
        <p:spPr>
          <a:xfrm>
            <a:off x="5757895" y="3468442"/>
            <a:ext cx="5778500" cy="819756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0" tIns="365760" rIns="365760" bIns="36576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altLang="zh-TW"/>
              <a:t>Ejemplos (Casos Prácticos) y Resumen</a:t>
            </a:r>
          </a:p>
        </p:txBody>
      </p:sp>
      <p:pic>
        <p:nvPicPr>
          <p:cNvPr id="44" name="Picture 23" descr="Icon&#10;&#10;Description automatically generated">
            <a:extLst>
              <a:ext uri="{FF2B5EF4-FFF2-40B4-BE49-F238E27FC236}">
                <a16:creationId xmlns:a16="http://schemas.microsoft.com/office/drawing/2014/main" id="{9AA2B411-7337-94AC-861D-F44CF404282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999" y="3631074"/>
            <a:ext cx="465727" cy="465727"/>
          </a:xfrm>
          <a:prstGeom prst="rect">
            <a:avLst/>
          </a:prstGeom>
        </p:spPr>
      </p:pic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102BDF37-C929-078F-EB5E-4C03F1FA5EE1}"/>
              </a:ext>
            </a:extLst>
          </p:cNvPr>
          <p:cNvSpPr txBox="1">
            <a:spLocks/>
          </p:cNvSpPr>
          <p:nvPr/>
        </p:nvSpPr>
        <p:spPr>
          <a:xfrm>
            <a:off x="5757895" y="4284155"/>
            <a:ext cx="5778500" cy="819756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0" tIns="365760" rIns="365760" bIns="36576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altLang="zh-TW" err="1"/>
              <a:t>Roadmap</a:t>
            </a:r>
            <a:r>
              <a:rPr lang="es-MX" altLang="zh-TW"/>
              <a:t> y Siguientes pasos</a:t>
            </a:r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1B49DAFB-8AE5-8385-2644-96B20563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82" y="4389599"/>
            <a:ext cx="568960" cy="56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D161111A-ACD6-CF3A-32E2-A06BCA21361D}"/>
              </a:ext>
            </a:extLst>
          </p:cNvPr>
          <p:cNvSpPr txBox="1">
            <a:spLocks/>
          </p:cNvSpPr>
          <p:nvPr/>
        </p:nvSpPr>
        <p:spPr>
          <a:xfrm>
            <a:off x="5757895" y="1837016"/>
            <a:ext cx="5778500" cy="819756"/>
          </a:xfrm>
          <a:prstGeom prst="callout1">
            <a:avLst>
              <a:gd name="adj1" fmla="val 99913"/>
              <a:gd name="adj2" fmla="val 100118"/>
              <a:gd name="adj3" fmla="val 99961"/>
              <a:gd name="adj4" fmla="val -27384"/>
            </a:avLst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0" tIns="365760" rIns="365760" bIns="36576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altLang="zh-TW"/>
              <a:t>Enfoque &amp; Alcance – CK / </a:t>
            </a:r>
            <a:r>
              <a:rPr lang="es-MX" altLang="zh-TW" err="1"/>
              <a:t>CBUs</a:t>
            </a:r>
            <a:endParaRPr lang="es-MX" altLang="zh-TW"/>
          </a:p>
        </p:txBody>
      </p:sp>
      <p:pic>
        <p:nvPicPr>
          <p:cNvPr id="55" name="Picture 6">
            <a:extLst>
              <a:ext uri="{FF2B5EF4-FFF2-40B4-BE49-F238E27FC236}">
                <a16:creationId xmlns:a16="http://schemas.microsoft.com/office/drawing/2014/main" id="{DD8C932F-B93D-B518-CA2C-62CEE1CDA6E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62" y="2032895"/>
            <a:ext cx="478800" cy="4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43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floor, indoor, window&#10;&#10;Description automatically generated">
            <a:extLst>
              <a:ext uri="{FF2B5EF4-FFF2-40B4-BE49-F238E27FC236}">
                <a16:creationId xmlns:a16="http://schemas.microsoft.com/office/drawing/2014/main" id="{570F74A5-C894-DF1C-29ED-8D22F20F6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34" b="47336"/>
          <a:stretch/>
        </p:blipFill>
        <p:spPr>
          <a:xfrm flipH="1">
            <a:off x="0" y="1"/>
            <a:ext cx="12192000" cy="239547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A9A92AD-A8FE-4B4A-AF45-2BE2EDEF5B20}"/>
              </a:ext>
            </a:extLst>
          </p:cNvPr>
          <p:cNvSpPr/>
          <p:nvPr/>
        </p:nvSpPr>
        <p:spPr>
          <a:xfrm rot="10800000">
            <a:off x="-2" y="0"/>
            <a:ext cx="12191999" cy="2395474"/>
          </a:xfrm>
          <a:prstGeom prst="rect">
            <a:avLst/>
          </a:prstGeom>
          <a:gradFill>
            <a:gsLst>
              <a:gs pos="0">
                <a:srgbClr val="041E41"/>
              </a:gs>
              <a:gs pos="42000">
                <a:srgbClr val="041E41">
                  <a:alpha val="50000"/>
                </a:srgbClr>
              </a:gs>
              <a:gs pos="100000">
                <a:srgbClr val="041E41">
                  <a:alpha val="1174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05543-0245-0E4A-AC28-97627D369E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170DC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63E58AE-7150-B900-9ACC-47935B4ECD71}"/>
              </a:ext>
            </a:extLst>
          </p:cNvPr>
          <p:cNvSpPr txBox="1">
            <a:spLocks/>
          </p:cNvSpPr>
          <p:nvPr/>
        </p:nvSpPr>
        <p:spPr>
          <a:xfrm>
            <a:off x="376428" y="2771711"/>
            <a:ext cx="11553635" cy="3605341"/>
          </a:xfrm>
          <a:prstGeom prst="rect">
            <a:avLst/>
          </a:prstGeom>
        </p:spPr>
        <p:txBody>
          <a:bodyPr vert="horz" lIns="365760" tIns="365760" rIns="365760" bIns="36576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rgbClr val="FFC220">
                    <a:lumMod val="50000"/>
                  </a:srgbClr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" panose="020B0604020202020204" pitchFamily="34" charset="0"/>
              </a:rPr>
              <a:t>Conocer profundamente </a:t>
            </a: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rgbClr val="0073EB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" panose="020B0604020202020204" pitchFamily="34" charset="0"/>
              </a:rPr>
              <a:t>a nuestros clientes y socios mejor que nadie </a:t>
            </a:r>
            <a:r>
              <a:rPr kumimoji="0" lang="es-ES" sz="1800" b="0" i="1" u="none" strike="noStrike" kern="1200" cap="none" spc="0" normalizeH="0" baseline="0" noProof="0">
                <a:ln>
                  <a:noFill/>
                </a:ln>
                <a:solidFill>
                  <a:srgbClr val="0073EB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" panose="020B0604020202020204" pitchFamily="34" charset="0"/>
              </a:rPr>
              <a:t>(inclusive mejor de lo que ellos se conocen)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srgbClr val="00287F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>
                <a:solidFill>
                  <a:srgbClr val="000000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Ser un habilitadores de negocio y embajadores de cliente que influyan en la toma de decisiones estratégicas, basándose siempre en datos para generar </a:t>
            </a:r>
            <a:r>
              <a:rPr lang="es-ES" err="1">
                <a:solidFill>
                  <a:srgbClr val="000000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insights</a:t>
            </a:r>
            <a:r>
              <a:rPr lang="es-ES">
                <a:solidFill>
                  <a:srgbClr val="000000"/>
                </a:solidFill>
                <a:latin typeface="Bogle" panose="020B0503020203060203" pitchFamily="34" charset="77"/>
                <a:cs typeface="Arial" panose="020B0604020202020204" pitchFamily="34" charset="0"/>
              </a:rPr>
              <a:t> que se conviertan en acciones de impacto.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Arial" panose="020B0604020202020204" pitchFamily="34" charset="0"/>
            </a:endParaRPr>
          </a:p>
        </p:txBody>
      </p:sp>
      <p:sp>
        <p:nvSpPr>
          <p:cNvPr id="43" name="Title 35">
            <a:extLst>
              <a:ext uri="{FF2B5EF4-FFF2-40B4-BE49-F238E27FC236}">
                <a16:creationId xmlns:a16="http://schemas.microsoft.com/office/drawing/2014/main" id="{D3729E10-11CF-0245-8660-62E80A0B26D8}"/>
              </a:ext>
            </a:extLst>
          </p:cNvPr>
          <p:cNvSpPr txBox="1">
            <a:spLocks/>
          </p:cNvSpPr>
          <p:nvPr/>
        </p:nvSpPr>
        <p:spPr>
          <a:xfrm>
            <a:off x="0" y="1681656"/>
            <a:ext cx="12192000" cy="7138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 Bold"/>
                <a:ea typeface="+mj-ea"/>
                <a:cs typeface="+mj-cs"/>
              </a:rPr>
              <a:t>NUESTRA AMBICIÓN (</a:t>
            </a:r>
            <a:r>
              <a:rPr kumimoji="0" lang="es-ES" sz="3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 Bold"/>
                <a:ea typeface="+mj-ea"/>
                <a:cs typeface="+mj-cs"/>
              </a:rPr>
              <a:t>CBPs</a:t>
            </a:r>
            <a:r>
              <a:rPr kumimoji="0" lang="es-E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 Bold"/>
                <a:ea typeface="+mj-ea"/>
                <a:cs typeface="+mj-cs"/>
              </a:rPr>
              <a:t>)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 Bold"/>
              <a:ea typeface="+mj-ea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420466-C6A4-BE7F-86EB-93892419117C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4" name="Picture 32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08645A61-996D-9133-C8E7-450D3FC1E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16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3FD54A8-6640-9E8B-85AE-32C2065DD8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Oval 12">
            <a:extLst>
              <a:ext uri="{FF2B5EF4-FFF2-40B4-BE49-F238E27FC236}">
                <a16:creationId xmlns:a16="http://schemas.microsoft.com/office/drawing/2014/main" id="{634BA26C-8A75-AA51-A6C1-53F6ECCF62C7}"/>
              </a:ext>
            </a:extLst>
          </p:cNvPr>
          <p:cNvSpPr/>
          <p:nvPr/>
        </p:nvSpPr>
        <p:spPr>
          <a:xfrm>
            <a:off x="9283518" y="2469811"/>
            <a:ext cx="1075298" cy="1075296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447CA36B-4174-7B70-3888-887D57C88805}"/>
              </a:ext>
            </a:extLst>
          </p:cNvPr>
          <p:cNvSpPr txBox="1">
            <a:spLocks/>
          </p:cNvSpPr>
          <p:nvPr/>
        </p:nvSpPr>
        <p:spPr>
          <a:xfrm>
            <a:off x="8505110" y="3841613"/>
            <a:ext cx="2787729" cy="581286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>
                <a:ln>
                  <a:noFill/>
                </a:ln>
                <a:solidFill>
                  <a:srgbClr val="FFC220"/>
                </a:solidFill>
                <a:effectLst/>
                <a:uLnTx/>
                <a:uFillTx/>
                <a:latin typeface="Bogle Bold"/>
                <a:ea typeface="+mn-ea"/>
                <a:cs typeface="Times New Roman" panose="02020603050405020304" pitchFamily="18" charset="0"/>
              </a:rPr>
              <a:t>Salvaguardar  la experiencia omnicanal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CABB75D-6845-E2AC-6049-189B62EBE6BA}"/>
              </a:ext>
            </a:extLst>
          </p:cNvPr>
          <p:cNvSpPr txBox="1">
            <a:spLocks/>
          </p:cNvSpPr>
          <p:nvPr/>
        </p:nvSpPr>
        <p:spPr>
          <a:xfrm>
            <a:off x="8503201" y="4573904"/>
            <a:ext cx="2794353" cy="1385575"/>
          </a:xfrm>
          <a:prstGeom prst="rect">
            <a:avLst/>
          </a:prstGeom>
        </p:spPr>
        <p:txBody>
          <a:bodyPr vert="horz" lIns="72000" tIns="0" rIns="72000" bIns="365760" rtlCol="0" anchor="t">
            <a:noAutofit/>
          </a:bodyPr>
          <a:lstStyle>
            <a:defPPr>
              <a:defRPr lang="en-US"/>
            </a:defPPr>
            <a:lvl1pPr indent="0" algn="ctr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Líderes y embajadores de la experiencia </a:t>
            </a:r>
            <a:r>
              <a:rPr kumimoji="0" lang="es-MX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omnicanal</a:t>
            </a:r>
            <a:r>
              <a: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del cliente</a:t>
            </a: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, a través de la optimización y mejora continua de los puntos de contacto, procesos en conjunto con otras áreas y equipos clave de la compañía</a:t>
            </a:r>
          </a:p>
        </p:txBody>
      </p:sp>
      <p:pic>
        <p:nvPicPr>
          <p:cNvPr id="6" name="Graphic 38">
            <a:extLst>
              <a:ext uri="{FF2B5EF4-FFF2-40B4-BE49-F238E27FC236}">
                <a16:creationId xmlns:a16="http://schemas.microsoft.com/office/drawing/2014/main" id="{D038150D-9DA9-835F-347C-34867DC45F9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39" y="2700221"/>
            <a:ext cx="650057" cy="650057"/>
          </a:xfrm>
          <a:prstGeom prst="rect">
            <a:avLst/>
          </a:prstGeom>
        </p:spPr>
      </p:pic>
      <p:sp>
        <p:nvSpPr>
          <p:cNvPr id="7" name="Oval 20">
            <a:extLst>
              <a:ext uri="{FF2B5EF4-FFF2-40B4-BE49-F238E27FC236}">
                <a16:creationId xmlns:a16="http://schemas.microsoft.com/office/drawing/2014/main" id="{CD5F1030-E4E8-A630-CA84-CBFFF64355A1}"/>
              </a:ext>
            </a:extLst>
          </p:cNvPr>
          <p:cNvSpPr/>
          <p:nvPr/>
        </p:nvSpPr>
        <p:spPr>
          <a:xfrm>
            <a:off x="1565534" y="2469811"/>
            <a:ext cx="1075298" cy="1075296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30D3F86-2727-ED94-2B50-CC8442C32364}"/>
              </a:ext>
            </a:extLst>
          </p:cNvPr>
          <p:cNvSpPr txBox="1">
            <a:spLocks/>
          </p:cNvSpPr>
          <p:nvPr/>
        </p:nvSpPr>
        <p:spPr>
          <a:xfrm>
            <a:off x="778584" y="3841613"/>
            <a:ext cx="2787729" cy="581286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>
                <a:ln>
                  <a:noFill/>
                </a:ln>
                <a:solidFill>
                  <a:srgbClr val="FFC220"/>
                </a:solidFill>
                <a:effectLst/>
                <a:uLnTx/>
                <a:uFillTx/>
                <a:latin typeface="Bogle Bold"/>
                <a:ea typeface="+mn-ea"/>
                <a:cs typeface="Times New Roman" panose="02020603050405020304" pitchFamily="18" charset="0"/>
              </a:rPr>
              <a:t>Conocimiento profundo</a:t>
            </a:r>
          </a:p>
        </p:txBody>
      </p:sp>
      <p:pic>
        <p:nvPicPr>
          <p:cNvPr id="9" name="Graphic 44">
            <a:extLst>
              <a:ext uri="{FF2B5EF4-FFF2-40B4-BE49-F238E27FC236}">
                <a16:creationId xmlns:a16="http://schemas.microsoft.com/office/drawing/2014/main" id="{1F7A4157-106C-1C9D-264B-AF338A73A4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2987" y="2688373"/>
            <a:ext cx="646966" cy="646966"/>
          </a:xfrm>
          <a:prstGeom prst="rect">
            <a:avLst/>
          </a:prstGeom>
        </p:spPr>
      </p:pic>
      <p:sp>
        <p:nvSpPr>
          <p:cNvPr id="10" name="Oval 21">
            <a:extLst>
              <a:ext uri="{FF2B5EF4-FFF2-40B4-BE49-F238E27FC236}">
                <a16:creationId xmlns:a16="http://schemas.microsoft.com/office/drawing/2014/main" id="{F71EC5F4-BFD8-A2DC-3CD4-F2FC8D76438E}"/>
              </a:ext>
            </a:extLst>
          </p:cNvPr>
          <p:cNvSpPr/>
          <p:nvPr/>
        </p:nvSpPr>
        <p:spPr>
          <a:xfrm>
            <a:off x="5558351" y="2469811"/>
            <a:ext cx="1075298" cy="1075296"/>
          </a:xfrm>
          <a:prstGeom prst="ellipse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5CCE85D5-DB06-3F1E-A4C1-AA642267D91A}"/>
              </a:ext>
            </a:extLst>
          </p:cNvPr>
          <p:cNvSpPr txBox="1">
            <a:spLocks/>
          </p:cNvSpPr>
          <p:nvPr/>
        </p:nvSpPr>
        <p:spPr>
          <a:xfrm>
            <a:off x="4771401" y="3841613"/>
            <a:ext cx="2787729" cy="581286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>
                <a:ln>
                  <a:noFill/>
                </a:ln>
                <a:solidFill>
                  <a:srgbClr val="FFC220"/>
                </a:solidFill>
                <a:effectLst/>
                <a:uLnTx/>
                <a:uFillTx/>
                <a:latin typeface="Bogle Bold"/>
                <a:ea typeface="+mn-ea"/>
                <a:cs typeface="Times New Roman" panose="02020603050405020304" pitchFamily="18" charset="0"/>
              </a:rPr>
              <a:t>Democratización del conocimiento</a:t>
            </a:r>
          </a:p>
        </p:txBody>
      </p:sp>
      <p:pic>
        <p:nvPicPr>
          <p:cNvPr id="12" name="Picture Placeholder 47">
            <a:extLst>
              <a:ext uri="{FF2B5EF4-FFF2-40B4-BE49-F238E27FC236}">
                <a16:creationId xmlns:a16="http://schemas.microsoft.com/office/drawing/2014/main" id="{10C15EB7-724B-1B18-C3EE-76A6BBD0C2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773216" y="2686828"/>
            <a:ext cx="650056" cy="6500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C4E11A7-C32C-0F5D-38BA-73345DC10F2F}"/>
              </a:ext>
            </a:extLst>
          </p:cNvPr>
          <p:cNvSpPr txBox="1">
            <a:spLocks/>
          </p:cNvSpPr>
          <p:nvPr/>
        </p:nvSpPr>
        <p:spPr>
          <a:xfrm>
            <a:off x="-1" y="314325"/>
            <a:ext cx="5558351" cy="1012825"/>
          </a:xfrm>
          <a:prstGeom prst="rect">
            <a:avLst/>
          </a:prstGeom>
        </p:spPr>
        <p:txBody>
          <a:bodyPr vert="horz" lIns="365760" tIns="365760" rIns="365760" bIns="36576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old"/>
                <a:ea typeface="+mj-ea"/>
                <a:cs typeface="+mj-cs"/>
              </a:rPr>
              <a:t>NUESTROS PRINCIPIOS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8DCEC13-1F20-BEAB-9240-5503FB8E4A78}"/>
              </a:ext>
            </a:extLst>
          </p:cNvPr>
          <p:cNvSpPr txBox="1">
            <a:spLocks/>
          </p:cNvSpPr>
          <p:nvPr/>
        </p:nvSpPr>
        <p:spPr>
          <a:xfrm>
            <a:off x="771960" y="4464227"/>
            <a:ext cx="2794353" cy="1385575"/>
          </a:xfrm>
          <a:prstGeom prst="rect">
            <a:avLst/>
          </a:prstGeom>
        </p:spPr>
        <p:txBody>
          <a:bodyPr vert="horz" lIns="72000" tIns="0" rIns="72000" bIns="365760" rtlCol="0" anchor="t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/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Conocer a nuestros clientes</a:t>
            </a: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y socios de manera profunda, a través de data estructurada y no estructurada. Siendo capaces de </a:t>
            </a:r>
            <a:r>
              <a: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interpretar el QUE</a:t>
            </a: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, así como el </a:t>
            </a:r>
            <a:r>
              <a: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POR QUE</a:t>
            </a: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?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240831E-9AD6-6D8C-760A-085F700CAEA9}"/>
              </a:ext>
            </a:extLst>
          </p:cNvPr>
          <p:cNvSpPr txBox="1">
            <a:spLocks/>
          </p:cNvSpPr>
          <p:nvPr/>
        </p:nvSpPr>
        <p:spPr>
          <a:xfrm>
            <a:off x="4768088" y="4573904"/>
            <a:ext cx="2794353" cy="1385575"/>
          </a:xfrm>
          <a:prstGeom prst="rect">
            <a:avLst/>
          </a:prstGeom>
        </p:spPr>
        <p:txBody>
          <a:bodyPr vert="horz" lIns="72000" tIns="0" rIns="72000" bIns="36576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762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Transformarnos en la </a:t>
            </a:r>
            <a:r>
              <a: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Fuente única</a:t>
            </a: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de </a:t>
            </a:r>
            <a:r>
              <a: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conocimiento de cliente</a:t>
            </a: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, </a:t>
            </a:r>
            <a:r>
              <a: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democratizando</a:t>
            </a: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la información e </a:t>
            </a:r>
            <a:r>
              <a:rPr kumimoji="0" lang="es-MX" sz="14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insights</a:t>
            </a: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de una manera efectiva y agnóstica y de uso común a la compañía</a:t>
            </a:r>
          </a:p>
        </p:txBody>
      </p: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38C4507A-C705-2699-6ACF-05B406FF6224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17" name="Picture 32" descr="Ic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CDAD8026-5920-7726-8912-A12CE659BF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90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72BE708-0564-BE69-B4CB-6BBBA5DBDB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D56BA7F-F047-943D-E211-2400CC4219F7}"/>
              </a:ext>
            </a:extLst>
          </p:cNvPr>
          <p:cNvSpPr/>
          <p:nvPr/>
        </p:nvSpPr>
        <p:spPr>
          <a:xfrm>
            <a:off x="5446472" y="2583497"/>
            <a:ext cx="1309886" cy="1145540"/>
          </a:xfrm>
          <a:prstGeom prst="ellipse">
            <a:avLst/>
          </a:prstGeom>
          <a:solidFill>
            <a:schemeClr val="accent5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4" name="Google Shape;5226;p76">
            <a:extLst>
              <a:ext uri="{FF2B5EF4-FFF2-40B4-BE49-F238E27FC236}">
                <a16:creationId xmlns:a16="http://schemas.microsoft.com/office/drawing/2014/main" id="{5DB62E60-36B0-9A97-B5F2-169DAB831968}"/>
              </a:ext>
            </a:extLst>
          </p:cNvPr>
          <p:cNvSpPr/>
          <p:nvPr/>
        </p:nvSpPr>
        <p:spPr>
          <a:xfrm>
            <a:off x="2425701" y="1807908"/>
            <a:ext cx="2793141" cy="2793539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KNOWLEDGE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5" name="Google Shape;5227;p76">
            <a:extLst>
              <a:ext uri="{FF2B5EF4-FFF2-40B4-BE49-F238E27FC236}">
                <a16:creationId xmlns:a16="http://schemas.microsoft.com/office/drawing/2014/main" id="{03740013-E3D8-3A48-517C-E9FFAF167CA1}"/>
              </a:ext>
            </a:extLst>
          </p:cNvPr>
          <p:cNvSpPr/>
          <p:nvPr/>
        </p:nvSpPr>
        <p:spPr>
          <a:xfrm>
            <a:off x="6926836" y="1807908"/>
            <a:ext cx="2793141" cy="2793539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CX</a:t>
            </a:r>
            <a:endParaRPr kumimoji="0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2D34C3-170B-30EE-9244-37E15CF0AEDD}"/>
              </a:ext>
            </a:extLst>
          </p:cNvPr>
          <p:cNvSpPr txBox="1">
            <a:spLocks/>
          </p:cNvSpPr>
          <p:nvPr/>
        </p:nvSpPr>
        <p:spPr>
          <a:xfrm>
            <a:off x="-1" y="314325"/>
            <a:ext cx="5558351" cy="1012825"/>
          </a:xfrm>
          <a:prstGeom prst="rect">
            <a:avLst/>
          </a:prstGeom>
        </p:spPr>
        <p:txBody>
          <a:bodyPr vert="horz" lIns="365760" tIns="365760" rIns="365760" bIns="36576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old"/>
                <a:ea typeface="+mj-ea"/>
                <a:cs typeface="+mj-cs"/>
              </a:rPr>
              <a:t>¿CÓMO?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EECF7A-C14C-D5EA-D58C-504710056D9A}"/>
              </a:ext>
            </a:extLst>
          </p:cNvPr>
          <p:cNvSpPr txBox="1">
            <a:spLocks/>
          </p:cNvSpPr>
          <p:nvPr/>
        </p:nvSpPr>
        <p:spPr>
          <a:xfrm>
            <a:off x="5615677" y="5011863"/>
            <a:ext cx="971477" cy="581286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3ECF6">
                    <a:lumMod val="90000"/>
                  </a:srgbClr>
                </a:solidFill>
                <a:effectLst/>
                <a:uLnTx/>
                <a:uFillTx/>
                <a:latin typeface="Bogle Bold"/>
                <a:ea typeface="+mn-ea"/>
                <a:cs typeface="Times New Roman" panose="02020603050405020304" pitchFamily="18" charset="0"/>
              </a:rPr>
              <a:t>FOCUS</a:t>
            </a:r>
            <a:endParaRPr kumimoji="0" lang="es-MX" sz="1800" b="1" i="0" u="none" strike="noStrike" kern="1200" cap="none" spc="0" normalizeH="0" baseline="0" noProof="0">
              <a:ln>
                <a:noFill/>
              </a:ln>
              <a:solidFill>
                <a:srgbClr val="D3ECF6">
                  <a:lumMod val="90000"/>
                </a:srgbClr>
              </a:solidFill>
              <a:effectLst/>
              <a:uLnTx/>
              <a:uFillTx/>
              <a:latin typeface="Bogle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C9A0AF-7A70-B136-A074-6C815C79D653}"/>
              </a:ext>
            </a:extLst>
          </p:cNvPr>
          <p:cNvSpPr txBox="1">
            <a:spLocks/>
          </p:cNvSpPr>
          <p:nvPr/>
        </p:nvSpPr>
        <p:spPr>
          <a:xfrm>
            <a:off x="3336533" y="5011863"/>
            <a:ext cx="971477" cy="581286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3ECF6">
                    <a:lumMod val="90000"/>
                  </a:srgbClr>
                </a:solidFill>
                <a:effectLst/>
                <a:uLnTx/>
                <a:uFillTx/>
                <a:latin typeface="Bogle Bold"/>
                <a:ea typeface="+mn-ea"/>
                <a:cs typeface="Times New Roman" panose="02020603050405020304" pitchFamily="18" charset="0"/>
              </a:rPr>
              <a:t>INPUT</a:t>
            </a:r>
            <a:endParaRPr kumimoji="0" lang="es-MX" sz="1800" b="1" i="0" u="none" strike="noStrike" kern="1200" cap="none" spc="0" normalizeH="0" baseline="0" noProof="0">
              <a:ln>
                <a:noFill/>
              </a:ln>
              <a:solidFill>
                <a:srgbClr val="D3ECF6">
                  <a:lumMod val="90000"/>
                </a:srgbClr>
              </a:solidFill>
              <a:effectLst/>
              <a:uLnTx/>
              <a:uFillTx/>
              <a:latin typeface="Bogle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5DD687D-4A72-F0DB-F13E-B870286368C2}"/>
              </a:ext>
            </a:extLst>
          </p:cNvPr>
          <p:cNvSpPr txBox="1">
            <a:spLocks/>
          </p:cNvSpPr>
          <p:nvPr/>
        </p:nvSpPr>
        <p:spPr>
          <a:xfrm>
            <a:off x="7744175" y="5011863"/>
            <a:ext cx="1158463" cy="581286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3ECF6">
                    <a:lumMod val="90000"/>
                  </a:srgbClr>
                </a:solidFill>
                <a:effectLst/>
                <a:uLnTx/>
                <a:uFillTx/>
                <a:latin typeface="Bogle Bold"/>
                <a:ea typeface="+mn-ea"/>
                <a:cs typeface="Times New Roman" panose="02020603050405020304" pitchFamily="18" charset="0"/>
              </a:rPr>
              <a:t>OUTPUT</a:t>
            </a:r>
            <a:endParaRPr kumimoji="0" lang="es-MX" sz="1800" b="1" i="0" u="none" strike="noStrike" kern="1200" cap="none" spc="0" normalizeH="0" baseline="0" noProof="0">
              <a:ln>
                <a:noFill/>
              </a:ln>
              <a:solidFill>
                <a:srgbClr val="D3ECF6">
                  <a:lumMod val="90000"/>
                </a:srgbClr>
              </a:solidFill>
              <a:effectLst/>
              <a:uLnTx/>
              <a:uFillTx/>
              <a:latin typeface="Bogle Bold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0" name="Google Shape;2858;p74">
            <a:extLst>
              <a:ext uri="{FF2B5EF4-FFF2-40B4-BE49-F238E27FC236}">
                <a16:creationId xmlns:a16="http://schemas.microsoft.com/office/drawing/2014/main" id="{1FAD0674-2374-38D6-95C7-EE1979D284B6}"/>
              </a:ext>
            </a:extLst>
          </p:cNvPr>
          <p:cNvGrpSpPr/>
          <p:nvPr/>
        </p:nvGrpSpPr>
        <p:grpSpPr>
          <a:xfrm>
            <a:off x="7063577" y="5069965"/>
            <a:ext cx="337461" cy="355810"/>
            <a:chOff x="4854075" y="2527625"/>
            <a:chExt cx="56000" cy="59050"/>
          </a:xfrm>
          <a:solidFill>
            <a:schemeClr val="accent2"/>
          </a:solidFill>
        </p:grpSpPr>
        <p:sp>
          <p:nvSpPr>
            <p:cNvPr id="11" name="Google Shape;2859;p74">
              <a:extLst>
                <a:ext uri="{FF2B5EF4-FFF2-40B4-BE49-F238E27FC236}">
                  <a16:creationId xmlns:a16="http://schemas.microsoft.com/office/drawing/2014/main" id="{AD954D2B-CF7B-0448-D1AA-D35B6A9C98FB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12" name="Google Shape;2860;p74">
              <a:extLst>
                <a:ext uri="{FF2B5EF4-FFF2-40B4-BE49-F238E27FC236}">
                  <a16:creationId xmlns:a16="http://schemas.microsoft.com/office/drawing/2014/main" id="{0FDAE992-3A09-A692-9BE1-DB60D06E66B3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</p:grpSp>
      <p:grpSp>
        <p:nvGrpSpPr>
          <p:cNvPr id="13" name="Google Shape;2858;p74">
            <a:extLst>
              <a:ext uri="{FF2B5EF4-FFF2-40B4-BE49-F238E27FC236}">
                <a16:creationId xmlns:a16="http://schemas.microsoft.com/office/drawing/2014/main" id="{7D32EBA2-2DAB-1654-F5C3-D8614D5A4110}"/>
              </a:ext>
            </a:extLst>
          </p:cNvPr>
          <p:cNvGrpSpPr/>
          <p:nvPr/>
        </p:nvGrpSpPr>
        <p:grpSpPr>
          <a:xfrm rot="10800000">
            <a:off x="4744639" y="5069965"/>
            <a:ext cx="337461" cy="355810"/>
            <a:chOff x="4854075" y="2527625"/>
            <a:chExt cx="56000" cy="59050"/>
          </a:xfrm>
          <a:solidFill>
            <a:schemeClr val="accent2"/>
          </a:solidFill>
        </p:grpSpPr>
        <p:sp>
          <p:nvSpPr>
            <p:cNvPr id="14" name="Google Shape;2859;p74">
              <a:extLst>
                <a:ext uri="{FF2B5EF4-FFF2-40B4-BE49-F238E27FC236}">
                  <a16:creationId xmlns:a16="http://schemas.microsoft.com/office/drawing/2014/main" id="{C9FC7DD2-4934-9AB7-94CA-D4C1D3265741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15" name="Google Shape;2860;p74">
              <a:extLst>
                <a:ext uri="{FF2B5EF4-FFF2-40B4-BE49-F238E27FC236}">
                  <a16:creationId xmlns:a16="http://schemas.microsoft.com/office/drawing/2014/main" id="{47C6C806-6E63-45E1-C303-442CDF07ED4C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</p:grpSp>
      <p:grpSp>
        <p:nvGrpSpPr>
          <p:cNvPr id="16" name="Google Shape;2858;p74">
            <a:extLst>
              <a:ext uri="{FF2B5EF4-FFF2-40B4-BE49-F238E27FC236}">
                <a16:creationId xmlns:a16="http://schemas.microsoft.com/office/drawing/2014/main" id="{68B5DF4B-10C8-27ED-A7F4-515A97F9541D}"/>
              </a:ext>
            </a:extLst>
          </p:cNvPr>
          <p:cNvGrpSpPr/>
          <p:nvPr/>
        </p:nvGrpSpPr>
        <p:grpSpPr>
          <a:xfrm>
            <a:off x="2425701" y="5069965"/>
            <a:ext cx="337461" cy="355810"/>
            <a:chOff x="4854075" y="2527625"/>
            <a:chExt cx="56000" cy="59050"/>
          </a:xfrm>
          <a:solidFill>
            <a:schemeClr val="accent2"/>
          </a:solidFill>
        </p:grpSpPr>
        <p:sp>
          <p:nvSpPr>
            <p:cNvPr id="17" name="Google Shape;2859;p74">
              <a:extLst>
                <a:ext uri="{FF2B5EF4-FFF2-40B4-BE49-F238E27FC236}">
                  <a16:creationId xmlns:a16="http://schemas.microsoft.com/office/drawing/2014/main" id="{6C88E3E2-9563-DC2A-F3B5-35D526D03BEA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18" name="Google Shape;2860;p74">
              <a:extLst>
                <a:ext uri="{FF2B5EF4-FFF2-40B4-BE49-F238E27FC236}">
                  <a16:creationId xmlns:a16="http://schemas.microsoft.com/office/drawing/2014/main" id="{72959267-E76B-4E65-B8A9-D5C994905375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</p:grpSp>
      <p:grpSp>
        <p:nvGrpSpPr>
          <p:cNvPr id="19" name="Google Shape;2858;p74">
            <a:extLst>
              <a:ext uri="{FF2B5EF4-FFF2-40B4-BE49-F238E27FC236}">
                <a16:creationId xmlns:a16="http://schemas.microsoft.com/office/drawing/2014/main" id="{72831BAB-30A4-CE83-10A6-D417F871202D}"/>
              </a:ext>
            </a:extLst>
          </p:cNvPr>
          <p:cNvGrpSpPr/>
          <p:nvPr/>
        </p:nvGrpSpPr>
        <p:grpSpPr>
          <a:xfrm>
            <a:off x="9382516" y="5069965"/>
            <a:ext cx="337461" cy="355810"/>
            <a:chOff x="4854075" y="2527625"/>
            <a:chExt cx="56000" cy="59050"/>
          </a:xfrm>
          <a:solidFill>
            <a:schemeClr val="accent2"/>
          </a:solidFill>
        </p:grpSpPr>
        <p:sp>
          <p:nvSpPr>
            <p:cNvPr id="20" name="Google Shape;2859;p74">
              <a:extLst>
                <a:ext uri="{FF2B5EF4-FFF2-40B4-BE49-F238E27FC236}">
                  <a16:creationId xmlns:a16="http://schemas.microsoft.com/office/drawing/2014/main" id="{BB696A4D-5249-1D29-6D12-6364A8074E21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21" name="Google Shape;2860;p74">
              <a:extLst>
                <a:ext uri="{FF2B5EF4-FFF2-40B4-BE49-F238E27FC236}">
                  <a16:creationId xmlns:a16="http://schemas.microsoft.com/office/drawing/2014/main" id="{3F78D030-5819-8D64-9679-B2E57D719A08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</p:grpSp>
      <p:grpSp>
        <p:nvGrpSpPr>
          <p:cNvPr id="22" name="Group 252">
            <a:extLst>
              <a:ext uri="{FF2B5EF4-FFF2-40B4-BE49-F238E27FC236}">
                <a16:creationId xmlns:a16="http://schemas.microsoft.com/office/drawing/2014/main" id="{DB8058F2-912A-E163-CD89-158D9B5012BA}"/>
              </a:ext>
            </a:extLst>
          </p:cNvPr>
          <p:cNvGrpSpPr/>
          <p:nvPr/>
        </p:nvGrpSpPr>
        <p:grpSpPr>
          <a:xfrm>
            <a:off x="5462194" y="2991427"/>
            <a:ext cx="1265588" cy="355810"/>
            <a:chOff x="5462194" y="973391"/>
            <a:chExt cx="1265588" cy="355810"/>
          </a:xfrm>
        </p:grpSpPr>
        <p:grpSp>
          <p:nvGrpSpPr>
            <p:cNvPr id="23" name="Google Shape;2858;p74">
              <a:extLst>
                <a:ext uri="{FF2B5EF4-FFF2-40B4-BE49-F238E27FC236}">
                  <a16:creationId xmlns:a16="http://schemas.microsoft.com/office/drawing/2014/main" id="{A94DD91B-8951-44AC-4A5D-8EF2E23259C7}"/>
                </a:ext>
              </a:extLst>
            </p:cNvPr>
            <p:cNvGrpSpPr/>
            <p:nvPr/>
          </p:nvGrpSpPr>
          <p:grpSpPr>
            <a:xfrm>
              <a:off x="6390321" y="973391"/>
              <a:ext cx="337461" cy="355810"/>
              <a:chOff x="4854075" y="2527625"/>
              <a:chExt cx="56000" cy="59050"/>
            </a:xfrm>
            <a:solidFill>
              <a:schemeClr val="accent2"/>
            </a:solidFill>
          </p:grpSpPr>
          <p:sp>
            <p:nvSpPr>
              <p:cNvPr id="33" name="Google Shape;2859;p74">
                <a:extLst>
                  <a:ext uri="{FF2B5EF4-FFF2-40B4-BE49-F238E27FC236}">
                    <a16:creationId xmlns:a16="http://schemas.microsoft.com/office/drawing/2014/main" id="{1FE6812F-78A8-CF8D-BB19-53406001CD0C}"/>
                  </a:ext>
                </a:extLst>
              </p:cNvPr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362" extrusionOk="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34" name="Google Shape;2860;p74">
                <a:extLst>
                  <a:ext uri="{FF2B5EF4-FFF2-40B4-BE49-F238E27FC236}">
                    <a16:creationId xmlns:a16="http://schemas.microsoft.com/office/drawing/2014/main" id="{6CAE7A7A-C89A-6F11-0B69-923173E5667E}"/>
                  </a:ext>
                </a:extLst>
              </p:cNvPr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435" extrusionOk="0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oogle Shape;2858;p74">
              <a:extLst>
                <a:ext uri="{FF2B5EF4-FFF2-40B4-BE49-F238E27FC236}">
                  <a16:creationId xmlns:a16="http://schemas.microsoft.com/office/drawing/2014/main" id="{A6356200-6FD8-A62A-EABF-4F3B2B3D4E26}"/>
                </a:ext>
              </a:extLst>
            </p:cNvPr>
            <p:cNvGrpSpPr/>
            <p:nvPr/>
          </p:nvGrpSpPr>
          <p:grpSpPr>
            <a:xfrm rot="10800000">
              <a:off x="5462194" y="973391"/>
              <a:ext cx="337461" cy="355810"/>
              <a:chOff x="4854075" y="2527625"/>
              <a:chExt cx="56000" cy="59050"/>
            </a:xfrm>
            <a:solidFill>
              <a:schemeClr val="accent2"/>
            </a:solidFill>
          </p:grpSpPr>
          <p:sp>
            <p:nvSpPr>
              <p:cNvPr id="31" name="Google Shape;2859;p74">
                <a:extLst>
                  <a:ext uri="{FF2B5EF4-FFF2-40B4-BE49-F238E27FC236}">
                    <a16:creationId xmlns:a16="http://schemas.microsoft.com/office/drawing/2014/main" id="{C51CD3F1-2C0B-8BC4-8486-54F1FEE1B002}"/>
                  </a:ext>
                </a:extLst>
              </p:cNvPr>
              <p:cNvSpPr/>
              <p:nvPr/>
            </p:nvSpPr>
            <p:spPr>
              <a:xfrm>
                <a:off x="4872325" y="2527625"/>
                <a:ext cx="37750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2362" extrusionOk="0">
                    <a:moveTo>
                      <a:pt x="305" y="1"/>
                    </a:moveTo>
                    <a:cubicBezTo>
                      <a:pt x="141" y="1"/>
                      <a:pt x="1" y="210"/>
                      <a:pt x="146" y="371"/>
                    </a:cubicBezTo>
                    <a:lnTo>
                      <a:pt x="961" y="1179"/>
                    </a:lnTo>
                    <a:lnTo>
                      <a:pt x="146" y="1994"/>
                    </a:lnTo>
                    <a:cubicBezTo>
                      <a:pt x="0" y="2151"/>
                      <a:pt x="143" y="2361"/>
                      <a:pt x="308" y="2361"/>
                    </a:cubicBezTo>
                    <a:cubicBezTo>
                      <a:pt x="355" y="2361"/>
                      <a:pt x="404" y="2344"/>
                      <a:pt x="449" y="2304"/>
                    </a:cubicBezTo>
                    <a:lnTo>
                      <a:pt x="1423" y="1338"/>
                    </a:lnTo>
                    <a:cubicBezTo>
                      <a:pt x="1509" y="1244"/>
                      <a:pt x="1509" y="1107"/>
                      <a:pt x="1423" y="1013"/>
                    </a:cubicBezTo>
                    <a:lnTo>
                      <a:pt x="1423" y="1020"/>
                    </a:lnTo>
                    <a:lnTo>
                      <a:pt x="449" y="61"/>
                    </a:lnTo>
                    <a:cubicBezTo>
                      <a:pt x="403" y="19"/>
                      <a:pt x="353" y="1"/>
                      <a:pt x="305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32" name="Google Shape;2860;p74">
                <a:extLst>
                  <a:ext uri="{FF2B5EF4-FFF2-40B4-BE49-F238E27FC236}">
                    <a16:creationId xmlns:a16="http://schemas.microsoft.com/office/drawing/2014/main" id="{05253E32-765F-4B9E-B39F-24ABB3495BD9}"/>
                  </a:ext>
                </a:extLst>
              </p:cNvPr>
              <p:cNvSpPr/>
              <p:nvPr/>
            </p:nvSpPr>
            <p:spPr>
              <a:xfrm>
                <a:off x="4854075" y="2539100"/>
                <a:ext cx="26075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435" extrusionOk="0">
                    <a:moveTo>
                      <a:pt x="326" y="1"/>
                    </a:moveTo>
                    <a:cubicBezTo>
                      <a:pt x="152" y="1"/>
                      <a:pt x="1" y="234"/>
                      <a:pt x="177" y="388"/>
                    </a:cubicBezTo>
                    <a:lnTo>
                      <a:pt x="516" y="720"/>
                    </a:lnTo>
                    <a:lnTo>
                      <a:pt x="177" y="1059"/>
                    </a:lnTo>
                    <a:cubicBezTo>
                      <a:pt x="21" y="1215"/>
                      <a:pt x="165" y="1435"/>
                      <a:pt x="336" y="1435"/>
                    </a:cubicBezTo>
                    <a:cubicBezTo>
                      <a:pt x="386" y="1435"/>
                      <a:pt x="439" y="1415"/>
                      <a:pt x="487" y="1369"/>
                    </a:cubicBezTo>
                    <a:lnTo>
                      <a:pt x="977" y="886"/>
                    </a:lnTo>
                    <a:cubicBezTo>
                      <a:pt x="1020" y="843"/>
                      <a:pt x="1042" y="785"/>
                      <a:pt x="1042" y="720"/>
                    </a:cubicBezTo>
                    <a:cubicBezTo>
                      <a:pt x="1042" y="662"/>
                      <a:pt x="1013" y="605"/>
                      <a:pt x="977" y="561"/>
                    </a:cubicBezTo>
                    <a:lnTo>
                      <a:pt x="487" y="78"/>
                    </a:lnTo>
                    <a:cubicBezTo>
                      <a:pt x="437" y="23"/>
                      <a:pt x="380" y="1"/>
                      <a:pt x="326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oogle Shape;2835;p74">
              <a:extLst>
                <a:ext uri="{FF2B5EF4-FFF2-40B4-BE49-F238E27FC236}">
                  <a16:creationId xmlns:a16="http://schemas.microsoft.com/office/drawing/2014/main" id="{B17F874F-10B1-EBFB-3949-C3142338785E}"/>
                </a:ext>
              </a:extLst>
            </p:cNvPr>
            <p:cNvGrpSpPr/>
            <p:nvPr/>
          </p:nvGrpSpPr>
          <p:grpSpPr>
            <a:xfrm>
              <a:off x="5862140" y="1121827"/>
              <a:ext cx="201606" cy="55042"/>
              <a:chOff x="4920150" y="1991447"/>
              <a:chExt cx="24550" cy="6703"/>
            </a:xfrm>
            <a:solidFill>
              <a:schemeClr val="accent2"/>
            </a:solidFill>
          </p:grpSpPr>
          <p:sp>
            <p:nvSpPr>
              <p:cNvPr id="29" name="Google Shape;2837;p74">
                <a:extLst>
                  <a:ext uri="{FF2B5EF4-FFF2-40B4-BE49-F238E27FC236}">
                    <a16:creationId xmlns:a16="http://schemas.microsoft.com/office/drawing/2014/main" id="{A989B6CA-0693-A109-9F0C-8E422F99F9DF}"/>
                  </a:ext>
                </a:extLst>
              </p:cNvPr>
              <p:cNvSpPr/>
              <p:nvPr/>
            </p:nvSpPr>
            <p:spPr>
              <a:xfrm>
                <a:off x="4931875" y="1991447"/>
                <a:ext cx="128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68" extrusionOk="0">
                    <a:moveTo>
                      <a:pt x="180" y="1"/>
                    </a:moveTo>
                    <a:cubicBezTo>
                      <a:pt x="0" y="1"/>
                      <a:pt x="0" y="268"/>
                      <a:pt x="180" y="268"/>
                    </a:cubicBezTo>
                    <a:lnTo>
                      <a:pt x="332" y="268"/>
                    </a:lnTo>
                    <a:cubicBezTo>
                      <a:pt x="512" y="268"/>
                      <a:pt x="512" y="1"/>
                      <a:pt x="33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30" name="Google Shape;2838;p74">
                <a:extLst>
                  <a:ext uri="{FF2B5EF4-FFF2-40B4-BE49-F238E27FC236}">
                    <a16:creationId xmlns:a16="http://schemas.microsoft.com/office/drawing/2014/main" id="{D5D39251-CAB3-3FE5-BB9E-AABAD8E23800}"/>
                  </a:ext>
                </a:extLst>
              </p:cNvPr>
              <p:cNvSpPr/>
              <p:nvPr/>
            </p:nvSpPr>
            <p:spPr>
              <a:xfrm>
                <a:off x="4920150" y="1991450"/>
                <a:ext cx="92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8" extrusionOk="0">
                    <a:moveTo>
                      <a:pt x="181" y="1"/>
                    </a:moveTo>
                    <a:cubicBezTo>
                      <a:pt x="0" y="1"/>
                      <a:pt x="0" y="268"/>
                      <a:pt x="181" y="268"/>
                    </a:cubicBezTo>
                    <a:lnTo>
                      <a:pt x="195" y="268"/>
                    </a:lnTo>
                    <a:cubicBezTo>
                      <a:pt x="368" y="268"/>
                      <a:pt x="368" y="1"/>
                      <a:pt x="19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oogle Shape;2835;p74">
              <a:extLst>
                <a:ext uri="{FF2B5EF4-FFF2-40B4-BE49-F238E27FC236}">
                  <a16:creationId xmlns:a16="http://schemas.microsoft.com/office/drawing/2014/main" id="{0736049A-82B8-0E76-F391-E3FEF53E4CF1}"/>
                </a:ext>
              </a:extLst>
            </p:cNvPr>
            <p:cNvGrpSpPr/>
            <p:nvPr/>
          </p:nvGrpSpPr>
          <p:grpSpPr>
            <a:xfrm rot="10800000">
              <a:off x="6126231" y="1121827"/>
              <a:ext cx="201606" cy="55042"/>
              <a:chOff x="4920150" y="1991447"/>
              <a:chExt cx="24550" cy="6703"/>
            </a:xfrm>
            <a:solidFill>
              <a:schemeClr val="accent2"/>
            </a:solidFill>
          </p:grpSpPr>
          <p:sp>
            <p:nvSpPr>
              <p:cNvPr id="27" name="Google Shape;2837;p74">
                <a:extLst>
                  <a:ext uri="{FF2B5EF4-FFF2-40B4-BE49-F238E27FC236}">
                    <a16:creationId xmlns:a16="http://schemas.microsoft.com/office/drawing/2014/main" id="{54EB6D36-9D3E-6BA6-4818-4A33E3844EA3}"/>
                  </a:ext>
                </a:extLst>
              </p:cNvPr>
              <p:cNvSpPr/>
              <p:nvPr/>
            </p:nvSpPr>
            <p:spPr>
              <a:xfrm>
                <a:off x="4931875" y="1991447"/>
                <a:ext cx="128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68" extrusionOk="0">
                    <a:moveTo>
                      <a:pt x="180" y="1"/>
                    </a:moveTo>
                    <a:cubicBezTo>
                      <a:pt x="0" y="1"/>
                      <a:pt x="0" y="268"/>
                      <a:pt x="180" y="268"/>
                    </a:cubicBezTo>
                    <a:lnTo>
                      <a:pt x="332" y="268"/>
                    </a:lnTo>
                    <a:cubicBezTo>
                      <a:pt x="512" y="268"/>
                      <a:pt x="512" y="1"/>
                      <a:pt x="332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28" name="Google Shape;2838;p74">
                <a:extLst>
                  <a:ext uri="{FF2B5EF4-FFF2-40B4-BE49-F238E27FC236}">
                    <a16:creationId xmlns:a16="http://schemas.microsoft.com/office/drawing/2014/main" id="{2017F879-D616-F01E-30AC-237ECDDD0456}"/>
                  </a:ext>
                </a:extLst>
              </p:cNvPr>
              <p:cNvSpPr/>
              <p:nvPr/>
            </p:nvSpPr>
            <p:spPr>
              <a:xfrm>
                <a:off x="4920150" y="1991450"/>
                <a:ext cx="92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8" extrusionOk="0">
                    <a:moveTo>
                      <a:pt x="181" y="1"/>
                    </a:moveTo>
                    <a:cubicBezTo>
                      <a:pt x="0" y="1"/>
                      <a:pt x="0" y="268"/>
                      <a:pt x="181" y="268"/>
                    </a:cubicBezTo>
                    <a:lnTo>
                      <a:pt x="195" y="268"/>
                    </a:lnTo>
                    <a:cubicBezTo>
                      <a:pt x="368" y="268"/>
                      <a:pt x="368" y="1"/>
                      <a:pt x="195" y="1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</p:grpSp>
      </p:grp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776B2C6-4C8C-B7CA-59F5-E7E63D31F692}"/>
              </a:ext>
            </a:extLst>
          </p:cNvPr>
          <p:cNvSpPr txBox="1">
            <a:spLocks/>
          </p:cNvSpPr>
          <p:nvPr/>
        </p:nvSpPr>
        <p:spPr>
          <a:xfrm>
            <a:off x="5593437" y="2668381"/>
            <a:ext cx="971477" cy="581286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D3ECF6">
                    <a:lumMod val="90000"/>
                  </a:srgbClr>
                </a:solidFill>
                <a:effectLst/>
                <a:uLnTx/>
                <a:uFillTx/>
                <a:latin typeface="Bogle Bold"/>
                <a:ea typeface="+mn-ea"/>
                <a:cs typeface="Times New Roman" panose="02020603050405020304" pitchFamily="18" charset="0"/>
              </a:rPr>
              <a:t>CJX</a:t>
            </a:r>
            <a:endParaRPr kumimoji="0" lang="es-MX" sz="1800" b="1" i="0" u="none" strike="noStrike" kern="1200" cap="none" spc="0" normalizeH="0" baseline="0" noProof="0">
              <a:ln>
                <a:noFill/>
              </a:ln>
              <a:solidFill>
                <a:srgbClr val="D3ECF6">
                  <a:lumMod val="90000"/>
                </a:srgbClr>
              </a:solidFill>
              <a:effectLst/>
              <a:uLnTx/>
              <a:uFillTx/>
              <a:latin typeface="Bogle Bold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6" name="Footer Placeholder 1">
            <a:extLst>
              <a:ext uri="{FF2B5EF4-FFF2-40B4-BE49-F238E27FC236}">
                <a16:creationId xmlns:a16="http://schemas.microsoft.com/office/drawing/2014/main" id="{899D0360-6758-9A11-B4F9-871E9A034B26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37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78025A6B-16C9-AC3C-5C80-6D1163488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9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528A64-02C7-9BE0-70AA-E23CDCF85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70591C-E33D-47D1-120B-479EBB975BD6}"/>
              </a:ext>
            </a:extLst>
          </p:cNvPr>
          <p:cNvSpPr txBox="1">
            <a:spLocks/>
          </p:cNvSpPr>
          <p:nvPr/>
        </p:nvSpPr>
        <p:spPr>
          <a:xfrm>
            <a:off x="-2" y="314325"/>
            <a:ext cx="12192002" cy="1012825"/>
          </a:xfrm>
          <a:prstGeom prst="rect">
            <a:avLst/>
          </a:prstGeom>
        </p:spPr>
        <p:txBody>
          <a:bodyPr vert="horz" lIns="365760" tIns="365760" rIns="365760" bIns="365760" rtlCol="0" anchor="ctr" anchorCtr="0">
            <a:noAutofit/>
          </a:bodyPr>
          <a:lstStyle>
            <a:defPPr>
              <a:defRPr lang="es-MX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800" b="1">
                <a:solidFill>
                  <a:srgbClr val="0170DD"/>
                </a:solidFill>
                <a:latin typeface="Bogle" panose="020B0503020203060203" pitchFamily="34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>
                <a:ln>
                  <a:noFill/>
                </a:ln>
                <a:solidFill>
                  <a:srgbClr val="0170DD"/>
                </a:solidFill>
                <a:effectLst/>
                <a:uLnTx/>
                <a:uFillTx/>
                <a:latin typeface="Bogle" panose="020B0503020203060203" pitchFamily="34" charset="77"/>
                <a:ea typeface="+mj-ea"/>
                <a:cs typeface="+mj-cs"/>
              </a:rPr>
              <a:t>KNOWLEDGE INTO End2End CUSTOMER EXPERIENCE</a:t>
            </a:r>
          </a:p>
        </p:txBody>
      </p:sp>
      <p:grpSp>
        <p:nvGrpSpPr>
          <p:cNvPr id="4" name="Group 33">
            <a:extLst>
              <a:ext uri="{FF2B5EF4-FFF2-40B4-BE49-F238E27FC236}">
                <a16:creationId xmlns:a16="http://schemas.microsoft.com/office/drawing/2014/main" id="{813F4BFD-B7E8-7330-CA12-11557FD7A04F}"/>
              </a:ext>
            </a:extLst>
          </p:cNvPr>
          <p:cNvGrpSpPr/>
          <p:nvPr/>
        </p:nvGrpSpPr>
        <p:grpSpPr>
          <a:xfrm>
            <a:off x="380321" y="1670572"/>
            <a:ext cx="11371968" cy="2995119"/>
            <a:chOff x="380321" y="1055975"/>
            <a:chExt cx="8072420" cy="2126093"/>
          </a:xfrm>
        </p:grpSpPr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A020BB00-C94C-B206-A2CC-9DA5C407773D}"/>
                </a:ext>
              </a:extLst>
            </p:cNvPr>
            <p:cNvSpPr/>
            <p:nvPr/>
          </p:nvSpPr>
          <p:spPr>
            <a:xfrm>
              <a:off x="380321" y="1055975"/>
              <a:ext cx="4036015" cy="2126093"/>
            </a:xfrm>
            <a:prstGeom prst="rect">
              <a:avLst/>
            </a:prstGeom>
            <a:solidFill>
              <a:srgbClr val="041C4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4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003FDB86-47F7-425A-0259-035C3494F63E}"/>
                </a:ext>
              </a:extLst>
            </p:cNvPr>
            <p:cNvSpPr/>
            <p:nvPr/>
          </p:nvSpPr>
          <p:spPr>
            <a:xfrm>
              <a:off x="4416726" y="1055975"/>
              <a:ext cx="4036015" cy="2126093"/>
            </a:xfrm>
            <a:prstGeom prst="rect">
              <a:avLst/>
            </a:prstGeom>
            <a:solidFill>
              <a:srgbClr val="006FD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4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7" name="Diamond 28">
              <a:extLst>
                <a:ext uri="{FF2B5EF4-FFF2-40B4-BE49-F238E27FC236}">
                  <a16:creationId xmlns:a16="http://schemas.microsoft.com/office/drawing/2014/main" id="{1E0723EF-3847-1C40-A3C7-181ADA18033F}"/>
                </a:ext>
              </a:extLst>
            </p:cNvPr>
            <p:cNvSpPr/>
            <p:nvPr/>
          </p:nvSpPr>
          <p:spPr>
            <a:xfrm>
              <a:off x="3359357" y="1067720"/>
              <a:ext cx="2114348" cy="2114348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4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08E8CE15-BCC7-FBD5-0D86-4753710E7570}"/>
                </a:ext>
              </a:extLst>
            </p:cNvPr>
            <p:cNvSpPr txBox="1">
              <a:spLocks/>
            </p:cNvSpPr>
            <p:nvPr/>
          </p:nvSpPr>
          <p:spPr>
            <a:xfrm>
              <a:off x="3101679" y="1890455"/>
              <a:ext cx="2600107" cy="558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s-MX"/>
              </a:defPPr>
              <a:lvl1pPr algn="ctr">
                <a:defRPr sz="2400" b="1">
                  <a:solidFill>
                    <a:schemeClr val="bg1"/>
                  </a:solidFill>
                  <a:latin typeface="Bogle" panose="020B0503020203060203" pitchFamily="34" charset="77"/>
                </a:defRPr>
              </a:lvl1pPr>
              <a:lvl2pPr marL="0" indent="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/>
              </a:lvl2pPr>
              <a:lvl3pPr marL="452438" indent="-180975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/>
              </a:lvl3pPr>
              <a:lvl4pPr marL="668338" indent="-21590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</a:lvl4pPr>
              <a:lvl5pPr marL="668338" indent="227013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5pPr>
              <a:lvl6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6pPr>
              <a:lvl7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7pPr>
              <a:lvl8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8pPr>
              <a:lvl9pPr marL="676275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2800" b="1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 panose="020B0503020203060203" pitchFamily="34" charset="77"/>
                  <a:ea typeface="+mn-ea"/>
                  <a:cs typeface="+mn-cs"/>
                </a:rPr>
                <a:t>STRATEGY</a:t>
              </a:r>
            </a:p>
          </p:txBody>
        </p:sp>
        <p:sp>
          <p:nvSpPr>
            <p:cNvPr id="9" name="Text Placeholder 7">
              <a:extLst>
                <a:ext uri="{FF2B5EF4-FFF2-40B4-BE49-F238E27FC236}">
                  <a16:creationId xmlns:a16="http://schemas.microsoft.com/office/drawing/2014/main" id="{C6ADBD01-76E9-C686-9E7D-4419B37F8491}"/>
                </a:ext>
              </a:extLst>
            </p:cNvPr>
            <p:cNvSpPr txBox="1">
              <a:spLocks/>
            </p:cNvSpPr>
            <p:nvPr/>
          </p:nvSpPr>
          <p:spPr>
            <a:xfrm>
              <a:off x="1029939" y="1868885"/>
              <a:ext cx="1930136" cy="57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s-MX"/>
              </a:defPPr>
              <a:lvl1pPr algn="ctr">
                <a:defRPr sz="2400" b="1">
                  <a:solidFill>
                    <a:schemeClr val="bg1"/>
                  </a:solidFill>
                  <a:latin typeface="Bogle" panose="020B0503020203060203" pitchFamily="34" charset="77"/>
                </a:defRPr>
              </a:lvl1pPr>
              <a:lvl2pPr marL="0" indent="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/>
              </a:lvl2pPr>
              <a:lvl3pPr marL="452438" indent="-180975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/>
              </a:lvl3pPr>
              <a:lvl4pPr marL="668338" indent="-21590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</a:lvl4pPr>
              <a:lvl5pPr marL="668338" indent="227013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5pPr>
              <a:lvl6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6pPr>
              <a:lvl7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7pPr>
              <a:lvl8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8pPr>
              <a:lvl9pPr marL="676275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2800" b="1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 panose="020B0503020203060203" pitchFamily="34" charset="77"/>
                  <a:ea typeface="+mn-ea"/>
                  <a:cs typeface="+mn-cs"/>
                </a:rPr>
                <a:t>KNOWLEDGE</a:t>
              </a:r>
            </a:p>
          </p:txBody>
        </p:sp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011F284A-72F7-91A6-E136-448834440905}"/>
                </a:ext>
              </a:extLst>
            </p:cNvPr>
            <p:cNvSpPr txBox="1">
              <a:spLocks/>
            </p:cNvSpPr>
            <p:nvPr/>
          </p:nvSpPr>
          <p:spPr>
            <a:xfrm>
              <a:off x="5540145" y="1879670"/>
              <a:ext cx="2305136" cy="57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s-MX"/>
              </a:defPPr>
              <a:lvl1pPr algn="ctr">
                <a:defRPr sz="2400" b="1">
                  <a:solidFill>
                    <a:schemeClr val="bg1"/>
                  </a:solidFill>
                  <a:latin typeface="Bogle" panose="020B0503020203060203" pitchFamily="34" charset="77"/>
                </a:defRPr>
              </a:lvl1pPr>
              <a:lvl2pPr marL="0" indent="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/>
              </a:lvl2pPr>
              <a:lvl3pPr marL="452438" indent="-180975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/>
              </a:lvl3pPr>
              <a:lvl4pPr marL="668338" indent="-21590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</a:lvl4pPr>
              <a:lvl5pPr marL="668338" indent="227013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5pPr>
              <a:lvl6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6pPr>
              <a:lvl7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7pPr>
              <a:lvl8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8pPr>
              <a:lvl9pPr marL="676275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2800" b="1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 panose="020B0503020203060203" pitchFamily="34" charset="77"/>
                  <a:ea typeface="+mn-ea"/>
                  <a:cs typeface="+mn-cs"/>
                </a:rPr>
                <a:t>EXPERIENCE</a:t>
              </a:r>
            </a:p>
          </p:txBody>
        </p:sp>
      </p:grp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C76964F-299D-565B-0D4E-EF33D4425852}"/>
              </a:ext>
            </a:extLst>
          </p:cNvPr>
          <p:cNvSpPr txBox="1">
            <a:spLocks/>
          </p:cNvSpPr>
          <p:nvPr/>
        </p:nvSpPr>
        <p:spPr>
          <a:xfrm>
            <a:off x="600904" y="4862274"/>
            <a:ext cx="3561193" cy="944474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1" i="0" u="none" strike="noStrike" kern="1200" cap="none" spc="0" normalizeH="0" baseline="0">
                <a:ln>
                  <a:noFill/>
                </a:ln>
                <a:solidFill>
                  <a:srgbClr val="041C41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Alquemista de los datos </a:t>
            </a:r>
            <a:r>
              <a:rPr kumimoji="0" lang="es-MX" sz="1800" b="0" i="0" u="none" strike="noStrike" kern="1200" cap="none" spc="0" normalizeH="0" baseline="0">
                <a:ln>
                  <a:noFill/>
                </a:ln>
                <a:solidFill>
                  <a:srgbClr val="041C41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que transforma insights en recomendaciones en acción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7B4F577-AA4C-4B7A-1A38-1F35F5FC68D2}"/>
              </a:ext>
            </a:extLst>
          </p:cNvPr>
          <p:cNvSpPr txBox="1">
            <a:spLocks/>
          </p:cNvSpPr>
          <p:nvPr/>
        </p:nvSpPr>
        <p:spPr>
          <a:xfrm>
            <a:off x="8204418" y="5009113"/>
            <a:ext cx="3620583" cy="944474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1" i="0" u="none" strike="noStrike" kern="1200" cap="none" spc="0" normalizeH="0" baseline="0">
                <a:ln>
                  <a:noFill/>
                </a:ln>
                <a:solidFill>
                  <a:srgbClr val="006FDB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Guardianes de la experiencia actual </a:t>
            </a:r>
            <a:r>
              <a:rPr kumimoji="0" lang="es-MX" sz="1800" b="0" i="0" u="none" strike="noStrike" kern="1200" cap="none" spc="0" normalizeH="0" baseline="0">
                <a:ln>
                  <a:noFill/>
                </a:ln>
                <a:solidFill>
                  <a:srgbClr val="006FDB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y diseñadores de las experiencias futuras que deleitaran a los clientes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D177A9F-EA5E-03CF-3FD0-5AE39D2EB3DA}"/>
              </a:ext>
            </a:extLst>
          </p:cNvPr>
          <p:cNvSpPr txBox="1">
            <a:spLocks/>
          </p:cNvSpPr>
          <p:nvPr/>
        </p:nvSpPr>
        <p:spPr>
          <a:xfrm>
            <a:off x="4249353" y="4896784"/>
            <a:ext cx="3633905" cy="1218265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1" i="0" u="none" strike="noStrike" kern="1200" cap="none" spc="0" normalizeH="0" baseline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Traductor de insights </a:t>
            </a:r>
            <a:r>
              <a:rPr kumimoji="0" lang="es-MX" sz="1800" b="0" i="0" u="none" strike="noStrike" kern="1200" cap="none" spc="0" normalizeH="0" baseline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y puntos de dolor del cliente visibilizando prioridades a través de trayectos de cliente</a:t>
            </a:r>
          </a:p>
        </p:txBody>
      </p: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261AED18-9141-9A60-77B7-5B70C1F1E86D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14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385F1C23-57B6-2949-8FAF-3BB024C1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64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5">
            <a:extLst>
              <a:ext uri="{FF2B5EF4-FFF2-40B4-BE49-F238E27FC236}">
                <a16:creationId xmlns:a16="http://schemas.microsoft.com/office/drawing/2014/main" id="{C529D26C-8483-0080-8172-86E9E32B30D4}"/>
              </a:ext>
            </a:extLst>
          </p:cNvPr>
          <p:cNvSpPr txBox="1">
            <a:spLocks/>
          </p:cNvSpPr>
          <p:nvPr/>
        </p:nvSpPr>
        <p:spPr>
          <a:xfrm>
            <a:off x="22738" y="69130"/>
            <a:ext cx="12146523" cy="7154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400"/>
              <a:t>¿QUÉ ROL TOMAN LOS SQUADS DE KNOWLEDGE &amp; EXPERIENCE EN EL WoW DE LA OFICINA DEL CLIENTE?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B4ECB20-EB3D-575F-34FB-38B18B119F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7A6C72D-6B6E-8446-6B0F-BCF20CA8B303}"/>
              </a:ext>
            </a:extLst>
          </p:cNvPr>
          <p:cNvSpPr/>
          <p:nvPr/>
        </p:nvSpPr>
        <p:spPr>
          <a:xfrm>
            <a:off x="317500" y="1148643"/>
            <a:ext cx="2805173" cy="384285"/>
          </a:xfrm>
          <a:prstGeom prst="roundRect">
            <a:avLst>
              <a:gd name="adj" fmla="val 2627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DEFINIR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FE88729-3565-4467-BD38-1ADD700F437D}"/>
              </a:ext>
            </a:extLst>
          </p:cNvPr>
          <p:cNvSpPr/>
          <p:nvPr/>
        </p:nvSpPr>
        <p:spPr>
          <a:xfrm>
            <a:off x="3475671" y="1148643"/>
            <a:ext cx="3085690" cy="384285"/>
          </a:xfrm>
          <a:prstGeom prst="roundRect">
            <a:avLst>
              <a:gd name="adj" fmla="val 2627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DESCUBRIMIENTO &amp; PLANEACION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F9CAED69-DAB0-9BE6-F366-B9803BC4BC91}"/>
              </a:ext>
            </a:extLst>
          </p:cNvPr>
          <p:cNvSpPr/>
          <p:nvPr/>
        </p:nvSpPr>
        <p:spPr>
          <a:xfrm>
            <a:off x="6914359" y="1148643"/>
            <a:ext cx="4969535" cy="384285"/>
          </a:xfrm>
          <a:prstGeom prst="roundRect">
            <a:avLst>
              <a:gd name="adj" fmla="val 26279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DESARROLLO &amp; EJECUCIÓN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034121A-C577-FE4C-A5B2-2177A445C597}"/>
              </a:ext>
            </a:extLst>
          </p:cNvPr>
          <p:cNvGrpSpPr/>
          <p:nvPr/>
        </p:nvGrpSpPr>
        <p:grpSpPr>
          <a:xfrm>
            <a:off x="323543" y="1638022"/>
            <a:ext cx="11104986" cy="2108022"/>
            <a:chOff x="323543" y="1951500"/>
            <a:chExt cx="11104986" cy="2550705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F9A6506-99D0-3DBE-B1CE-EAB6AE4DED83}"/>
                </a:ext>
              </a:extLst>
            </p:cNvPr>
            <p:cNvSpPr/>
            <p:nvPr/>
          </p:nvSpPr>
          <p:spPr>
            <a:xfrm>
              <a:off x="323543" y="2112577"/>
              <a:ext cx="6356350" cy="10135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1280CD4-A246-706F-DBE5-764A7DAB7652}"/>
                </a:ext>
              </a:extLst>
            </p:cNvPr>
            <p:cNvSpPr/>
            <p:nvPr/>
          </p:nvSpPr>
          <p:spPr>
            <a:xfrm>
              <a:off x="2022833" y="1951500"/>
              <a:ext cx="2974258" cy="316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COE </a:t>
              </a:r>
              <a:r>
                <a:rPr kumimoji="0" lang="es-MX" sz="1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Knowledge</a:t>
              </a:r>
              <a:r>
                <a:rPr kumimoji="0" lang="es-MX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 </a:t>
              </a:r>
              <a:r>
                <a:rPr kumimoji="0" lang="es-MX" sz="1400" b="0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Experience</a:t>
              </a:r>
              <a:endParaRPr kumimoji="0" lang="es-MX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704E311-DC1A-E6F4-0A93-BA3334633616}"/>
                </a:ext>
              </a:extLst>
            </p:cNvPr>
            <p:cNvSpPr/>
            <p:nvPr/>
          </p:nvSpPr>
          <p:spPr>
            <a:xfrm>
              <a:off x="359962" y="2308495"/>
              <a:ext cx="2762711" cy="31635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Knowledge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9B05179-4D1D-EC0F-CCDD-762C4F28725B}"/>
                </a:ext>
              </a:extLst>
            </p:cNvPr>
            <p:cNvSpPr/>
            <p:nvPr/>
          </p:nvSpPr>
          <p:spPr>
            <a:xfrm>
              <a:off x="3475671" y="2308495"/>
              <a:ext cx="3085690" cy="3163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Customer</a:t>
              </a:r>
              <a:r>
                <a:rPr kumimoji="0" lang="es-MX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s-MX" sz="16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Strategy</a:t>
              </a:r>
              <a:r>
                <a:rPr kumimoji="0" lang="es-MX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 </a:t>
              </a:r>
              <a:r>
                <a:rPr kumimoji="0" lang="es-MX" sz="1600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Solutions</a:t>
              </a:r>
              <a:endParaRPr kumimoji="0" lang="es-MX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499F1F6E-424F-46BD-0090-CBDE67BDEBBA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>
            <a:xfrm>
              <a:off x="3122673" y="2466672"/>
              <a:ext cx="35299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: angular 13">
              <a:extLst>
                <a:ext uri="{FF2B5EF4-FFF2-40B4-BE49-F238E27FC236}">
                  <a16:creationId xmlns:a16="http://schemas.microsoft.com/office/drawing/2014/main" id="{00183629-ABA5-B0E1-366D-82C13542DD54}"/>
                </a:ext>
              </a:extLst>
            </p:cNvPr>
            <p:cNvCxnSpPr>
              <a:stCxn id="11" idx="2"/>
              <a:endCxn id="12" idx="1"/>
            </p:cNvCxnSpPr>
            <p:nvPr/>
          </p:nvCxnSpPr>
          <p:spPr>
            <a:xfrm rot="16200000" flipH="1">
              <a:off x="5073298" y="2570066"/>
              <a:ext cx="276579" cy="386142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83269FDC-8C22-352E-C2F4-D22701BC019D}"/>
                </a:ext>
              </a:extLst>
            </p:cNvPr>
            <p:cNvSpPr/>
            <p:nvPr/>
          </p:nvSpPr>
          <p:spPr>
            <a:xfrm>
              <a:off x="7012681" y="2302993"/>
              <a:ext cx="2337675" cy="3163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1200" cap="none" spc="0" normalizeH="0" baseline="0" noProof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Producto &amp; DASC</a:t>
              </a:r>
            </a:p>
          </p:txBody>
        </p:sp>
        <p:cxnSp>
          <p:nvCxnSpPr>
            <p:cNvPr id="16" name="Conector: angular 15">
              <a:extLst>
                <a:ext uri="{FF2B5EF4-FFF2-40B4-BE49-F238E27FC236}">
                  <a16:creationId xmlns:a16="http://schemas.microsoft.com/office/drawing/2014/main" id="{B5B5A44C-57DD-76E5-69EC-C2CBB93E7A95}"/>
                </a:ext>
              </a:extLst>
            </p:cNvPr>
            <p:cNvCxnSpPr>
              <a:cxnSpLocks/>
              <a:stCxn id="12" idx="3"/>
              <a:endCxn id="15" idx="2"/>
            </p:cNvCxnSpPr>
            <p:nvPr/>
          </p:nvCxnSpPr>
          <p:spPr>
            <a:xfrm flipV="1">
              <a:off x="7742333" y="2619346"/>
              <a:ext cx="439186" cy="282081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219C446-9006-96A8-1054-A99EE8609A33}"/>
                </a:ext>
              </a:extLst>
            </p:cNvPr>
            <p:cNvSpPr/>
            <p:nvPr/>
          </p:nvSpPr>
          <p:spPr>
            <a:xfrm>
              <a:off x="6914360" y="2112577"/>
              <a:ext cx="2575046" cy="101353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1669EAEF-97D8-3302-4D38-419DE6FF280D}"/>
                </a:ext>
              </a:extLst>
            </p:cNvPr>
            <p:cNvSpPr/>
            <p:nvPr/>
          </p:nvSpPr>
          <p:spPr>
            <a:xfrm>
              <a:off x="7278492" y="1961010"/>
              <a:ext cx="1846781" cy="316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Producto &amp; DASC</a:t>
              </a:r>
            </a:p>
          </p:txBody>
        </p: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E697DBE3-CE52-3DD5-3343-DEF1FF9F72B8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 flipV="1">
              <a:off x="6561361" y="2461170"/>
              <a:ext cx="451320" cy="5502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: angular 19">
              <a:extLst>
                <a:ext uri="{FF2B5EF4-FFF2-40B4-BE49-F238E27FC236}">
                  <a16:creationId xmlns:a16="http://schemas.microsoft.com/office/drawing/2014/main" id="{F3C97A09-E79B-BAB8-E10B-394F83BC9495}"/>
                </a:ext>
              </a:extLst>
            </p:cNvPr>
            <p:cNvCxnSpPr>
              <a:cxnSpLocks/>
              <a:stCxn id="11" idx="2"/>
              <a:endCxn id="22" idx="1"/>
            </p:cNvCxnSpPr>
            <p:nvPr/>
          </p:nvCxnSpPr>
          <p:spPr>
            <a:xfrm rot="16200000" flipH="1">
              <a:off x="5648351" y="1995013"/>
              <a:ext cx="1416658" cy="2676328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CBB1E6BF-8814-77B2-C386-795D28FFC811}"/>
                </a:ext>
              </a:extLst>
            </p:cNvPr>
            <p:cNvSpPr/>
            <p:nvPr/>
          </p:nvSpPr>
          <p:spPr>
            <a:xfrm>
              <a:off x="7768715" y="3753911"/>
              <a:ext cx="1756330" cy="2875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MKT</a:t>
              </a: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48FDE338-889B-CECC-346E-43F71910DD4D}"/>
                </a:ext>
              </a:extLst>
            </p:cNvPr>
            <p:cNvSpPr/>
            <p:nvPr/>
          </p:nvSpPr>
          <p:spPr>
            <a:xfrm>
              <a:off x="7694844" y="3580806"/>
              <a:ext cx="3733685" cy="9213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81EDB0B9-D794-A45F-346D-B88485094677}"/>
                </a:ext>
              </a:extLst>
            </p:cNvPr>
            <p:cNvSpPr/>
            <p:nvPr/>
          </p:nvSpPr>
          <p:spPr>
            <a:xfrm>
              <a:off x="7768715" y="4128058"/>
              <a:ext cx="1756330" cy="2875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5B9BD5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Category</a:t>
              </a:r>
              <a:endParaRPr kumimoji="0" lang="es-MX" sz="16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9A7C7897-08E5-5C68-6CCA-5AB47576444C}"/>
                </a:ext>
              </a:extLst>
            </p:cNvPr>
            <p:cNvSpPr/>
            <p:nvPr/>
          </p:nvSpPr>
          <p:spPr>
            <a:xfrm>
              <a:off x="8709349" y="3451663"/>
              <a:ext cx="1846781" cy="2875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Marketing &amp; Negocio</a:t>
              </a:r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BFBAB258-38E6-E6B2-214F-737837A54933}"/>
                </a:ext>
              </a:extLst>
            </p:cNvPr>
            <p:cNvSpPr/>
            <p:nvPr/>
          </p:nvSpPr>
          <p:spPr>
            <a:xfrm>
              <a:off x="9632739" y="3753911"/>
              <a:ext cx="1756330" cy="2875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5B9BD5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Ops</a:t>
              </a:r>
              <a:r>
                <a:rPr kumimoji="0" lang="es-MX" sz="1600" b="0" i="0" u="none" strike="noStrike" kern="1200" cap="none" spc="0" normalizeH="0" baseline="0" noProof="0">
                  <a:ln>
                    <a:noFill/>
                  </a:ln>
                  <a:solidFill>
                    <a:srgbClr val="5B9BD5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s-MX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5B9BD5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Support</a:t>
              </a:r>
              <a:endParaRPr kumimoji="0" lang="es-MX" sz="16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3431444-9037-858D-E0F6-760294E231DC}"/>
                </a:ext>
              </a:extLst>
            </p:cNvPr>
            <p:cNvSpPr/>
            <p:nvPr/>
          </p:nvSpPr>
          <p:spPr>
            <a:xfrm>
              <a:off x="9632739" y="4128058"/>
              <a:ext cx="1756330" cy="2875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5B9BD5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Growth</a:t>
              </a:r>
              <a:endParaRPr kumimoji="0" lang="es-MX" sz="1600" b="0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7" name="Conector: angular 26">
              <a:extLst>
                <a:ext uri="{FF2B5EF4-FFF2-40B4-BE49-F238E27FC236}">
                  <a16:creationId xmlns:a16="http://schemas.microsoft.com/office/drawing/2014/main" id="{9DF2BBF0-B1FA-8473-13AA-5FB903A16273}"/>
                </a:ext>
              </a:extLst>
            </p:cNvPr>
            <p:cNvCxnSpPr>
              <a:cxnSpLocks/>
              <a:stCxn id="10" idx="2"/>
              <a:endCxn id="22" idx="1"/>
            </p:cNvCxnSpPr>
            <p:nvPr/>
          </p:nvCxnSpPr>
          <p:spPr>
            <a:xfrm rot="16200000" flipH="1">
              <a:off x="4009752" y="356414"/>
              <a:ext cx="1416658" cy="5953526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: angular 27">
              <a:extLst>
                <a:ext uri="{FF2B5EF4-FFF2-40B4-BE49-F238E27FC236}">
                  <a16:creationId xmlns:a16="http://schemas.microsoft.com/office/drawing/2014/main" id="{5E312388-11EE-CFC2-9880-8E458C76F075}"/>
                </a:ext>
              </a:extLst>
            </p:cNvPr>
            <p:cNvCxnSpPr>
              <a:cxnSpLocks/>
              <a:stCxn id="17" idx="3"/>
              <a:endCxn id="24" idx="0"/>
            </p:cNvCxnSpPr>
            <p:nvPr/>
          </p:nvCxnSpPr>
          <p:spPr>
            <a:xfrm>
              <a:off x="9489406" y="2619347"/>
              <a:ext cx="143334" cy="832316"/>
            </a:xfrm>
            <a:prstGeom prst="bentConnector2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BAB1EA5-3F70-03E4-31E6-8CD267F69F24}"/>
                </a:ext>
              </a:extLst>
            </p:cNvPr>
            <p:cNvSpPr/>
            <p:nvPr/>
          </p:nvSpPr>
          <p:spPr>
            <a:xfrm>
              <a:off x="5404658" y="2743250"/>
              <a:ext cx="2337675" cy="316353"/>
            </a:xfrm>
            <a:prstGeom prst="rect">
              <a:avLst/>
            </a:prstGeom>
            <a:solidFill>
              <a:srgbClr val="0171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Experience Center</a:t>
              </a:r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5837ABED-03A8-4874-4A18-14F51F2F5BAB}"/>
              </a:ext>
            </a:extLst>
          </p:cNvPr>
          <p:cNvSpPr/>
          <p:nvPr/>
        </p:nvSpPr>
        <p:spPr>
          <a:xfrm>
            <a:off x="339642" y="4062154"/>
            <a:ext cx="45719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0666B284-3F74-93E6-30A6-1098719841C3}"/>
              </a:ext>
            </a:extLst>
          </p:cNvPr>
          <p:cNvSpPr/>
          <p:nvPr/>
        </p:nvSpPr>
        <p:spPr>
          <a:xfrm>
            <a:off x="418954" y="4062153"/>
            <a:ext cx="270387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Estudios cualitativos y cuantitativos que se convierten en instrucciones al negocio e insumo para la transformación de </a:t>
            </a:r>
            <a:r>
              <a:rPr kumimoji="0" lang="es-MX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Walmex</a:t>
            </a: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3AECA93-9993-64E9-474B-FEFD56F22741}"/>
              </a:ext>
            </a:extLst>
          </p:cNvPr>
          <p:cNvSpPr/>
          <p:nvPr/>
        </p:nvSpPr>
        <p:spPr>
          <a:xfrm>
            <a:off x="3475671" y="4062154"/>
            <a:ext cx="45719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C422604-1A69-0668-A9B6-02D9B028CA79}"/>
              </a:ext>
            </a:extLst>
          </p:cNvPr>
          <p:cNvSpPr/>
          <p:nvPr/>
        </p:nvSpPr>
        <p:spPr>
          <a:xfrm>
            <a:off x="3544823" y="4062153"/>
            <a:ext cx="270387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Entendimiento y priorización de los puntos de dolor en el trayecto del cliente y responsable del gobierno de las soluciones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6E0EE6BB-F37C-AAA9-3A97-C9DD081C6E19}"/>
              </a:ext>
            </a:extLst>
          </p:cNvPr>
          <p:cNvSpPr/>
          <p:nvPr/>
        </p:nvSpPr>
        <p:spPr>
          <a:xfrm>
            <a:off x="5408495" y="5074821"/>
            <a:ext cx="45719" cy="914400"/>
          </a:xfrm>
          <a:prstGeom prst="rect">
            <a:avLst/>
          </a:prstGeom>
          <a:solidFill>
            <a:srgbClr val="0171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8C6E272D-110D-E20C-D994-FE06D9F41119}"/>
              </a:ext>
            </a:extLst>
          </p:cNvPr>
          <p:cNvSpPr/>
          <p:nvPr/>
        </p:nvSpPr>
        <p:spPr>
          <a:xfrm>
            <a:off x="5477647" y="5074820"/>
            <a:ext cx="270387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Responsable de la ideación y diseño de soluciones transformacionales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68704D21-0C08-935D-D230-AF16DEFEA597}"/>
              </a:ext>
            </a:extLst>
          </p:cNvPr>
          <p:cNvSpPr/>
          <p:nvPr/>
        </p:nvSpPr>
        <p:spPr>
          <a:xfrm>
            <a:off x="7002521" y="4060407"/>
            <a:ext cx="45719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2E4100C0-54DA-66CD-EF40-614F4967D2B9}"/>
              </a:ext>
            </a:extLst>
          </p:cNvPr>
          <p:cNvSpPr/>
          <p:nvPr/>
        </p:nvSpPr>
        <p:spPr>
          <a:xfrm>
            <a:off x="7071673" y="4060406"/>
            <a:ext cx="2703872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Equipo de desarrollo de soluciones tecnológicas y data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0DAF1D19-C598-8046-84E9-F62769715867}"/>
              </a:ext>
            </a:extLst>
          </p:cNvPr>
          <p:cNvSpPr/>
          <p:nvPr/>
        </p:nvSpPr>
        <p:spPr>
          <a:xfrm>
            <a:off x="8655505" y="5074821"/>
            <a:ext cx="45719" cy="914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5A47EFF-D62E-97F6-C8CA-1F18612C9963}"/>
              </a:ext>
            </a:extLst>
          </p:cNvPr>
          <p:cNvSpPr/>
          <p:nvPr/>
        </p:nvSpPr>
        <p:spPr>
          <a:xfrm>
            <a:off x="8724656" y="5074820"/>
            <a:ext cx="280694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Alineación de CVP a las necesidades del cliente y de la operación a los puntos de dolor prioritarios</a:t>
            </a:r>
          </a:p>
        </p:txBody>
      </p:sp>
      <p:sp>
        <p:nvSpPr>
          <p:cNvPr id="41" name="Footer Placeholder 1">
            <a:extLst>
              <a:ext uri="{FF2B5EF4-FFF2-40B4-BE49-F238E27FC236}">
                <a16:creationId xmlns:a16="http://schemas.microsoft.com/office/drawing/2014/main" id="{63F735BB-A338-E6D9-484F-2C9E9192B623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3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29082EE7-A085-3214-F421-D8D236935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30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C5E5C49-D5E7-8793-3287-F5B6CC4D87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71" name="TextBox 51">
            <a:extLst>
              <a:ext uri="{FF2B5EF4-FFF2-40B4-BE49-F238E27FC236}">
                <a16:creationId xmlns:a16="http://schemas.microsoft.com/office/drawing/2014/main" id="{5F8B15B5-9C35-EC43-4352-AB0584BFF126}"/>
              </a:ext>
            </a:extLst>
          </p:cNvPr>
          <p:cNvSpPr txBox="1"/>
          <p:nvPr/>
        </p:nvSpPr>
        <p:spPr>
          <a:xfrm rot="16200000">
            <a:off x="173025" y="4706341"/>
            <a:ext cx="578782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MX" sz="6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Responsables</a:t>
            </a:r>
          </a:p>
        </p:txBody>
      </p:sp>
      <p:sp>
        <p:nvSpPr>
          <p:cNvPr id="372" name="TextBox 51">
            <a:extLst>
              <a:ext uri="{FF2B5EF4-FFF2-40B4-BE49-F238E27FC236}">
                <a16:creationId xmlns:a16="http://schemas.microsoft.com/office/drawing/2014/main" id="{126E6FF8-5464-D5CF-864D-9F50997E6E0D}"/>
              </a:ext>
            </a:extLst>
          </p:cNvPr>
          <p:cNvSpPr txBox="1"/>
          <p:nvPr/>
        </p:nvSpPr>
        <p:spPr>
          <a:xfrm rot="16200000">
            <a:off x="255147" y="5188035"/>
            <a:ext cx="414539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MX" sz="6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Autoridad</a:t>
            </a:r>
          </a:p>
        </p:txBody>
      </p:sp>
      <p:sp>
        <p:nvSpPr>
          <p:cNvPr id="373" name="TextBox 51">
            <a:extLst>
              <a:ext uri="{FF2B5EF4-FFF2-40B4-BE49-F238E27FC236}">
                <a16:creationId xmlns:a16="http://schemas.microsoft.com/office/drawing/2014/main" id="{D180523C-0A3B-791D-E901-001516D47749}"/>
              </a:ext>
            </a:extLst>
          </p:cNvPr>
          <p:cNvSpPr txBox="1"/>
          <p:nvPr/>
        </p:nvSpPr>
        <p:spPr>
          <a:xfrm rot="16200000">
            <a:off x="259268" y="5638378"/>
            <a:ext cx="406296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MX" sz="6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Consultado</a:t>
            </a:r>
          </a:p>
        </p:txBody>
      </p:sp>
      <p:sp>
        <p:nvSpPr>
          <p:cNvPr id="374" name="TextBox 51">
            <a:extLst>
              <a:ext uri="{FF2B5EF4-FFF2-40B4-BE49-F238E27FC236}">
                <a16:creationId xmlns:a16="http://schemas.microsoft.com/office/drawing/2014/main" id="{7A446AB4-AAFC-AF40-C605-E86B9BC81709}"/>
              </a:ext>
            </a:extLst>
          </p:cNvPr>
          <p:cNvSpPr txBox="1"/>
          <p:nvPr/>
        </p:nvSpPr>
        <p:spPr>
          <a:xfrm rot="16200000">
            <a:off x="229140" y="6094306"/>
            <a:ext cx="466553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s-MX" sz="6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Informado</a:t>
            </a:r>
          </a:p>
        </p:txBody>
      </p:sp>
      <p:sp>
        <p:nvSpPr>
          <p:cNvPr id="375" name="TextBox 27">
            <a:extLst>
              <a:ext uri="{FF2B5EF4-FFF2-40B4-BE49-F238E27FC236}">
                <a16:creationId xmlns:a16="http://schemas.microsoft.com/office/drawing/2014/main" id="{4F8DD0D3-7820-8BBA-C856-DAC74DCCAB39}"/>
              </a:ext>
            </a:extLst>
          </p:cNvPr>
          <p:cNvSpPr txBox="1"/>
          <p:nvPr/>
        </p:nvSpPr>
        <p:spPr>
          <a:xfrm rot="16200000">
            <a:off x="-622994" y="5440375"/>
            <a:ext cx="1717074" cy="135460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spAutoFit/>
          </a:bodyPr>
          <a:lstStyle/>
          <a:p>
            <a:pPr algn="ctr"/>
            <a:r>
              <a:rPr lang="es-MX" sz="800" b="1">
                <a:solidFill>
                  <a:srgbClr val="041C41"/>
                </a:solidFill>
                <a:latin typeface="Bogle Black" panose="020B0503020203060203" pitchFamily="34" charset="77"/>
                <a:cs typeface="Gotham-BookItalic" pitchFamily="2" charset="0"/>
              </a:rPr>
              <a:t>RACI</a:t>
            </a:r>
          </a:p>
        </p:txBody>
      </p:sp>
      <p:grpSp>
        <p:nvGrpSpPr>
          <p:cNvPr id="376" name="Group 3">
            <a:extLst>
              <a:ext uri="{FF2B5EF4-FFF2-40B4-BE49-F238E27FC236}">
                <a16:creationId xmlns:a16="http://schemas.microsoft.com/office/drawing/2014/main" id="{8E26987F-5E64-5517-281E-5E4809E5E114}"/>
              </a:ext>
            </a:extLst>
          </p:cNvPr>
          <p:cNvGrpSpPr/>
          <p:nvPr/>
        </p:nvGrpSpPr>
        <p:grpSpPr>
          <a:xfrm>
            <a:off x="544282" y="4566852"/>
            <a:ext cx="11185657" cy="1384619"/>
            <a:chOff x="794448" y="4552225"/>
            <a:chExt cx="8861617" cy="1384619"/>
          </a:xfrm>
        </p:grpSpPr>
        <p:cxnSp>
          <p:nvCxnSpPr>
            <p:cNvPr id="377" name="Conector recto 2">
              <a:extLst>
                <a:ext uri="{FF2B5EF4-FFF2-40B4-BE49-F238E27FC236}">
                  <a16:creationId xmlns:a16="http://schemas.microsoft.com/office/drawing/2014/main" id="{BA169AF8-BBE5-A04B-40CE-A70644DCA662}"/>
                </a:ext>
              </a:extLst>
            </p:cNvPr>
            <p:cNvCxnSpPr>
              <a:cxnSpLocks/>
            </p:cNvCxnSpPr>
            <p:nvPr/>
          </p:nvCxnSpPr>
          <p:spPr>
            <a:xfrm>
              <a:off x="814395" y="5017947"/>
              <a:ext cx="8841669" cy="6613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ysDot"/>
              <a:miter lim="800000"/>
            </a:ln>
            <a:effectLst/>
          </p:spPr>
        </p:cxnSp>
        <p:cxnSp>
          <p:nvCxnSpPr>
            <p:cNvPr id="378" name="Conector recto 149">
              <a:extLst>
                <a:ext uri="{FF2B5EF4-FFF2-40B4-BE49-F238E27FC236}">
                  <a16:creationId xmlns:a16="http://schemas.microsoft.com/office/drawing/2014/main" id="{519D035A-5486-99AB-0F67-316F9BF06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448" y="5470524"/>
              <a:ext cx="8861617" cy="20356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ysDot"/>
              <a:miter lim="800000"/>
            </a:ln>
            <a:effectLst/>
          </p:spPr>
        </p:cxnSp>
        <p:cxnSp>
          <p:nvCxnSpPr>
            <p:cNvPr id="379" name="Conector recto 150">
              <a:extLst>
                <a:ext uri="{FF2B5EF4-FFF2-40B4-BE49-F238E27FC236}">
                  <a16:creationId xmlns:a16="http://schemas.microsoft.com/office/drawing/2014/main" id="{ED96FF09-3FC2-84E1-5157-DC11324ABF05}"/>
                </a:ext>
              </a:extLst>
            </p:cNvPr>
            <p:cNvCxnSpPr>
              <a:cxnSpLocks/>
            </p:cNvCxnSpPr>
            <p:nvPr/>
          </p:nvCxnSpPr>
          <p:spPr>
            <a:xfrm>
              <a:off x="805565" y="5936844"/>
              <a:ext cx="8850499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ysDot"/>
              <a:miter lim="800000"/>
            </a:ln>
            <a:effectLst/>
          </p:spPr>
        </p:cxnSp>
        <p:cxnSp>
          <p:nvCxnSpPr>
            <p:cNvPr id="380" name="Conector recto 2">
              <a:extLst>
                <a:ext uri="{FF2B5EF4-FFF2-40B4-BE49-F238E27FC236}">
                  <a16:creationId xmlns:a16="http://schemas.microsoft.com/office/drawing/2014/main" id="{3FF22774-D801-FFB2-09A0-23EDF0239538}"/>
                </a:ext>
              </a:extLst>
            </p:cNvPr>
            <p:cNvCxnSpPr>
              <a:cxnSpLocks/>
            </p:cNvCxnSpPr>
            <p:nvPr/>
          </p:nvCxnSpPr>
          <p:spPr>
            <a:xfrm>
              <a:off x="814395" y="4552225"/>
              <a:ext cx="8841669" cy="6613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ysDot"/>
              <a:miter lim="800000"/>
            </a:ln>
            <a:effectLst/>
          </p:spPr>
        </p:cxnSp>
      </p:grpSp>
      <p:sp>
        <p:nvSpPr>
          <p:cNvPr id="381" name="Elipse 176">
            <a:extLst>
              <a:ext uri="{FF2B5EF4-FFF2-40B4-BE49-F238E27FC236}">
                <a16:creationId xmlns:a16="http://schemas.microsoft.com/office/drawing/2014/main" id="{510E18CE-8619-1B67-AAAD-20C6D7693A3A}"/>
              </a:ext>
            </a:extLst>
          </p:cNvPr>
          <p:cNvSpPr/>
          <p:nvPr/>
        </p:nvSpPr>
        <p:spPr>
          <a:xfrm>
            <a:off x="733900" y="5587355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2" name="Elipse 178">
            <a:extLst>
              <a:ext uri="{FF2B5EF4-FFF2-40B4-BE49-F238E27FC236}">
                <a16:creationId xmlns:a16="http://schemas.microsoft.com/office/drawing/2014/main" id="{F61BA9CC-33E7-26AE-5560-96B751F80904}"/>
              </a:ext>
            </a:extLst>
          </p:cNvPr>
          <p:cNvSpPr/>
          <p:nvPr/>
        </p:nvSpPr>
        <p:spPr>
          <a:xfrm>
            <a:off x="733900" y="5809854"/>
            <a:ext cx="84341" cy="8434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3" name="Elipse 178">
            <a:extLst>
              <a:ext uri="{FF2B5EF4-FFF2-40B4-BE49-F238E27FC236}">
                <a16:creationId xmlns:a16="http://schemas.microsoft.com/office/drawing/2014/main" id="{EA79CE16-3A15-7725-D45F-F680FEB8DCB0}"/>
              </a:ext>
            </a:extLst>
          </p:cNvPr>
          <p:cNvSpPr/>
          <p:nvPr/>
        </p:nvSpPr>
        <p:spPr>
          <a:xfrm>
            <a:off x="733900" y="6157461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4" name="TextBox 51">
            <a:extLst>
              <a:ext uri="{FF2B5EF4-FFF2-40B4-BE49-F238E27FC236}">
                <a16:creationId xmlns:a16="http://schemas.microsoft.com/office/drawing/2014/main" id="{F94E8744-AF8E-FFBD-DE74-4AAA7221348D}"/>
              </a:ext>
            </a:extLst>
          </p:cNvPr>
          <p:cNvSpPr txBox="1"/>
          <p:nvPr/>
        </p:nvSpPr>
        <p:spPr>
          <a:xfrm>
            <a:off x="836441" y="6099604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Customer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</a:t>
            </a:r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Experience</a:t>
            </a:r>
            <a:endParaRPr lang="es-MX" sz="700" b="1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385" name="Elipse 177">
            <a:extLst>
              <a:ext uri="{FF2B5EF4-FFF2-40B4-BE49-F238E27FC236}">
                <a16:creationId xmlns:a16="http://schemas.microsoft.com/office/drawing/2014/main" id="{E7FB82E9-26CF-B299-4103-9F6F3CC67074}"/>
              </a:ext>
            </a:extLst>
          </p:cNvPr>
          <p:cNvSpPr/>
          <p:nvPr/>
        </p:nvSpPr>
        <p:spPr>
          <a:xfrm>
            <a:off x="733900" y="4652186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6" name="TextBox 51">
            <a:extLst>
              <a:ext uri="{FF2B5EF4-FFF2-40B4-BE49-F238E27FC236}">
                <a16:creationId xmlns:a16="http://schemas.microsoft.com/office/drawing/2014/main" id="{DED4D69C-25F5-762C-6640-9E7F802F6F5C}"/>
              </a:ext>
            </a:extLst>
          </p:cNvPr>
          <p:cNvSpPr txBox="1"/>
          <p:nvPr/>
        </p:nvSpPr>
        <p:spPr>
          <a:xfrm>
            <a:off x="836441" y="4592185"/>
            <a:ext cx="981708" cy="204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Knowledge</a:t>
            </a:r>
            <a:endParaRPr lang="es-MX" sz="700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387" name="Elipse 177">
            <a:extLst>
              <a:ext uri="{FF2B5EF4-FFF2-40B4-BE49-F238E27FC236}">
                <a16:creationId xmlns:a16="http://schemas.microsoft.com/office/drawing/2014/main" id="{32815648-6361-EF85-F1CC-88D99A080738}"/>
              </a:ext>
            </a:extLst>
          </p:cNvPr>
          <p:cNvSpPr/>
          <p:nvPr/>
        </p:nvSpPr>
        <p:spPr>
          <a:xfrm>
            <a:off x="733900" y="5231156"/>
            <a:ext cx="84341" cy="84341"/>
          </a:xfrm>
          <a:prstGeom prst="ellipse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8" name="TextBox 51">
            <a:extLst>
              <a:ext uri="{FF2B5EF4-FFF2-40B4-BE49-F238E27FC236}">
                <a16:creationId xmlns:a16="http://schemas.microsoft.com/office/drawing/2014/main" id="{615D2231-0D6C-E4FB-53CA-9495BE0A695E}"/>
              </a:ext>
            </a:extLst>
          </p:cNvPr>
          <p:cNvSpPr txBox="1"/>
          <p:nvPr/>
        </p:nvSpPr>
        <p:spPr>
          <a:xfrm>
            <a:off x="836441" y="5171155"/>
            <a:ext cx="981708" cy="204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Tribe</a:t>
            </a:r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 Leads</a:t>
            </a:r>
          </a:p>
        </p:txBody>
      </p:sp>
      <p:sp>
        <p:nvSpPr>
          <p:cNvPr id="389" name="TextBox 51">
            <a:extLst>
              <a:ext uri="{FF2B5EF4-FFF2-40B4-BE49-F238E27FC236}">
                <a16:creationId xmlns:a16="http://schemas.microsoft.com/office/drawing/2014/main" id="{56EAC4EC-71E6-1544-CCCF-931D20817608}"/>
              </a:ext>
            </a:extLst>
          </p:cNvPr>
          <p:cNvSpPr txBox="1"/>
          <p:nvPr/>
        </p:nvSpPr>
        <p:spPr>
          <a:xfrm>
            <a:off x="836441" y="5549481"/>
            <a:ext cx="54111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Journeys</a:t>
            </a:r>
          </a:p>
        </p:txBody>
      </p:sp>
      <p:sp>
        <p:nvSpPr>
          <p:cNvPr id="390" name="TextBox 51">
            <a:extLst>
              <a:ext uri="{FF2B5EF4-FFF2-40B4-BE49-F238E27FC236}">
                <a16:creationId xmlns:a16="http://schemas.microsoft.com/office/drawing/2014/main" id="{B6E10AF8-1E35-3B0D-3F8B-21991CED658E}"/>
              </a:ext>
            </a:extLst>
          </p:cNvPr>
          <p:cNvSpPr txBox="1"/>
          <p:nvPr/>
        </p:nvSpPr>
        <p:spPr>
          <a:xfrm>
            <a:off x="836441" y="5749853"/>
            <a:ext cx="981708" cy="204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Producto</a:t>
            </a:r>
          </a:p>
        </p:txBody>
      </p:sp>
      <p:sp>
        <p:nvSpPr>
          <p:cNvPr id="391" name="Elipse 176">
            <a:extLst>
              <a:ext uri="{FF2B5EF4-FFF2-40B4-BE49-F238E27FC236}">
                <a16:creationId xmlns:a16="http://schemas.microsoft.com/office/drawing/2014/main" id="{78282B61-3E8F-3F0B-104C-487CE0EE54E2}"/>
              </a:ext>
            </a:extLst>
          </p:cNvPr>
          <p:cNvSpPr/>
          <p:nvPr/>
        </p:nvSpPr>
        <p:spPr>
          <a:xfrm>
            <a:off x="6035461" y="5231156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2" name="Elipse 178">
            <a:extLst>
              <a:ext uri="{FF2B5EF4-FFF2-40B4-BE49-F238E27FC236}">
                <a16:creationId xmlns:a16="http://schemas.microsoft.com/office/drawing/2014/main" id="{62A6FCFD-4FA4-4A19-E5D6-BBC5279AF816}"/>
              </a:ext>
            </a:extLst>
          </p:cNvPr>
          <p:cNvSpPr/>
          <p:nvPr/>
        </p:nvSpPr>
        <p:spPr>
          <a:xfrm>
            <a:off x="6035461" y="4887089"/>
            <a:ext cx="84341" cy="8434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3" name="Elipse 178">
            <a:extLst>
              <a:ext uri="{FF2B5EF4-FFF2-40B4-BE49-F238E27FC236}">
                <a16:creationId xmlns:a16="http://schemas.microsoft.com/office/drawing/2014/main" id="{13BD1DA2-3D47-D77B-5CFA-3781C215E085}"/>
              </a:ext>
            </a:extLst>
          </p:cNvPr>
          <p:cNvSpPr/>
          <p:nvPr/>
        </p:nvSpPr>
        <p:spPr>
          <a:xfrm>
            <a:off x="6035461" y="5809854"/>
            <a:ext cx="84341" cy="84341"/>
          </a:xfrm>
          <a:prstGeom prst="ellipse">
            <a:avLst/>
          </a:prstGeom>
          <a:solidFill>
            <a:srgbClr val="FF0E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4" name="TextBox 51">
            <a:extLst>
              <a:ext uri="{FF2B5EF4-FFF2-40B4-BE49-F238E27FC236}">
                <a16:creationId xmlns:a16="http://schemas.microsoft.com/office/drawing/2014/main" id="{A7C5D7BE-9F26-993F-5DD4-2D1394AE764B}"/>
              </a:ext>
            </a:extLst>
          </p:cNvPr>
          <p:cNvSpPr txBox="1"/>
          <p:nvPr/>
        </p:nvSpPr>
        <p:spPr>
          <a:xfrm>
            <a:off x="6163189" y="5193282"/>
            <a:ext cx="54111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Journeys</a:t>
            </a:r>
          </a:p>
        </p:txBody>
      </p:sp>
      <p:sp>
        <p:nvSpPr>
          <p:cNvPr id="395" name="TextBox 51">
            <a:extLst>
              <a:ext uri="{FF2B5EF4-FFF2-40B4-BE49-F238E27FC236}">
                <a16:creationId xmlns:a16="http://schemas.microsoft.com/office/drawing/2014/main" id="{0DE84929-3CB2-8A07-239A-A5E97F68BC72}"/>
              </a:ext>
            </a:extLst>
          </p:cNvPr>
          <p:cNvSpPr txBox="1"/>
          <p:nvPr/>
        </p:nvSpPr>
        <p:spPr>
          <a:xfrm>
            <a:off x="6163189" y="4829232"/>
            <a:ext cx="893876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Producto</a:t>
            </a:r>
          </a:p>
        </p:txBody>
      </p:sp>
      <p:sp>
        <p:nvSpPr>
          <p:cNvPr id="396" name="TextBox 51">
            <a:extLst>
              <a:ext uri="{FF2B5EF4-FFF2-40B4-BE49-F238E27FC236}">
                <a16:creationId xmlns:a16="http://schemas.microsoft.com/office/drawing/2014/main" id="{09F42214-A0F8-EA38-4F05-4A2FCF4B2268}"/>
              </a:ext>
            </a:extLst>
          </p:cNvPr>
          <p:cNvSpPr txBox="1"/>
          <p:nvPr/>
        </p:nvSpPr>
        <p:spPr>
          <a:xfrm>
            <a:off x="6163189" y="5751997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Omni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</a:t>
            </a:r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Customer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Care</a:t>
            </a:r>
          </a:p>
        </p:txBody>
      </p:sp>
      <p:sp>
        <p:nvSpPr>
          <p:cNvPr id="397" name="Elipse 178">
            <a:extLst>
              <a:ext uri="{FF2B5EF4-FFF2-40B4-BE49-F238E27FC236}">
                <a16:creationId xmlns:a16="http://schemas.microsoft.com/office/drawing/2014/main" id="{FA9790D0-055A-3C63-9009-61352AC5B3A9}"/>
              </a:ext>
            </a:extLst>
          </p:cNvPr>
          <p:cNvSpPr/>
          <p:nvPr/>
        </p:nvSpPr>
        <p:spPr>
          <a:xfrm>
            <a:off x="2631073" y="6157461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8" name="TextBox 51">
            <a:extLst>
              <a:ext uri="{FF2B5EF4-FFF2-40B4-BE49-F238E27FC236}">
                <a16:creationId xmlns:a16="http://schemas.microsoft.com/office/drawing/2014/main" id="{7F5269CE-5050-3E14-9516-84B3A2FBC1ED}"/>
              </a:ext>
            </a:extLst>
          </p:cNvPr>
          <p:cNvSpPr txBox="1"/>
          <p:nvPr/>
        </p:nvSpPr>
        <p:spPr>
          <a:xfrm>
            <a:off x="2712130" y="6099604"/>
            <a:ext cx="1284719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Customer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</a:t>
            </a:r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Experience</a:t>
            </a:r>
            <a:endParaRPr lang="es-MX" sz="700" b="1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399" name="Elipse 178">
            <a:extLst>
              <a:ext uri="{FF2B5EF4-FFF2-40B4-BE49-F238E27FC236}">
                <a16:creationId xmlns:a16="http://schemas.microsoft.com/office/drawing/2014/main" id="{36DBB002-1AB6-8BEF-2BCB-F2340DCFE342}"/>
              </a:ext>
            </a:extLst>
          </p:cNvPr>
          <p:cNvSpPr/>
          <p:nvPr/>
        </p:nvSpPr>
        <p:spPr>
          <a:xfrm>
            <a:off x="7793538" y="5231156"/>
            <a:ext cx="84341" cy="84341"/>
          </a:xfrm>
          <a:prstGeom prst="ellipse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0" name="TextBox 51">
            <a:extLst>
              <a:ext uri="{FF2B5EF4-FFF2-40B4-BE49-F238E27FC236}">
                <a16:creationId xmlns:a16="http://schemas.microsoft.com/office/drawing/2014/main" id="{F11689A4-56A2-51BD-B743-7ABCFD2DA9D4}"/>
              </a:ext>
            </a:extLst>
          </p:cNvPr>
          <p:cNvSpPr txBox="1"/>
          <p:nvPr/>
        </p:nvSpPr>
        <p:spPr>
          <a:xfrm>
            <a:off x="7876414" y="5173299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Tribe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Leads</a:t>
            </a:r>
          </a:p>
        </p:txBody>
      </p:sp>
      <p:sp>
        <p:nvSpPr>
          <p:cNvPr id="401" name="Elipse 178">
            <a:extLst>
              <a:ext uri="{FF2B5EF4-FFF2-40B4-BE49-F238E27FC236}">
                <a16:creationId xmlns:a16="http://schemas.microsoft.com/office/drawing/2014/main" id="{09ACE46E-DF8F-CB84-A11E-5C9A5803459F}"/>
              </a:ext>
            </a:extLst>
          </p:cNvPr>
          <p:cNvSpPr/>
          <p:nvPr/>
        </p:nvSpPr>
        <p:spPr>
          <a:xfrm>
            <a:off x="10119829" y="4622690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2" name="Elipse 178">
            <a:extLst>
              <a:ext uri="{FF2B5EF4-FFF2-40B4-BE49-F238E27FC236}">
                <a16:creationId xmlns:a16="http://schemas.microsoft.com/office/drawing/2014/main" id="{CF56EA0C-0575-7B26-A6E6-A4DE0FE7553E}"/>
              </a:ext>
            </a:extLst>
          </p:cNvPr>
          <p:cNvSpPr/>
          <p:nvPr/>
        </p:nvSpPr>
        <p:spPr>
          <a:xfrm>
            <a:off x="10119829" y="4936249"/>
            <a:ext cx="84341" cy="8434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3" name="TextBox 51">
            <a:extLst>
              <a:ext uri="{FF2B5EF4-FFF2-40B4-BE49-F238E27FC236}">
                <a16:creationId xmlns:a16="http://schemas.microsoft.com/office/drawing/2014/main" id="{8FE87B1F-6304-AB57-AF99-5FCDD2B0E0E9}"/>
              </a:ext>
            </a:extLst>
          </p:cNvPr>
          <p:cNvSpPr txBox="1"/>
          <p:nvPr/>
        </p:nvSpPr>
        <p:spPr>
          <a:xfrm>
            <a:off x="10215901" y="4564833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Customer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</a:t>
            </a:r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Experience</a:t>
            </a:r>
            <a:endParaRPr lang="es-MX" sz="700" b="1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404" name="TextBox 51">
            <a:extLst>
              <a:ext uri="{FF2B5EF4-FFF2-40B4-BE49-F238E27FC236}">
                <a16:creationId xmlns:a16="http://schemas.microsoft.com/office/drawing/2014/main" id="{2F09A6FD-F060-5457-9F34-BC7F38F4B2C4}"/>
              </a:ext>
            </a:extLst>
          </p:cNvPr>
          <p:cNvSpPr txBox="1"/>
          <p:nvPr/>
        </p:nvSpPr>
        <p:spPr>
          <a:xfrm>
            <a:off x="10215901" y="4878392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Producto</a:t>
            </a:r>
          </a:p>
        </p:txBody>
      </p:sp>
      <p:sp>
        <p:nvSpPr>
          <p:cNvPr id="405" name="Elipse 178">
            <a:extLst>
              <a:ext uri="{FF2B5EF4-FFF2-40B4-BE49-F238E27FC236}">
                <a16:creationId xmlns:a16="http://schemas.microsoft.com/office/drawing/2014/main" id="{10F9838F-7363-E04E-5C5E-1063C72D8A40}"/>
              </a:ext>
            </a:extLst>
          </p:cNvPr>
          <p:cNvSpPr/>
          <p:nvPr/>
        </p:nvSpPr>
        <p:spPr>
          <a:xfrm>
            <a:off x="10119829" y="5231156"/>
            <a:ext cx="84341" cy="8434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6" name="TextBox 51">
            <a:extLst>
              <a:ext uri="{FF2B5EF4-FFF2-40B4-BE49-F238E27FC236}">
                <a16:creationId xmlns:a16="http://schemas.microsoft.com/office/drawing/2014/main" id="{8DD46C3D-00F1-960B-8687-ABEFF5F372DB}"/>
              </a:ext>
            </a:extLst>
          </p:cNvPr>
          <p:cNvSpPr txBox="1"/>
          <p:nvPr/>
        </p:nvSpPr>
        <p:spPr>
          <a:xfrm>
            <a:off x="10215901" y="5173299"/>
            <a:ext cx="706296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Producto</a:t>
            </a:r>
          </a:p>
        </p:txBody>
      </p:sp>
      <p:sp>
        <p:nvSpPr>
          <p:cNvPr id="407" name="Elipse 176">
            <a:extLst>
              <a:ext uri="{FF2B5EF4-FFF2-40B4-BE49-F238E27FC236}">
                <a16:creationId xmlns:a16="http://schemas.microsoft.com/office/drawing/2014/main" id="{ED643A87-2D8D-DE88-1B13-02166C9A2335}"/>
              </a:ext>
            </a:extLst>
          </p:cNvPr>
          <p:cNvSpPr/>
          <p:nvPr/>
        </p:nvSpPr>
        <p:spPr>
          <a:xfrm>
            <a:off x="10119829" y="5682102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TextBox 51">
            <a:extLst>
              <a:ext uri="{FF2B5EF4-FFF2-40B4-BE49-F238E27FC236}">
                <a16:creationId xmlns:a16="http://schemas.microsoft.com/office/drawing/2014/main" id="{294D8571-C309-33BE-6742-E0B6BF72BC78}"/>
              </a:ext>
            </a:extLst>
          </p:cNvPr>
          <p:cNvSpPr txBox="1"/>
          <p:nvPr/>
        </p:nvSpPr>
        <p:spPr>
          <a:xfrm>
            <a:off x="10215901" y="5644228"/>
            <a:ext cx="54111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Journeys</a:t>
            </a:r>
          </a:p>
        </p:txBody>
      </p:sp>
      <p:sp>
        <p:nvSpPr>
          <p:cNvPr id="409" name="Elipse 177">
            <a:extLst>
              <a:ext uri="{FF2B5EF4-FFF2-40B4-BE49-F238E27FC236}">
                <a16:creationId xmlns:a16="http://schemas.microsoft.com/office/drawing/2014/main" id="{1877EA5F-10E8-36CC-EBAC-CC8A2E40F509}"/>
              </a:ext>
            </a:extLst>
          </p:cNvPr>
          <p:cNvSpPr/>
          <p:nvPr/>
        </p:nvSpPr>
        <p:spPr>
          <a:xfrm>
            <a:off x="10119829" y="6157461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" name="TextBox 51">
            <a:extLst>
              <a:ext uri="{FF2B5EF4-FFF2-40B4-BE49-F238E27FC236}">
                <a16:creationId xmlns:a16="http://schemas.microsoft.com/office/drawing/2014/main" id="{4F8F6A4F-DDF6-507D-69EF-E1A7F3F99942}"/>
              </a:ext>
            </a:extLst>
          </p:cNvPr>
          <p:cNvSpPr txBox="1"/>
          <p:nvPr/>
        </p:nvSpPr>
        <p:spPr>
          <a:xfrm>
            <a:off x="10215901" y="6099604"/>
            <a:ext cx="706296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Knowledge</a:t>
            </a:r>
          </a:p>
        </p:txBody>
      </p:sp>
      <p:sp>
        <p:nvSpPr>
          <p:cNvPr id="411" name="Elipse 176">
            <a:extLst>
              <a:ext uri="{FF2B5EF4-FFF2-40B4-BE49-F238E27FC236}">
                <a16:creationId xmlns:a16="http://schemas.microsoft.com/office/drawing/2014/main" id="{C44AC5F3-E618-90B0-1205-9245B416A7BC}"/>
              </a:ext>
            </a:extLst>
          </p:cNvPr>
          <p:cNvSpPr/>
          <p:nvPr/>
        </p:nvSpPr>
        <p:spPr>
          <a:xfrm>
            <a:off x="2631073" y="5231156"/>
            <a:ext cx="84341" cy="84341"/>
          </a:xfrm>
          <a:prstGeom prst="ellipse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2" name="TextBox 51">
            <a:extLst>
              <a:ext uri="{FF2B5EF4-FFF2-40B4-BE49-F238E27FC236}">
                <a16:creationId xmlns:a16="http://schemas.microsoft.com/office/drawing/2014/main" id="{B2C8A401-A57E-4AF7-5D91-D80EE6AC2846}"/>
              </a:ext>
            </a:extLst>
          </p:cNvPr>
          <p:cNvSpPr txBox="1"/>
          <p:nvPr/>
        </p:nvSpPr>
        <p:spPr>
          <a:xfrm>
            <a:off x="2712130" y="5173299"/>
            <a:ext cx="66207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Tribe</a:t>
            </a:r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 Leads</a:t>
            </a:r>
          </a:p>
        </p:txBody>
      </p:sp>
      <p:sp>
        <p:nvSpPr>
          <p:cNvPr id="413" name="TextBox 51">
            <a:extLst>
              <a:ext uri="{FF2B5EF4-FFF2-40B4-BE49-F238E27FC236}">
                <a16:creationId xmlns:a16="http://schemas.microsoft.com/office/drawing/2014/main" id="{6FF4DD71-FEA4-834E-F151-8AF7839738AA}"/>
              </a:ext>
            </a:extLst>
          </p:cNvPr>
          <p:cNvSpPr txBox="1"/>
          <p:nvPr/>
        </p:nvSpPr>
        <p:spPr>
          <a:xfrm>
            <a:off x="534524" y="4053297"/>
            <a:ext cx="15735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900" b="1">
                <a:solidFill>
                  <a:srgbClr val="FFC000"/>
                </a:solidFill>
                <a:ea typeface="Helvetica Neue"/>
              </a:rPr>
              <a:t>Matriz de </a:t>
            </a:r>
            <a:r>
              <a:rPr lang="es-MX" sz="900" b="1" i="1" err="1">
                <a:solidFill>
                  <a:srgbClr val="FFC000"/>
                </a:solidFill>
                <a:ea typeface="Helvetica Neue"/>
              </a:rPr>
              <a:t>pain</a:t>
            </a:r>
            <a:r>
              <a:rPr lang="es-MX" sz="900" b="1" i="1">
                <a:solidFill>
                  <a:srgbClr val="FFC000"/>
                </a:solidFill>
                <a:ea typeface="Helvetica Neue"/>
              </a:rPr>
              <a:t> </a:t>
            </a:r>
            <a:r>
              <a:rPr lang="es-MX" sz="900" b="1" i="1" err="1">
                <a:solidFill>
                  <a:srgbClr val="FFC000"/>
                </a:solidFill>
                <a:ea typeface="Helvetica Neue"/>
              </a:rPr>
              <a:t>points</a:t>
            </a:r>
            <a:r>
              <a:rPr lang="es-MX" sz="900" b="1" i="1">
                <a:solidFill>
                  <a:srgbClr val="FFC000"/>
                </a:solidFill>
                <a:ea typeface="Helvetica Neue"/>
              </a:rPr>
              <a:t> </a:t>
            </a:r>
            <a:r>
              <a:rPr lang="es-MX" sz="900" b="1">
                <a:solidFill>
                  <a:srgbClr val="FFC000"/>
                </a:solidFill>
                <a:ea typeface="Helvetica Neue"/>
              </a:rPr>
              <a:t>del cliente priorizados</a:t>
            </a:r>
          </a:p>
        </p:txBody>
      </p:sp>
      <p:sp>
        <p:nvSpPr>
          <p:cNvPr id="414" name="Rectángulo redondeado 13">
            <a:extLst>
              <a:ext uri="{FF2B5EF4-FFF2-40B4-BE49-F238E27FC236}">
                <a16:creationId xmlns:a16="http://schemas.microsoft.com/office/drawing/2014/main" id="{311CECDB-AC81-4DBE-9CEF-DD94DBD6E828}"/>
              </a:ext>
            </a:extLst>
          </p:cNvPr>
          <p:cNvSpPr/>
          <p:nvPr/>
        </p:nvSpPr>
        <p:spPr>
          <a:xfrm>
            <a:off x="7287396" y="309676"/>
            <a:ext cx="1064120" cy="183494"/>
          </a:xfrm>
          <a:prstGeom prst="roundRect">
            <a:avLst>
              <a:gd name="adj" fmla="val 50000"/>
            </a:avLst>
          </a:prstGeom>
          <a:solidFill>
            <a:srgbClr val="ADDC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Rectángulo redondeado 13">
            <a:extLst>
              <a:ext uri="{FF2B5EF4-FFF2-40B4-BE49-F238E27FC236}">
                <a16:creationId xmlns:a16="http://schemas.microsoft.com/office/drawing/2014/main" id="{042A40E2-7160-C6C3-A63C-A6B946087B50}"/>
              </a:ext>
            </a:extLst>
          </p:cNvPr>
          <p:cNvSpPr/>
          <p:nvPr/>
        </p:nvSpPr>
        <p:spPr>
          <a:xfrm>
            <a:off x="6148749" y="309676"/>
            <a:ext cx="1064120" cy="18349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ángulo redondeado 13">
            <a:extLst>
              <a:ext uri="{FF2B5EF4-FFF2-40B4-BE49-F238E27FC236}">
                <a16:creationId xmlns:a16="http://schemas.microsoft.com/office/drawing/2014/main" id="{E0C21C6F-564D-C7E7-569E-07B238FCD0B1}"/>
              </a:ext>
            </a:extLst>
          </p:cNvPr>
          <p:cNvSpPr/>
          <p:nvPr/>
        </p:nvSpPr>
        <p:spPr>
          <a:xfrm>
            <a:off x="9845439" y="309676"/>
            <a:ext cx="1064120" cy="183494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Marketing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7" name="Rectángulo redondeado 13">
            <a:extLst>
              <a:ext uri="{FF2B5EF4-FFF2-40B4-BE49-F238E27FC236}">
                <a16:creationId xmlns:a16="http://schemas.microsoft.com/office/drawing/2014/main" id="{A4560284-232A-0FA5-4517-2D96BD5D0802}"/>
              </a:ext>
            </a:extLst>
          </p:cNvPr>
          <p:cNvSpPr/>
          <p:nvPr/>
        </p:nvSpPr>
        <p:spPr>
          <a:xfrm>
            <a:off x="8405279" y="309676"/>
            <a:ext cx="1386396" cy="183494"/>
          </a:xfrm>
          <a:prstGeom prst="roundRect">
            <a:avLst>
              <a:gd name="adj" fmla="val 50000"/>
            </a:avLst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 &amp; Experience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8" name="Rectángulo redondeado 13">
            <a:extLst>
              <a:ext uri="{FF2B5EF4-FFF2-40B4-BE49-F238E27FC236}">
                <a16:creationId xmlns:a16="http://schemas.microsoft.com/office/drawing/2014/main" id="{1B994D63-22A1-26E4-53B2-778C254814E2}"/>
              </a:ext>
            </a:extLst>
          </p:cNvPr>
          <p:cNvSpPr/>
          <p:nvPr/>
        </p:nvSpPr>
        <p:spPr>
          <a:xfrm>
            <a:off x="10986082" y="309676"/>
            <a:ext cx="1064120" cy="183494"/>
          </a:xfrm>
          <a:prstGeom prst="roundRect">
            <a:avLst>
              <a:gd name="adj" fmla="val 50000"/>
            </a:avLst>
          </a:prstGeom>
          <a:solidFill>
            <a:srgbClr val="FF0E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OmniCare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9" name="TextBox 51">
            <a:extLst>
              <a:ext uri="{FF2B5EF4-FFF2-40B4-BE49-F238E27FC236}">
                <a16:creationId xmlns:a16="http://schemas.microsoft.com/office/drawing/2014/main" id="{1CE24525-6570-C705-06FB-65F0924311F5}"/>
              </a:ext>
            </a:extLst>
          </p:cNvPr>
          <p:cNvSpPr txBox="1"/>
          <p:nvPr/>
        </p:nvSpPr>
        <p:spPr>
          <a:xfrm>
            <a:off x="2126415" y="4074056"/>
            <a:ext cx="226247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900" b="1">
                <a:solidFill>
                  <a:srgbClr val="FFC000"/>
                </a:solidFill>
                <a:ea typeface="Helvetica Neue"/>
              </a:rPr>
              <a:t>Asignación de recursos para </a:t>
            </a:r>
            <a:r>
              <a:rPr lang="es-MX" sz="900" b="1" err="1">
                <a:solidFill>
                  <a:srgbClr val="FFC000"/>
                </a:solidFill>
                <a:ea typeface="Helvetica Neue"/>
              </a:rPr>
              <a:t>Discoveries</a:t>
            </a:r>
            <a:r>
              <a:rPr lang="es-MX" sz="900" b="1">
                <a:solidFill>
                  <a:srgbClr val="FFC000"/>
                </a:solidFill>
                <a:ea typeface="Helvetica Neue"/>
              </a:rPr>
              <a:t> de acuerdo al diagnóstico necesario</a:t>
            </a:r>
          </a:p>
        </p:txBody>
      </p:sp>
      <p:sp>
        <p:nvSpPr>
          <p:cNvPr id="420" name="TextBox 51">
            <a:extLst>
              <a:ext uri="{FF2B5EF4-FFF2-40B4-BE49-F238E27FC236}">
                <a16:creationId xmlns:a16="http://schemas.microsoft.com/office/drawing/2014/main" id="{1C7452EE-39F4-620D-A9A7-54140E9550E6}"/>
              </a:ext>
            </a:extLst>
          </p:cNvPr>
          <p:cNvSpPr txBox="1"/>
          <p:nvPr/>
        </p:nvSpPr>
        <p:spPr>
          <a:xfrm>
            <a:off x="4398265" y="4015005"/>
            <a:ext cx="1429296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900" b="1">
                <a:solidFill>
                  <a:srgbClr val="FFC000"/>
                </a:solidFill>
                <a:ea typeface="Helvetica Neue"/>
              </a:rPr>
              <a:t>Deep </a:t>
            </a:r>
            <a:r>
              <a:rPr lang="es-MX" sz="900" b="1" err="1">
                <a:solidFill>
                  <a:srgbClr val="FFC000"/>
                </a:solidFill>
                <a:ea typeface="Helvetica Neue"/>
              </a:rPr>
              <a:t>discoveries</a:t>
            </a:r>
            <a:r>
              <a:rPr lang="es-MX" sz="900" b="1">
                <a:solidFill>
                  <a:srgbClr val="FFC000"/>
                </a:solidFill>
                <a:ea typeface="Helvetica Neue"/>
              </a:rPr>
              <a:t> en oportunidades de negocio</a:t>
            </a:r>
          </a:p>
        </p:txBody>
      </p:sp>
      <p:sp>
        <p:nvSpPr>
          <p:cNvPr id="421" name="TextBox 51">
            <a:extLst>
              <a:ext uri="{FF2B5EF4-FFF2-40B4-BE49-F238E27FC236}">
                <a16:creationId xmlns:a16="http://schemas.microsoft.com/office/drawing/2014/main" id="{CBA46E11-78EB-82DE-D62C-878783CCC1CC}"/>
              </a:ext>
            </a:extLst>
          </p:cNvPr>
          <p:cNvSpPr txBox="1"/>
          <p:nvPr/>
        </p:nvSpPr>
        <p:spPr>
          <a:xfrm>
            <a:off x="7307845" y="4024104"/>
            <a:ext cx="2595356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900" b="1">
                <a:solidFill>
                  <a:srgbClr val="FFC000"/>
                </a:solidFill>
                <a:ea typeface="Helvetica Neue"/>
              </a:rPr>
              <a:t>Creación de un Backlog único de soluciones y priorización por punto de dolor y beneficio esperado</a:t>
            </a:r>
          </a:p>
        </p:txBody>
      </p:sp>
      <p:sp>
        <p:nvSpPr>
          <p:cNvPr id="422" name="TextBox 51">
            <a:extLst>
              <a:ext uri="{FF2B5EF4-FFF2-40B4-BE49-F238E27FC236}">
                <a16:creationId xmlns:a16="http://schemas.microsoft.com/office/drawing/2014/main" id="{1F973D71-4702-C3A3-DCEE-66C42351F67E}"/>
              </a:ext>
            </a:extLst>
          </p:cNvPr>
          <p:cNvSpPr txBox="1"/>
          <p:nvPr/>
        </p:nvSpPr>
        <p:spPr>
          <a:xfrm>
            <a:off x="9883654" y="4093650"/>
            <a:ext cx="184628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900" b="1">
                <a:solidFill>
                  <a:srgbClr val="FFC000"/>
                </a:solidFill>
                <a:ea typeface="Helvetica Neue"/>
              </a:rPr>
              <a:t>Asignación de recursos y desarrollo de las soluciones</a:t>
            </a:r>
          </a:p>
        </p:txBody>
      </p:sp>
      <p:grpSp>
        <p:nvGrpSpPr>
          <p:cNvPr id="423" name="Grupo 422">
            <a:extLst>
              <a:ext uri="{FF2B5EF4-FFF2-40B4-BE49-F238E27FC236}">
                <a16:creationId xmlns:a16="http://schemas.microsoft.com/office/drawing/2014/main" id="{33C8892B-9CCC-CADB-D962-592FEBA30934}"/>
              </a:ext>
            </a:extLst>
          </p:cNvPr>
          <p:cNvGrpSpPr/>
          <p:nvPr/>
        </p:nvGrpSpPr>
        <p:grpSpPr>
          <a:xfrm>
            <a:off x="2103535" y="3993705"/>
            <a:ext cx="7799666" cy="2369208"/>
            <a:chOff x="2099172" y="0"/>
            <a:chExt cx="7799666" cy="2111386"/>
          </a:xfrm>
        </p:grpSpPr>
        <p:grpSp>
          <p:nvGrpSpPr>
            <p:cNvPr id="424" name="Group 19">
              <a:extLst>
                <a:ext uri="{FF2B5EF4-FFF2-40B4-BE49-F238E27FC236}">
                  <a16:creationId xmlns:a16="http://schemas.microsoft.com/office/drawing/2014/main" id="{3FB6A6DF-256E-EFA4-866F-C483BB6D4A02}"/>
                </a:ext>
              </a:extLst>
            </p:cNvPr>
            <p:cNvGrpSpPr/>
            <p:nvPr/>
          </p:nvGrpSpPr>
          <p:grpSpPr>
            <a:xfrm>
              <a:off x="2099172" y="0"/>
              <a:ext cx="7799666" cy="2111386"/>
              <a:chOff x="2091609" y="1866708"/>
              <a:chExt cx="7799666" cy="4430061"/>
            </a:xfrm>
          </p:grpSpPr>
          <p:cxnSp>
            <p:nvCxnSpPr>
              <p:cNvPr id="426" name="Straight Connector 251">
                <a:extLst>
                  <a:ext uri="{FF2B5EF4-FFF2-40B4-BE49-F238E27FC236}">
                    <a16:creationId xmlns:a16="http://schemas.microsoft.com/office/drawing/2014/main" id="{5B58D74A-60EB-5A41-EED7-DBA1415234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06375" y="1866708"/>
                <a:ext cx="15094" cy="443006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27" name="Straight Connector 258">
                <a:extLst>
                  <a:ext uri="{FF2B5EF4-FFF2-40B4-BE49-F238E27FC236}">
                    <a16:creationId xmlns:a16="http://schemas.microsoft.com/office/drawing/2014/main" id="{3C069777-DFEC-3AB7-6323-66EE5D9668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76968" y="1866708"/>
                <a:ext cx="15094" cy="443006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28" name="Straight Connector 259">
                <a:extLst>
                  <a:ext uri="{FF2B5EF4-FFF2-40B4-BE49-F238E27FC236}">
                    <a16:creationId xmlns:a16="http://schemas.microsoft.com/office/drawing/2014/main" id="{3FD2DD78-DCCF-3D0B-73A4-B326DB9455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1609" y="1866708"/>
                <a:ext cx="15094" cy="443006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29" name="Straight Connector 262">
                <a:extLst>
                  <a:ext uri="{FF2B5EF4-FFF2-40B4-BE49-F238E27FC236}">
                    <a16:creationId xmlns:a16="http://schemas.microsoft.com/office/drawing/2014/main" id="{866D9B05-4CC3-F628-D4C8-30B9FB67B6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76181" y="1866708"/>
                <a:ext cx="15094" cy="4430061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dash"/>
                <a:miter lim="800000"/>
              </a:ln>
              <a:effectLst/>
            </p:spPr>
          </p:cxnSp>
        </p:grpSp>
        <p:cxnSp>
          <p:nvCxnSpPr>
            <p:cNvPr id="425" name="Straight Connector 251">
              <a:extLst>
                <a:ext uri="{FF2B5EF4-FFF2-40B4-BE49-F238E27FC236}">
                  <a16:creationId xmlns:a16="http://schemas.microsoft.com/office/drawing/2014/main" id="{EE1117A2-2F0F-24C2-3F05-2305F9984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95935" y="0"/>
              <a:ext cx="15094" cy="2111386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</a:ln>
            <a:effectLst/>
          </p:spPr>
        </p:cxnSp>
      </p:grpSp>
      <p:sp>
        <p:nvSpPr>
          <p:cNvPr id="430" name="TextBox 51">
            <a:extLst>
              <a:ext uri="{FF2B5EF4-FFF2-40B4-BE49-F238E27FC236}">
                <a16:creationId xmlns:a16="http://schemas.microsoft.com/office/drawing/2014/main" id="{FAA22119-3D17-588F-E7EA-EC3046F1A2CD}"/>
              </a:ext>
            </a:extLst>
          </p:cNvPr>
          <p:cNvSpPr txBox="1"/>
          <p:nvPr/>
        </p:nvSpPr>
        <p:spPr>
          <a:xfrm>
            <a:off x="5833395" y="3983740"/>
            <a:ext cx="1481997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900" b="1">
                <a:solidFill>
                  <a:srgbClr val="FFC000"/>
                </a:solidFill>
                <a:ea typeface="Helvetica Neue"/>
              </a:rPr>
              <a:t>Definición de soluciones </a:t>
            </a:r>
            <a:br>
              <a:rPr lang="es-MX" sz="900" b="1">
                <a:solidFill>
                  <a:srgbClr val="FFC000"/>
                </a:solidFill>
                <a:ea typeface="Helvetica Neue"/>
              </a:rPr>
            </a:br>
            <a:r>
              <a:rPr lang="es-MX" sz="900" b="1">
                <a:solidFill>
                  <a:srgbClr val="FFC000"/>
                </a:solidFill>
                <a:ea typeface="Helvetica Neue"/>
              </a:rPr>
              <a:t>óptimas a cada punto de dolor</a:t>
            </a:r>
          </a:p>
        </p:txBody>
      </p:sp>
      <p:sp>
        <p:nvSpPr>
          <p:cNvPr id="431" name="Elipse 178">
            <a:extLst>
              <a:ext uri="{FF2B5EF4-FFF2-40B4-BE49-F238E27FC236}">
                <a16:creationId xmlns:a16="http://schemas.microsoft.com/office/drawing/2014/main" id="{83BE79E6-18D9-4697-EEF5-DAADA1387126}"/>
              </a:ext>
            </a:extLst>
          </p:cNvPr>
          <p:cNvSpPr/>
          <p:nvPr/>
        </p:nvSpPr>
        <p:spPr>
          <a:xfrm>
            <a:off x="6035461" y="4652186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2" name="TextBox 51">
            <a:extLst>
              <a:ext uri="{FF2B5EF4-FFF2-40B4-BE49-F238E27FC236}">
                <a16:creationId xmlns:a16="http://schemas.microsoft.com/office/drawing/2014/main" id="{675D0F0E-4746-E686-B29D-2F390CC84DFF}"/>
              </a:ext>
            </a:extLst>
          </p:cNvPr>
          <p:cNvSpPr txBox="1"/>
          <p:nvPr/>
        </p:nvSpPr>
        <p:spPr>
          <a:xfrm>
            <a:off x="6163189" y="4594329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Customer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</a:t>
            </a:r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Experience</a:t>
            </a:r>
            <a:endParaRPr lang="es-MX" sz="700" b="1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433" name="Elipse 177">
            <a:extLst>
              <a:ext uri="{FF2B5EF4-FFF2-40B4-BE49-F238E27FC236}">
                <a16:creationId xmlns:a16="http://schemas.microsoft.com/office/drawing/2014/main" id="{3EEF9B69-FAB0-459F-40E5-7D4B6F76BF71}"/>
              </a:ext>
            </a:extLst>
          </p:cNvPr>
          <p:cNvSpPr/>
          <p:nvPr/>
        </p:nvSpPr>
        <p:spPr>
          <a:xfrm>
            <a:off x="6035461" y="5587355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4" name="TextBox 51">
            <a:extLst>
              <a:ext uri="{FF2B5EF4-FFF2-40B4-BE49-F238E27FC236}">
                <a16:creationId xmlns:a16="http://schemas.microsoft.com/office/drawing/2014/main" id="{67E9F19E-C1DF-DAC1-8D51-77F39D15C649}"/>
              </a:ext>
            </a:extLst>
          </p:cNvPr>
          <p:cNvSpPr txBox="1"/>
          <p:nvPr/>
        </p:nvSpPr>
        <p:spPr>
          <a:xfrm>
            <a:off x="6163189" y="5527354"/>
            <a:ext cx="981708" cy="204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Knowledge</a:t>
            </a:r>
          </a:p>
        </p:txBody>
      </p:sp>
      <p:sp>
        <p:nvSpPr>
          <p:cNvPr id="435" name="TextBox 27">
            <a:extLst>
              <a:ext uri="{FF2B5EF4-FFF2-40B4-BE49-F238E27FC236}">
                <a16:creationId xmlns:a16="http://schemas.microsoft.com/office/drawing/2014/main" id="{BFB504A1-1992-0E11-5F07-6441B7F98BE4}"/>
              </a:ext>
            </a:extLst>
          </p:cNvPr>
          <p:cNvSpPr txBox="1"/>
          <p:nvPr/>
        </p:nvSpPr>
        <p:spPr>
          <a:xfrm rot="16200000">
            <a:off x="-44833" y="4082837"/>
            <a:ext cx="601824" cy="169277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spAutoFit/>
          </a:bodyPr>
          <a:lstStyle/>
          <a:p>
            <a:pPr algn="ctr"/>
            <a:r>
              <a:rPr lang="es-MX" sz="800" b="1">
                <a:solidFill>
                  <a:srgbClr val="FFC000"/>
                </a:solidFill>
                <a:latin typeface="Bogle Black" panose="020B0503020203060203" pitchFamily="34" charset="77"/>
                <a:cs typeface="Gotham-BookItalic" pitchFamily="2" charset="0"/>
              </a:rPr>
              <a:t>OUTPUT</a:t>
            </a:r>
          </a:p>
        </p:txBody>
      </p:sp>
      <p:sp>
        <p:nvSpPr>
          <p:cNvPr id="436" name="Elipse 176">
            <a:extLst>
              <a:ext uri="{FF2B5EF4-FFF2-40B4-BE49-F238E27FC236}">
                <a16:creationId xmlns:a16="http://schemas.microsoft.com/office/drawing/2014/main" id="{4B6BDEC1-1A1D-DDE3-8901-2F82CD93AAB2}"/>
              </a:ext>
            </a:extLst>
          </p:cNvPr>
          <p:cNvSpPr/>
          <p:nvPr/>
        </p:nvSpPr>
        <p:spPr>
          <a:xfrm>
            <a:off x="4679664" y="5231156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7" name="Elipse 178">
            <a:extLst>
              <a:ext uri="{FF2B5EF4-FFF2-40B4-BE49-F238E27FC236}">
                <a16:creationId xmlns:a16="http://schemas.microsoft.com/office/drawing/2014/main" id="{0E9F8C0B-5D36-C5FF-004B-2C741C3DE998}"/>
              </a:ext>
            </a:extLst>
          </p:cNvPr>
          <p:cNvSpPr/>
          <p:nvPr/>
        </p:nvSpPr>
        <p:spPr>
          <a:xfrm>
            <a:off x="4679664" y="4926417"/>
            <a:ext cx="84341" cy="8434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Elipse 178">
            <a:extLst>
              <a:ext uri="{FF2B5EF4-FFF2-40B4-BE49-F238E27FC236}">
                <a16:creationId xmlns:a16="http://schemas.microsoft.com/office/drawing/2014/main" id="{7F8C58C1-9537-4E03-322B-447DE0017EB7}"/>
              </a:ext>
            </a:extLst>
          </p:cNvPr>
          <p:cNvSpPr/>
          <p:nvPr/>
        </p:nvSpPr>
        <p:spPr>
          <a:xfrm>
            <a:off x="4679664" y="6068973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9" name="TextBox 51">
            <a:extLst>
              <a:ext uri="{FF2B5EF4-FFF2-40B4-BE49-F238E27FC236}">
                <a16:creationId xmlns:a16="http://schemas.microsoft.com/office/drawing/2014/main" id="{71288859-B74E-CE74-182C-022EDEEA9C89}"/>
              </a:ext>
            </a:extLst>
          </p:cNvPr>
          <p:cNvSpPr txBox="1"/>
          <p:nvPr/>
        </p:nvSpPr>
        <p:spPr>
          <a:xfrm>
            <a:off x="4752519" y="6011116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Customer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</a:t>
            </a:r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Experience</a:t>
            </a:r>
            <a:endParaRPr lang="es-MX" sz="700" b="1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440" name="TextBox 51">
            <a:extLst>
              <a:ext uri="{FF2B5EF4-FFF2-40B4-BE49-F238E27FC236}">
                <a16:creationId xmlns:a16="http://schemas.microsoft.com/office/drawing/2014/main" id="{D7FB3B93-E716-5858-6152-48F15F960F0D}"/>
              </a:ext>
            </a:extLst>
          </p:cNvPr>
          <p:cNvSpPr txBox="1"/>
          <p:nvPr/>
        </p:nvSpPr>
        <p:spPr>
          <a:xfrm>
            <a:off x="4752519" y="5193282"/>
            <a:ext cx="54111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Journeys</a:t>
            </a:r>
            <a:endParaRPr lang="es-MX" sz="700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441" name="TextBox 51">
            <a:extLst>
              <a:ext uri="{FF2B5EF4-FFF2-40B4-BE49-F238E27FC236}">
                <a16:creationId xmlns:a16="http://schemas.microsoft.com/office/drawing/2014/main" id="{E4CEEE26-DB1A-19B8-B440-7C324F41099A}"/>
              </a:ext>
            </a:extLst>
          </p:cNvPr>
          <p:cNvSpPr txBox="1"/>
          <p:nvPr/>
        </p:nvSpPr>
        <p:spPr>
          <a:xfrm>
            <a:off x="4752519" y="4868560"/>
            <a:ext cx="893876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Producto</a:t>
            </a:r>
          </a:p>
        </p:txBody>
      </p:sp>
      <p:sp>
        <p:nvSpPr>
          <p:cNvPr id="442" name="Elipse 176">
            <a:extLst>
              <a:ext uri="{FF2B5EF4-FFF2-40B4-BE49-F238E27FC236}">
                <a16:creationId xmlns:a16="http://schemas.microsoft.com/office/drawing/2014/main" id="{ED95104C-A522-749E-41C0-0BD2DABC9B2D}"/>
              </a:ext>
            </a:extLst>
          </p:cNvPr>
          <p:cNvSpPr/>
          <p:nvPr/>
        </p:nvSpPr>
        <p:spPr>
          <a:xfrm>
            <a:off x="4679664" y="4612858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3" name="TextBox 51">
            <a:extLst>
              <a:ext uri="{FF2B5EF4-FFF2-40B4-BE49-F238E27FC236}">
                <a16:creationId xmlns:a16="http://schemas.microsoft.com/office/drawing/2014/main" id="{C93489C4-6942-B155-F592-93A4572A1D13}"/>
              </a:ext>
            </a:extLst>
          </p:cNvPr>
          <p:cNvSpPr txBox="1"/>
          <p:nvPr/>
        </p:nvSpPr>
        <p:spPr>
          <a:xfrm>
            <a:off x="4752519" y="4574984"/>
            <a:ext cx="54111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Journeys</a:t>
            </a:r>
            <a:endParaRPr lang="es-MX" sz="700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444" name="Elipse 177">
            <a:extLst>
              <a:ext uri="{FF2B5EF4-FFF2-40B4-BE49-F238E27FC236}">
                <a16:creationId xmlns:a16="http://schemas.microsoft.com/office/drawing/2014/main" id="{196E3B93-F096-413F-36C6-87923DC8F408}"/>
              </a:ext>
            </a:extLst>
          </p:cNvPr>
          <p:cNvSpPr/>
          <p:nvPr/>
        </p:nvSpPr>
        <p:spPr>
          <a:xfrm>
            <a:off x="733900" y="4887089"/>
            <a:ext cx="84341" cy="84341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5" name="TextBox 51">
            <a:extLst>
              <a:ext uri="{FF2B5EF4-FFF2-40B4-BE49-F238E27FC236}">
                <a16:creationId xmlns:a16="http://schemas.microsoft.com/office/drawing/2014/main" id="{382EFDB2-6F76-43C9-E336-00C8CF82A966}"/>
              </a:ext>
            </a:extLst>
          </p:cNvPr>
          <p:cNvSpPr txBox="1"/>
          <p:nvPr/>
        </p:nvSpPr>
        <p:spPr>
          <a:xfrm>
            <a:off x="836441" y="4827088"/>
            <a:ext cx="981708" cy="204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Estrategia</a:t>
            </a:r>
          </a:p>
        </p:txBody>
      </p:sp>
      <p:sp>
        <p:nvSpPr>
          <p:cNvPr id="446" name="Elipse 178">
            <a:extLst>
              <a:ext uri="{FF2B5EF4-FFF2-40B4-BE49-F238E27FC236}">
                <a16:creationId xmlns:a16="http://schemas.microsoft.com/office/drawing/2014/main" id="{DE29B39B-7753-8C9D-2463-FD129DFAC11D}"/>
              </a:ext>
            </a:extLst>
          </p:cNvPr>
          <p:cNvSpPr/>
          <p:nvPr/>
        </p:nvSpPr>
        <p:spPr>
          <a:xfrm>
            <a:off x="2631073" y="4887089"/>
            <a:ext cx="84341" cy="8434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7" name="TextBox 51">
            <a:extLst>
              <a:ext uri="{FF2B5EF4-FFF2-40B4-BE49-F238E27FC236}">
                <a16:creationId xmlns:a16="http://schemas.microsoft.com/office/drawing/2014/main" id="{F9673C7D-BFA5-384D-9466-A1E7642FFDCC}"/>
              </a:ext>
            </a:extLst>
          </p:cNvPr>
          <p:cNvSpPr txBox="1"/>
          <p:nvPr/>
        </p:nvSpPr>
        <p:spPr>
          <a:xfrm>
            <a:off x="2712130" y="4829232"/>
            <a:ext cx="893876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Producto</a:t>
            </a:r>
          </a:p>
        </p:txBody>
      </p:sp>
      <p:sp>
        <p:nvSpPr>
          <p:cNvPr id="448" name="Elipse 176">
            <a:extLst>
              <a:ext uri="{FF2B5EF4-FFF2-40B4-BE49-F238E27FC236}">
                <a16:creationId xmlns:a16="http://schemas.microsoft.com/office/drawing/2014/main" id="{9EDF5392-3C2C-5002-095C-E70D132E6233}"/>
              </a:ext>
            </a:extLst>
          </p:cNvPr>
          <p:cNvSpPr/>
          <p:nvPr/>
        </p:nvSpPr>
        <p:spPr>
          <a:xfrm>
            <a:off x="2631073" y="4652186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9" name="TextBox 51">
            <a:extLst>
              <a:ext uri="{FF2B5EF4-FFF2-40B4-BE49-F238E27FC236}">
                <a16:creationId xmlns:a16="http://schemas.microsoft.com/office/drawing/2014/main" id="{D4DDFB32-7DE1-A93A-6D6B-F96714F78B79}"/>
              </a:ext>
            </a:extLst>
          </p:cNvPr>
          <p:cNvSpPr txBox="1"/>
          <p:nvPr/>
        </p:nvSpPr>
        <p:spPr>
          <a:xfrm>
            <a:off x="2712130" y="4614312"/>
            <a:ext cx="54111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Journeys</a:t>
            </a:r>
            <a:endParaRPr lang="es-MX" sz="700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450" name="Elipse 177">
            <a:extLst>
              <a:ext uri="{FF2B5EF4-FFF2-40B4-BE49-F238E27FC236}">
                <a16:creationId xmlns:a16="http://schemas.microsoft.com/office/drawing/2014/main" id="{A92BEF1B-B42D-EF95-8D55-F724CBD18CCA}"/>
              </a:ext>
            </a:extLst>
          </p:cNvPr>
          <p:cNvSpPr/>
          <p:nvPr/>
        </p:nvSpPr>
        <p:spPr>
          <a:xfrm>
            <a:off x="2631073" y="5682102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1" name="TextBox 51">
            <a:extLst>
              <a:ext uri="{FF2B5EF4-FFF2-40B4-BE49-F238E27FC236}">
                <a16:creationId xmlns:a16="http://schemas.microsoft.com/office/drawing/2014/main" id="{C4479DBD-C383-F1E4-0CC8-698062B9A6DC}"/>
              </a:ext>
            </a:extLst>
          </p:cNvPr>
          <p:cNvSpPr txBox="1"/>
          <p:nvPr/>
        </p:nvSpPr>
        <p:spPr>
          <a:xfrm>
            <a:off x="2712130" y="5622101"/>
            <a:ext cx="981708" cy="204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Knowledge</a:t>
            </a:r>
            <a:endParaRPr lang="es-MX" sz="700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452" name="Elipse 178">
            <a:extLst>
              <a:ext uri="{FF2B5EF4-FFF2-40B4-BE49-F238E27FC236}">
                <a16:creationId xmlns:a16="http://schemas.microsoft.com/office/drawing/2014/main" id="{C36F0D30-76C2-FE84-800B-8371605946A8}"/>
              </a:ext>
            </a:extLst>
          </p:cNvPr>
          <p:cNvSpPr/>
          <p:nvPr/>
        </p:nvSpPr>
        <p:spPr>
          <a:xfrm>
            <a:off x="7793538" y="5809854"/>
            <a:ext cx="84341" cy="84341"/>
          </a:xfrm>
          <a:prstGeom prst="ellipse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3" name="TextBox 51">
            <a:extLst>
              <a:ext uri="{FF2B5EF4-FFF2-40B4-BE49-F238E27FC236}">
                <a16:creationId xmlns:a16="http://schemas.microsoft.com/office/drawing/2014/main" id="{4C9EE995-AD4D-23A9-EE2B-790ACB14FEAF}"/>
              </a:ext>
            </a:extLst>
          </p:cNvPr>
          <p:cNvSpPr txBox="1"/>
          <p:nvPr/>
        </p:nvSpPr>
        <p:spPr>
          <a:xfrm>
            <a:off x="7876414" y="5751997"/>
            <a:ext cx="893876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Producto</a:t>
            </a:r>
          </a:p>
        </p:txBody>
      </p:sp>
      <p:sp>
        <p:nvSpPr>
          <p:cNvPr id="454" name="Elipse 178">
            <a:extLst>
              <a:ext uri="{FF2B5EF4-FFF2-40B4-BE49-F238E27FC236}">
                <a16:creationId xmlns:a16="http://schemas.microsoft.com/office/drawing/2014/main" id="{0962D693-B98E-67F6-9107-B150F5E94B89}"/>
              </a:ext>
            </a:extLst>
          </p:cNvPr>
          <p:cNvSpPr/>
          <p:nvPr/>
        </p:nvSpPr>
        <p:spPr>
          <a:xfrm>
            <a:off x="7793538" y="5587355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5" name="TextBox 51">
            <a:extLst>
              <a:ext uri="{FF2B5EF4-FFF2-40B4-BE49-F238E27FC236}">
                <a16:creationId xmlns:a16="http://schemas.microsoft.com/office/drawing/2014/main" id="{5739A198-7B85-7762-8EC7-6ACD2402B7AA}"/>
              </a:ext>
            </a:extLst>
          </p:cNvPr>
          <p:cNvSpPr txBox="1"/>
          <p:nvPr/>
        </p:nvSpPr>
        <p:spPr>
          <a:xfrm>
            <a:off x="7876414" y="5529498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Customer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</a:t>
            </a:r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Experience</a:t>
            </a:r>
            <a:endParaRPr lang="es-MX" sz="700" b="1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456" name="Elipse 176">
            <a:extLst>
              <a:ext uri="{FF2B5EF4-FFF2-40B4-BE49-F238E27FC236}">
                <a16:creationId xmlns:a16="http://schemas.microsoft.com/office/drawing/2014/main" id="{6F276E09-6579-EA46-6997-BEEF166E2CDF}"/>
              </a:ext>
            </a:extLst>
          </p:cNvPr>
          <p:cNvSpPr/>
          <p:nvPr/>
        </p:nvSpPr>
        <p:spPr>
          <a:xfrm>
            <a:off x="7793538" y="4754197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7" name="TextBox 51">
            <a:extLst>
              <a:ext uri="{FF2B5EF4-FFF2-40B4-BE49-F238E27FC236}">
                <a16:creationId xmlns:a16="http://schemas.microsoft.com/office/drawing/2014/main" id="{F2B5360E-C3B8-CFDB-906A-1F085AC8A066}"/>
              </a:ext>
            </a:extLst>
          </p:cNvPr>
          <p:cNvSpPr txBox="1"/>
          <p:nvPr/>
        </p:nvSpPr>
        <p:spPr>
          <a:xfrm>
            <a:off x="7876414" y="4710166"/>
            <a:ext cx="54111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Journeys</a:t>
            </a:r>
            <a:endParaRPr lang="es-MX" sz="700">
              <a:solidFill>
                <a:prstClr val="white">
                  <a:lumMod val="50000"/>
                </a:prstClr>
              </a:solidFill>
              <a:ea typeface="Helvetica Neue"/>
            </a:endParaRPr>
          </a:p>
        </p:txBody>
      </p:sp>
      <p:sp>
        <p:nvSpPr>
          <p:cNvPr id="458" name="Elipse 178">
            <a:extLst>
              <a:ext uri="{FF2B5EF4-FFF2-40B4-BE49-F238E27FC236}">
                <a16:creationId xmlns:a16="http://schemas.microsoft.com/office/drawing/2014/main" id="{DBE457AB-A444-6843-CA50-966DE79C9AB7}"/>
              </a:ext>
            </a:extLst>
          </p:cNvPr>
          <p:cNvSpPr/>
          <p:nvPr/>
        </p:nvSpPr>
        <p:spPr>
          <a:xfrm>
            <a:off x="6036926" y="6151202"/>
            <a:ext cx="84341" cy="84341"/>
          </a:xfrm>
          <a:prstGeom prst="ellipse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TextBox 51">
            <a:extLst>
              <a:ext uri="{FF2B5EF4-FFF2-40B4-BE49-F238E27FC236}">
                <a16:creationId xmlns:a16="http://schemas.microsoft.com/office/drawing/2014/main" id="{A17F56D4-2DB2-A0A3-436D-1F043D7AD7B3}"/>
              </a:ext>
            </a:extLst>
          </p:cNvPr>
          <p:cNvSpPr txBox="1"/>
          <p:nvPr/>
        </p:nvSpPr>
        <p:spPr>
          <a:xfrm>
            <a:off x="6119802" y="6093345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Tribe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Leads</a:t>
            </a:r>
          </a:p>
        </p:txBody>
      </p:sp>
      <p:sp>
        <p:nvSpPr>
          <p:cNvPr id="460" name="Elipse 178">
            <a:extLst>
              <a:ext uri="{FF2B5EF4-FFF2-40B4-BE49-F238E27FC236}">
                <a16:creationId xmlns:a16="http://schemas.microsoft.com/office/drawing/2014/main" id="{33F6CF3A-76EB-8EC5-A2D4-B4C5A095B211}"/>
              </a:ext>
            </a:extLst>
          </p:cNvPr>
          <p:cNvSpPr/>
          <p:nvPr/>
        </p:nvSpPr>
        <p:spPr>
          <a:xfrm>
            <a:off x="4676554" y="6254575"/>
            <a:ext cx="84341" cy="84341"/>
          </a:xfrm>
          <a:prstGeom prst="ellipse">
            <a:avLst/>
          </a:prstGeom>
          <a:solidFill>
            <a:srgbClr val="70AD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1" name="TextBox 51">
            <a:extLst>
              <a:ext uri="{FF2B5EF4-FFF2-40B4-BE49-F238E27FC236}">
                <a16:creationId xmlns:a16="http://schemas.microsoft.com/office/drawing/2014/main" id="{9EE69CCA-EF75-4F3B-C87D-06C99D62F08B}"/>
              </a:ext>
            </a:extLst>
          </p:cNvPr>
          <p:cNvSpPr txBox="1"/>
          <p:nvPr/>
        </p:nvSpPr>
        <p:spPr>
          <a:xfrm>
            <a:off x="4759430" y="6196718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Tribe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Leads</a:t>
            </a:r>
          </a:p>
        </p:txBody>
      </p:sp>
      <p:sp>
        <p:nvSpPr>
          <p:cNvPr id="462" name="Elipse 178">
            <a:extLst>
              <a:ext uri="{FF2B5EF4-FFF2-40B4-BE49-F238E27FC236}">
                <a16:creationId xmlns:a16="http://schemas.microsoft.com/office/drawing/2014/main" id="{F1608C44-E93A-77F1-4326-DD05B8EAB734}"/>
              </a:ext>
            </a:extLst>
          </p:cNvPr>
          <p:cNvSpPr/>
          <p:nvPr/>
        </p:nvSpPr>
        <p:spPr>
          <a:xfrm>
            <a:off x="4676042" y="5785314"/>
            <a:ext cx="84341" cy="84341"/>
          </a:xfrm>
          <a:prstGeom prst="ellipse">
            <a:avLst/>
          </a:prstGeom>
          <a:solidFill>
            <a:srgbClr val="FF0E6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TextBox 51">
            <a:extLst>
              <a:ext uri="{FF2B5EF4-FFF2-40B4-BE49-F238E27FC236}">
                <a16:creationId xmlns:a16="http://schemas.microsoft.com/office/drawing/2014/main" id="{2F9762BB-BD0E-2971-01A7-0027774AA711}"/>
              </a:ext>
            </a:extLst>
          </p:cNvPr>
          <p:cNvSpPr txBox="1"/>
          <p:nvPr/>
        </p:nvSpPr>
        <p:spPr>
          <a:xfrm>
            <a:off x="4803770" y="5727457"/>
            <a:ext cx="112420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Omni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</a:t>
            </a:r>
            <a:r>
              <a:rPr lang="es-MX" sz="700" b="1" err="1">
                <a:solidFill>
                  <a:prstClr val="white">
                    <a:lumMod val="50000"/>
                  </a:prstClr>
                </a:solidFill>
                <a:ea typeface="Helvetica Neue"/>
              </a:rPr>
              <a:t>Customer</a:t>
            </a:r>
            <a:r>
              <a:rPr lang="es-MX" sz="700" b="1">
                <a:solidFill>
                  <a:prstClr val="white">
                    <a:lumMod val="50000"/>
                  </a:prstClr>
                </a:solidFill>
                <a:ea typeface="Helvetica Neue"/>
              </a:rPr>
              <a:t> Care</a:t>
            </a:r>
          </a:p>
        </p:txBody>
      </p:sp>
      <p:sp>
        <p:nvSpPr>
          <p:cNvPr id="464" name="Elipse 177">
            <a:extLst>
              <a:ext uri="{FF2B5EF4-FFF2-40B4-BE49-F238E27FC236}">
                <a16:creationId xmlns:a16="http://schemas.microsoft.com/office/drawing/2014/main" id="{69FA0DE1-80C8-DABB-6B3B-082063D286D9}"/>
              </a:ext>
            </a:extLst>
          </p:cNvPr>
          <p:cNvSpPr/>
          <p:nvPr/>
        </p:nvSpPr>
        <p:spPr>
          <a:xfrm>
            <a:off x="4676042" y="5562815"/>
            <a:ext cx="84341" cy="84341"/>
          </a:xfrm>
          <a:prstGeom prst="ellipse">
            <a:avLst/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5" name="TextBox 51">
            <a:extLst>
              <a:ext uri="{FF2B5EF4-FFF2-40B4-BE49-F238E27FC236}">
                <a16:creationId xmlns:a16="http://schemas.microsoft.com/office/drawing/2014/main" id="{2265F6D1-5451-F6DF-B5C6-D6DEBE23EC7F}"/>
              </a:ext>
            </a:extLst>
          </p:cNvPr>
          <p:cNvSpPr txBox="1"/>
          <p:nvPr/>
        </p:nvSpPr>
        <p:spPr>
          <a:xfrm>
            <a:off x="4803770" y="5502814"/>
            <a:ext cx="981708" cy="204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Knowledge</a:t>
            </a:r>
          </a:p>
        </p:txBody>
      </p:sp>
      <p:sp>
        <p:nvSpPr>
          <p:cNvPr id="466" name="Elipse 176">
            <a:extLst>
              <a:ext uri="{FF2B5EF4-FFF2-40B4-BE49-F238E27FC236}">
                <a16:creationId xmlns:a16="http://schemas.microsoft.com/office/drawing/2014/main" id="{3134A439-0469-6634-D6A5-819849B181C4}"/>
              </a:ext>
            </a:extLst>
          </p:cNvPr>
          <p:cNvSpPr/>
          <p:nvPr/>
        </p:nvSpPr>
        <p:spPr>
          <a:xfrm>
            <a:off x="4683330" y="4765041"/>
            <a:ext cx="84341" cy="84341"/>
          </a:xfrm>
          <a:prstGeom prst="ellipse">
            <a:avLst/>
          </a:prstGeom>
          <a:solidFill>
            <a:srgbClr val="ADDC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7" name="TextBox 51">
            <a:extLst>
              <a:ext uri="{FF2B5EF4-FFF2-40B4-BE49-F238E27FC236}">
                <a16:creationId xmlns:a16="http://schemas.microsoft.com/office/drawing/2014/main" id="{69E0CEBA-3B02-7922-9F71-8D6BC7339A45}"/>
              </a:ext>
            </a:extLst>
          </p:cNvPr>
          <p:cNvSpPr txBox="1"/>
          <p:nvPr/>
        </p:nvSpPr>
        <p:spPr>
          <a:xfrm>
            <a:off x="4756185" y="4727167"/>
            <a:ext cx="54111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Data</a:t>
            </a:r>
          </a:p>
        </p:txBody>
      </p:sp>
      <p:sp>
        <p:nvSpPr>
          <p:cNvPr id="468" name="Elipse 176">
            <a:extLst>
              <a:ext uri="{FF2B5EF4-FFF2-40B4-BE49-F238E27FC236}">
                <a16:creationId xmlns:a16="http://schemas.microsoft.com/office/drawing/2014/main" id="{9ECC4907-4C43-CE9D-2804-A91E0A7AF8B5}"/>
              </a:ext>
            </a:extLst>
          </p:cNvPr>
          <p:cNvSpPr/>
          <p:nvPr/>
        </p:nvSpPr>
        <p:spPr>
          <a:xfrm>
            <a:off x="10121068" y="4770053"/>
            <a:ext cx="84341" cy="84341"/>
          </a:xfrm>
          <a:prstGeom prst="ellipse">
            <a:avLst/>
          </a:prstGeom>
          <a:solidFill>
            <a:srgbClr val="ADDCE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9" name="TextBox 51">
            <a:extLst>
              <a:ext uri="{FF2B5EF4-FFF2-40B4-BE49-F238E27FC236}">
                <a16:creationId xmlns:a16="http://schemas.microsoft.com/office/drawing/2014/main" id="{BAB64AB7-58AD-9741-2741-15F868095F33}"/>
              </a:ext>
            </a:extLst>
          </p:cNvPr>
          <p:cNvSpPr txBox="1"/>
          <p:nvPr/>
        </p:nvSpPr>
        <p:spPr>
          <a:xfrm>
            <a:off x="10193923" y="4732179"/>
            <a:ext cx="541112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MX" sz="700">
                <a:solidFill>
                  <a:prstClr val="white">
                    <a:lumMod val="50000"/>
                  </a:prstClr>
                </a:solidFill>
                <a:ea typeface="Helvetica Neue"/>
              </a:rPr>
              <a:t>Data</a:t>
            </a:r>
          </a:p>
        </p:txBody>
      </p:sp>
      <p:cxnSp>
        <p:nvCxnSpPr>
          <p:cNvPr id="470" name="Straight Arrow Connector 61">
            <a:extLst>
              <a:ext uri="{FF2B5EF4-FFF2-40B4-BE49-F238E27FC236}">
                <a16:creationId xmlns:a16="http://schemas.microsoft.com/office/drawing/2014/main" id="{DC416E82-2974-E05F-75C3-94EE8E148F10}"/>
              </a:ext>
            </a:extLst>
          </p:cNvPr>
          <p:cNvCxnSpPr>
            <a:cxnSpLocks/>
          </p:cNvCxnSpPr>
          <p:nvPr/>
        </p:nvCxnSpPr>
        <p:spPr>
          <a:xfrm flipV="1">
            <a:off x="4612663" y="1860204"/>
            <a:ext cx="1170692" cy="2843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1" name="Straight Arrow Connector 61">
            <a:extLst>
              <a:ext uri="{FF2B5EF4-FFF2-40B4-BE49-F238E27FC236}">
                <a16:creationId xmlns:a16="http://schemas.microsoft.com/office/drawing/2014/main" id="{8FE47AC7-122C-88F7-C427-05E0C87BE06F}"/>
              </a:ext>
            </a:extLst>
          </p:cNvPr>
          <p:cNvCxnSpPr>
            <a:cxnSpLocks/>
          </p:cNvCxnSpPr>
          <p:nvPr/>
        </p:nvCxnSpPr>
        <p:spPr>
          <a:xfrm flipV="1">
            <a:off x="4603695" y="1384043"/>
            <a:ext cx="1170692" cy="2843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2" name="Straight Arrow Connector 61">
            <a:extLst>
              <a:ext uri="{FF2B5EF4-FFF2-40B4-BE49-F238E27FC236}">
                <a16:creationId xmlns:a16="http://schemas.microsoft.com/office/drawing/2014/main" id="{C5BD4569-FD02-81E6-DA6F-81B4FDCDE9B3}"/>
              </a:ext>
            </a:extLst>
          </p:cNvPr>
          <p:cNvCxnSpPr>
            <a:cxnSpLocks/>
          </p:cNvCxnSpPr>
          <p:nvPr/>
        </p:nvCxnSpPr>
        <p:spPr>
          <a:xfrm flipV="1">
            <a:off x="4611597" y="2332160"/>
            <a:ext cx="1170692" cy="2843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73" name="Rectángulo redondeado 3">
            <a:extLst>
              <a:ext uri="{FF2B5EF4-FFF2-40B4-BE49-F238E27FC236}">
                <a16:creationId xmlns:a16="http://schemas.microsoft.com/office/drawing/2014/main" id="{34055DB0-9BB9-63A6-4110-06247C58D847}"/>
              </a:ext>
            </a:extLst>
          </p:cNvPr>
          <p:cNvSpPr/>
          <p:nvPr/>
        </p:nvSpPr>
        <p:spPr>
          <a:xfrm>
            <a:off x="365096" y="614681"/>
            <a:ext cx="1346464" cy="285337"/>
          </a:xfrm>
          <a:prstGeom prst="roundRect">
            <a:avLst>
              <a:gd name="adj" fmla="val 50000"/>
            </a:avLst>
          </a:prstGeom>
          <a:solidFill>
            <a:srgbClr val="041C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</a:t>
            </a:r>
          </a:p>
        </p:txBody>
      </p:sp>
      <p:sp>
        <p:nvSpPr>
          <p:cNvPr id="474" name="Rectángulo redondeado 3">
            <a:extLst>
              <a:ext uri="{FF2B5EF4-FFF2-40B4-BE49-F238E27FC236}">
                <a16:creationId xmlns:a16="http://schemas.microsoft.com/office/drawing/2014/main" id="{DC48EEE1-A23B-56BE-EB8F-0C003C377671}"/>
              </a:ext>
            </a:extLst>
          </p:cNvPr>
          <p:cNvSpPr/>
          <p:nvPr/>
        </p:nvSpPr>
        <p:spPr>
          <a:xfrm>
            <a:off x="1861452" y="614111"/>
            <a:ext cx="2763799" cy="273802"/>
          </a:xfrm>
          <a:prstGeom prst="roundRect">
            <a:avLst>
              <a:gd name="adj" fmla="val 50000"/>
            </a:avLst>
          </a:prstGeom>
          <a:solidFill>
            <a:srgbClr val="041C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Prioritizing &amp; Planning</a:t>
            </a:r>
          </a:p>
        </p:txBody>
      </p:sp>
      <p:sp>
        <p:nvSpPr>
          <p:cNvPr id="475" name="Rectángulo redondeado 3">
            <a:extLst>
              <a:ext uri="{FF2B5EF4-FFF2-40B4-BE49-F238E27FC236}">
                <a16:creationId xmlns:a16="http://schemas.microsoft.com/office/drawing/2014/main" id="{FF95A391-8C88-EF54-36BB-4F28F2DD0C86}"/>
              </a:ext>
            </a:extLst>
          </p:cNvPr>
          <p:cNvSpPr/>
          <p:nvPr/>
        </p:nvSpPr>
        <p:spPr>
          <a:xfrm>
            <a:off x="4775143" y="616033"/>
            <a:ext cx="7224350" cy="280597"/>
          </a:xfrm>
          <a:prstGeom prst="roundRect">
            <a:avLst>
              <a:gd name="adj" fmla="val 50000"/>
            </a:avLst>
          </a:prstGeom>
          <a:solidFill>
            <a:srgbClr val="041C4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Development &amp; Execution</a:t>
            </a:r>
          </a:p>
        </p:txBody>
      </p:sp>
      <p:sp>
        <p:nvSpPr>
          <p:cNvPr id="476" name="Rectángulo redondeado 13">
            <a:extLst>
              <a:ext uri="{FF2B5EF4-FFF2-40B4-BE49-F238E27FC236}">
                <a16:creationId xmlns:a16="http://schemas.microsoft.com/office/drawing/2014/main" id="{B3533BC6-3143-8459-7329-8A1CA631A6F0}"/>
              </a:ext>
            </a:extLst>
          </p:cNvPr>
          <p:cNvSpPr/>
          <p:nvPr/>
        </p:nvSpPr>
        <p:spPr>
          <a:xfrm>
            <a:off x="5789190" y="3453525"/>
            <a:ext cx="859067" cy="302419"/>
          </a:xfrm>
          <a:prstGeom prst="roundRect">
            <a:avLst>
              <a:gd name="adj" fmla="val 50000"/>
            </a:avLst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6000" r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Insights &amp; recommendations</a:t>
            </a:r>
          </a:p>
        </p:txBody>
      </p:sp>
      <p:grpSp>
        <p:nvGrpSpPr>
          <p:cNvPr id="477" name="Group 113">
            <a:extLst>
              <a:ext uri="{FF2B5EF4-FFF2-40B4-BE49-F238E27FC236}">
                <a16:creationId xmlns:a16="http://schemas.microsoft.com/office/drawing/2014/main" id="{0ABE01F5-89FE-5034-3167-D4C8D0E0BF7D}"/>
              </a:ext>
            </a:extLst>
          </p:cNvPr>
          <p:cNvGrpSpPr/>
          <p:nvPr/>
        </p:nvGrpSpPr>
        <p:grpSpPr>
          <a:xfrm>
            <a:off x="6913650" y="3336636"/>
            <a:ext cx="619817" cy="542299"/>
            <a:chOff x="3342368" y="5290515"/>
            <a:chExt cx="976373" cy="854263"/>
          </a:xfrm>
        </p:grpSpPr>
        <p:sp>
          <p:nvSpPr>
            <p:cNvPr id="478" name="Oval 114">
              <a:extLst>
                <a:ext uri="{FF2B5EF4-FFF2-40B4-BE49-F238E27FC236}">
                  <a16:creationId xmlns:a16="http://schemas.microsoft.com/office/drawing/2014/main" id="{B7D4F861-81AA-5A5B-D69E-0F6C815EC12C}"/>
                </a:ext>
              </a:extLst>
            </p:cNvPr>
            <p:cNvSpPr/>
            <p:nvPr/>
          </p:nvSpPr>
          <p:spPr>
            <a:xfrm>
              <a:off x="3403423" y="5290515"/>
              <a:ext cx="854262" cy="85426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79" name="TextBox 115">
              <a:extLst>
                <a:ext uri="{FF2B5EF4-FFF2-40B4-BE49-F238E27FC236}">
                  <a16:creationId xmlns:a16="http://schemas.microsoft.com/office/drawing/2014/main" id="{AD95890C-75FD-F237-BC2D-614408D47889}"/>
                </a:ext>
              </a:extLst>
            </p:cNvPr>
            <p:cNvSpPr txBox="1"/>
            <p:nvPr/>
          </p:nvSpPr>
          <p:spPr>
            <a:xfrm>
              <a:off x="3342368" y="5445194"/>
              <a:ext cx="976373" cy="5594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Feed the business</a:t>
              </a:r>
            </a:p>
          </p:txBody>
        </p:sp>
      </p:grpSp>
      <p:sp>
        <p:nvSpPr>
          <p:cNvPr id="480" name="Oval 137">
            <a:extLst>
              <a:ext uri="{FF2B5EF4-FFF2-40B4-BE49-F238E27FC236}">
                <a16:creationId xmlns:a16="http://schemas.microsoft.com/office/drawing/2014/main" id="{A250FA8A-8A82-9C3F-3B88-0A99D8101052}"/>
              </a:ext>
            </a:extLst>
          </p:cNvPr>
          <p:cNvSpPr/>
          <p:nvPr/>
        </p:nvSpPr>
        <p:spPr>
          <a:xfrm rot="5400000">
            <a:off x="366936" y="1770631"/>
            <a:ext cx="1196866" cy="1196060"/>
          </a:xfrm>
          <a:prstGeom prst="ellipse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1" name="Triangle 138">
            <a:extLst>
              <a:ext uri="{FF2B5EF4-FFF2-40B4-BE49-F238E27FC236}">
                <a16:creationId xmlns:a16="http://schemas.microsoft.com/office/drawing/2014/main" id="{70DD1DCE-4EE3-7BBE-3A6C-0E9F7680FD3B}"/>
              </a:ext>
            </a:extLst>
          </p:cNvPr>
          <p:cNvSpPr/>
          <p:nvPr/>
        </p:nvSpPr>
        <p:spPr>
          <a:xfrm rot="16200000">
            <a:off x="889957" y="1690991"/>
            <a:ext cx="198366" cy="171005"/>
          </a:xfrm>
          <a:prstGeom prst="triangl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2" name="Triangle 139">
            <a:extLst>
              <a:ext uri="{FF2B5EF4-FFF2-40B4-BE49-F238E27FC236}">
                <a16:creationId xmlns:a16="http://schemas.microsoft.com/office/drawing/2014/main" id="{27087787-64B2-6329-9B71-95A1F8355460}"/>
              </a:ext>
            </a:extLst>
          </p:cNvPr>
          <p:cNvSpPr/>
          <p:nvPr/>
        </p:nvSpPr>
        <p:spPr>
          <a:xfrm rot="5400000">
            <a:off x="889957" y="2878202"/>
            <a:ext cx="198366" cy="171005"/>
          </a:xfrm>
          <a:prstGeom prst="triangl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3" name="Pie 157">
            <a:extLst>
              <a:ext uri="{FF2B5EF4-FFF2-40B4-BE49-F238E27FC236}">
                <a16:creationId xmlns:a16="http://schemas.microsoft.com/office/drawing/2014/main" id="{ED8BD303-D965-CCF9-8255-3004F9C27B20}"/>
              </a:ext>
            </a:extLst>
          </p:cNvPr>
          <p:cNvSpPr/>
          <p:nvPr/>
        </p:nvSpPr>
        <p:spPr>
          <a:xfrm>
            <a:off x="512711" y="1918163"/>
            <a:ext cx="930854" cy="930854"/>
          </a:xfrm>
          <a:prstGeom prst="pie">
            <a:avLst>
              <a:gd name="adj1" fmla="val 0"/>
              <a:gd name="adj2" fmla="val 10784047"/>
            </a:avLst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4" name="Pie 158">
            <a:extLst>
              <a:ext uri="{FF2B5EF4-FFF2-40B4-BE49-F238E27FC236}">
                <a16:creationId xmlns:a16="http://schemas.microsoft.com/office/drawing/2014/main" id="{5B6CB594-940F-B2BD-3A74-20A072BEC3AF}"/>
              </a:ext>
            </a:extLst>
          </p:cNvPr>
          <p:cNvSpPr/>
          <p:nvPr/>
        </p:nvSpPr>
        <p:spPr>
          <a:xfrm rot="10800000">
            <a:off x="505827" y="1888142"/>
            <a:ext cx="930854" cy="930854"/>
          </a:xfrm>
          <a:prstGeom prst="pie">
            <a:avLst>
              <a:gd name="adj1" fmla="val 0"/>
              <a:gd name="adj2" fmla="val 10784047"/>
            </a:avLst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5" name="Rectángulo redondeado 3">
            <a:extLst>
              <a:ext uri="{FF2B5EF4-FFF2-40B4-BE49-F238E27FC236}">
                <a16:creationId xmlns:a16="http://schemas.microsoft.com/office/drawing/2014/main" id="{A91CA372-987C-0E56-0681-3FCC313E950B}"/>
              </a:ext>
            </a:extLst>
          </p:cNvPr>
          <p:cNvSpPr/>
          <p:nvPr/>
        </p:nvSpPr>
        <p:spPr>
          <a:xfrm>
            <a:off x="505597" y="2083368"/>
            <a:ext cx="932112" cy="272278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</a:t>
            </a:r>
          </a:p>
        </p:txBody>
      </p:sp>
      <p:sp>
        <p:nvSpPr>
          <p:cNvPr id="486" name="Rectángulo redondeado 3">
            <a:extLst>
              <a:ext uri="{FF2B5EF4-FFF2-40B4-BE49-F238E27FC236}">
                <a16:creationId xmlns:a16="http://schemas.microsoft.com/office/drawing/2014/main" id="{E8B6F1F0-95AC-1339-9996-A1818E00BC40}"/>
              </a:ext>
            </a:extLst>
          </p:cNvPr>
          <p:cNvSpPr/>
          <p:nvPr/>
        </p:nvSpPr>
        <p:spPr>
          <a:xfrm>
            <a:off x="505597" y="2380246"/>
            <a:ext cx="932112" cy="272278"/>
          </a:xfrm>
          <a:prstGeom prst="roundRect">
            <a:avLst>
              <a:gd name="adj" fmla="val 50000"/>
            </a:avLst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>
                <a:ln>
                  <a:noFill/>
                </a:ln>
                <a:solidFill>
                  <a:srgbClr val="041C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Strategy</a:t>
            </a:r>
          </a:p>
        </p:txBody>
      </p:sp>
      <p:grpSp>
        <p:nvGrpSpPr>
          <p:cNvPr id="487" name="Grupo 486">
            <a:extLst>
              <a:ext uri="{FF2B5EF4-FFF2-40B4-BE49-F238E27FC236}">
                <a16:creationId xmlns:a16="http://schemas.microsoft.com/office/drawing/2014/main" id="{FB0FC540-348B-7D97-AED3-E7A8F81F391D}"/>
              </a:ext>
            </a:extLst>
          </p:cNvPr>
          <p:cNvGrpSpPr/>
          <p:nvPr/>
        </p:nvGrpSpPr>
        <p:grpSpPr>
          <a:xfrm>
            <a:off x="2141122" y="2509425"/>
            <a:ext cx="970638" cy="970638"/>
            <a:chOff x="2646933" y="2484439"/>
            <a:chExt cx="925296" cy="925296"/>
          </a:xfrm>
        </p:grpSpPr>
        <p:sp>
          <p:nvSpPr>
            <p:cNvPr id="488" name="Diamond 108">
              <a:extLst>
                <a:ext uri="{FF2B5EF4-FFF2-40B4-BE49-F238E27FC236}">
                  <a16:creationId xmlns:a16="http://schemas.microsoft.com/office/drawing/2014/main" id="{A4ECEB12-F6B8-D561-C301-60159916261D}"/>
                </a:ext>
              </a:extLst>
            </p:cNvPr>
            <p:cNvSpPr/>
            <p:nvPr/>
          </p:nvSpPr>
          <p:spPr>
            <a:xfrm>
              <a:off x="2646933" y="2484439"/>
              <a:ext cx="925296" cy="925296"/>
            </a:xfrm>
            <a:prstGeom prst="diamond">
              <a:avLst/>
            </a:pr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TextBox 162">
              <a:extLst>
                <a:ext uri="{FF2B5EF4-FFF2-40B4-BE49-F238E27FC236}">
                  <a16:creationId xmlns:a16="http://schemas.microsoft.com/office/drawing/2014/main" id="{8E9455D1-A819-52A9-F5DE-D2FDC4B37BC3}"/>
                </a:ext>
              </a:extLst>
            </p:cNvPr>
            <p:cNvSpPr txBox="1"/>
            <p:nvPr/>
          </p:nvSpPr>
          <p:spPr>
            <a:xfrm>
              <a:off x="2699898" y="2717103"/>
              <a:ext cx="811023" cy="461665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MX"/>
              </a:defPPr>
              <a:lvl1pPr algn="ctr">
                <a:defRPr sz="800" b="1">
                  <a:solidFill>
                    <a:schemeClr val="lt1"/>
                  </a:solidFill>
                  <a:latin typeface="Bogle" panose="020B0503020203060203" pitchFamily="34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gle" panose="020B0503020203060203" pitchFamily="34" charset="77"/>
                  <a:ea typeface="+mn-ea"/>
                  <a:cs typeface="+mn-cs"/>
                </a:rPr>
                <a:t>Operational </a:t>
              </a: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ogle" panose="020B0503020203060203" pitchFamily="34" charset="77"/>
                  <a:ea typeface="+mn-ea"/>
                  <a:cs typeface="+mn-cs"/>
                </a:rPr>
                <a:t>Pain Points &amp; Opportunities</a:t>
              </a:r>
            </a:p>
          </p:txBody>
        </p:sp>
      </p:grpSp>
      <p:cxnSp>
        <p:nvCxnSpPr>
          <p:cNvPr id="490" name="Straight Arrow Connector 165">
            <a:extLst>
              <a:ext uri="{FF2B5EF4-FFF2-40B4-BE49-F238E27FC236}">
                <a16:creationId xmlns:a16="http://schemas.microsoft.com/office/drawing/2014/main" id="{4E1F9D9F-0408-9B7A-F94A-F9CB505E6456}"/>
              </a:ext>
            </a:extLst>
          </p:cNvPr>
          <p:cNvCxnSpPr>
            <a:cxnSpLocks/>
          </p:cNvCxnSpPr>
          <p:nvPr/>
        </p:nvCxnSpPr>
        <p:spPr>
          <a:xfrm>
            <a:off x="1568112" y="2370101"/>
            <a:ext cx="311845" cy="6367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491" name="Rectángulo redondeado 13">
            <a:extLst>
              <a:ext uri="{FF2B5EF4-FFF2-40B4-BE49-F238E27FC236}">
                <a16:creationId xmlns:a16="http://schemas.microsoft.com/office/drawing/2014/main" id="{CF89C115-6CEF-0D68-94C8-8218C47378F7}"/>
              </a:ext>
            </a:extLst>
          </p:cNvPr>
          <p:cNvSpPr/>
          <p:nvPr/>
        </p:nvSpPr>
        <p:spPr>
          <a:xfrm>
            <a:off x="3498513" y="1213849"/>
            <a:ext cx="1115878" cy="342702"/>
          </a:xfrm>
          <a:prstGeom prst="roundRect">
            <a:avLst>
              <a:gd name="adj" fmla="val 50000"/>
            </a:avLst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Business Journeys</a:t>
            </a:r>
            <a:endParaRPr kumimoji="0" lang="en-GB" sz="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2" name="TextBox 51">
            <a:extLst>
              <a:ext uri="{FF2B5EF4-FFF2-40B4-BE49-F238E27FC236}">
                <a16:creationId xmlns:a16="http://schemas.microsoft.com/office/drawing/2014/main" id="{808C73C9-1CB0-E604-D079-EC7BDA5255BB}"/>
              </a:ext>
            </a:extLst>
          </p:cNvPr>
          <p:cNvSpPr txBox="1"/>
          <p:nvPr/>
        </p:nvSpPr>
        <p:spPr>
          <a:xfrm>
            <a:off x="478233" y="1374407"/>
            <a:ext cx="1068989" cy="322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MX" sz="700">
                <a:solidFill>
                  <a:prstClr val="black">
                    <a:lumMod val="85000"/>
                    <a:lumOff val="15000"/>
                  </a:prstClr>
                </a:solidFill>
                <a:ea typeface="Helvetica Neue"/>
              </a:rPr>
              <a:t>Priorización de </a:t>
            </a:r>
            <a:r>
              <a:rPr lang="es-MX" sz="700" err="1">
                <a:solidFill>
                  <a:prstClr val="black">
                    <a:lumMod val="85000"/>
                    <a:lumOff val="15000"/>
                  </a:prstClr>
                </a:solidFill>
                <a:ea typeface="Helvetica Neue"/>
              </a:rPr>
              <a:t>Pain</a:t>
            </a:r>
            <a:r>
              <a:rPr lang="es-MX" sz="700">
                <a:solidFill>
                  <a:prstClr val="black">
                    <a:lumMod val="85000"/>
                    <a:lumOff val="15000"/>
                  </a:prstClr>
                </a:solidFill>
                <a:ea typeface="Helvetica Neue"/>
              </a:rPr>
              <a:t> </a:t>
            </a:r>
            <a:r>
              <a:rPr lang="es-MX" sz="700" err="1">
                <a:solidFill>
                  <a:prstClr val="black">
                    <a:lumMod val="85000"/>
                    <a:lumOff val="15000"/>
                  </a:prstClr>
                </a:solidFill>
                <a:ea typeface="Helvetica Neue"/>
              </a:rPr>
              <a:t>points</a:t>
            </a:r>
            <a:r>
              <a:rPr lang="es-MX" sz="700">
                <a:solidFill>
                  <a:prstClr val="black">
                    <a:lumMod val="85000"/>
                    <a:lumOff val="15000"/>
                  </a:prstClr>
                </a:solidFill>
                <a:ea typeface="Helvetica Neue"/>
              </a:rPr>
              <a:t> del cliente</a:t>
            </a:r>
          </a:p>
        </p:txBody>
      </p:sp>
      <p:sp>
        <p:nvSpPr>
          <p:cNvPr id="493" name="TextBox 51">
            <a:extLst>
              <a:ext uri="{FF2B5EF4-FFF2-40B4-BE49-F238E27FC236}">
                <a16:creationId xmlns:a16="http://schemas.microsoft.com/office/drawing/2014/main" id="{FD800FD6-3A9C-7481-9CCE-D5E6ED820241}"/>
              </a:ext>
            </a:extLst>
          </p:cNvPr>
          <p:cNvSpPr txBox="1"/>
          <p:nvPr/>
        </p:nvSpPr>
        <p:spPr>
          <a:xfrm>
            <a:off x="478233" y="3108021"/>
            <a:ext cx="1068989" cy="32285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MX" sz="700">
                <a:solidFill>
                  <a:prstClr val="black">
                    <a:lumMod val="85000"/>
                    <a:lumOff val="15000"/>
                  </a:prstClr>
                </a:solidFill>
                <a:ea typeface="Helvetica Neue"/>
              </a:rPr>
              <a:t>Líneas estrategicas de negocio</a:t>
            </a:r>
          </a:p>
        </p:txBody>
      </p:sp>
      <p:sp>
        <p:nvSpPr>
          <p:cNvPr id="494" name="Rectángulo redondeado 13">
            <a:extLst>
              <a:ext uri="{FF2B5EF4-FFF2-40B4-BE49-F238E27FC236}">
                <a16:creationId xmlns:a16="http://schemas.microsoft.com/office/drawing/2014/main" id="{6AEAA2AF-804B-8BDC-7E07-AC5681D49339}"/>
              </a:ext>
            </a:extLst>
          </p:cNvPr>
          <p:cNvSpPr/>
          <p:nvPr/>
        </p:nvSpPr>
        <p:spPr>
          <a:xfrm>
            <a:off x="3498513" y="1691695"/>
            <a:ext cx="1115878" cy="342702"/>
          </a:xfrm>
          <a:prstGeom prst="roundRect">
            <a:avLst>
              <a:gd name="adj" fmla="val 50000"/>
            </a:avLst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Undeveloped</a:t>
            </a: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Journeys</a:t>
            </a:r>
            <a:endParaRPr kumimoji="0" lang="en-GB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5" name="Group 27">
            <a:extLst>
              <a:ext uri="{FF2B5EF4-FFF2-40B4-BE49-F238E27FC236}">
                <a16:creationId xmlns:a16="http://schemas.microsoft.com/office/drawing/2014/main" id="{32B3E9AF-301E-6A4B-357C-C4B8A7AD10B7}"/>
              </a:ext>
            </a:extLst>
          </p:cNvPr>
          <p:cNvGrpSpPr/>
          <p:nvPr/>
        </p:nvGrpSpPr>
        <p:grpSpPr>
          <a:xfrm>
            <a:off x="11439329" y="1130515"/>
            <a:ext cx="513633" cy="513631"/>
            <a:chOff x="8453719" y="1573362"/>
            <a:chExt cx="596953" cy="596952"/>
          </a:xfrm>
        </p:grpSpPr>
        <p:sp>
          <p:nvSpPr>
            <p:cNvPr id="496" name="Oval 29">
              <a:extLst>
                <a:ext uri="{FF2B5EF4-FFF2-40B4-BE49-F238E27FC236}">
                  <a16:creationId xmlns:a16="http://schemas.microsoft.com/office/drawing/2014/main" id="{5245BAC5-0E49-65C7-02D1-1C597AA7B4F4}"/>
                </a:ext>
              </a:extLst>
            </p:cNvPr>
            <p:cNvSpPr/>
            <p:nvPr/>
          </p:nvSpPr>
          <p:spPr>
            <a:xfrm>
              <a:off x="8453720" y="1573362"/>
              <a:ext cx="596952" cy="59695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497" name="TextBox 30">
              <a:extLst>
                <a:ext uri="{FF2B5EF4-FFF2-40B4-BE49-F238E27FC236}">
                  <a16:creationId xmlns:a16="http://schemas.microsoft.com/office/drawing/2014/main" id="{CDC66D80-68A6-8601-9914-9CEE9C7C5261}"/>
                </a:ext>
              </a:extLst>
            </p:cNvPr>
            <p:cNvSpPr txBox="1"/>
            <p:nvPr/>
          </p:nvSpPr>
          <p:spPr>
            <a:xfrm>
              <a:off x="8453719" y="1687172"/>
              <a:ext cx="596953" cy="344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Growth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Office</a:t>
              </a:r>
            </a:p>
          </p:txBody>
        </p:sp>
      </p:grpSp>
      <p:sp>
        <p:nvSpPr>
          <p:cNvPr id="498" name="Rectángulo redondeado 13">
            <a:extLst>
              <a:ext uri="{FF2B5EF4-FFF2-40B4-BE49-F238E27FC236}">
                <a16:creationId xmlns:a16="http://schemas.microsoft.com/office/drawing/2014/main" id="{E67454BB-EED6-EA94-2E7A-367FD85EDBC4}"/>
              </a:ext>
            </a:extLst>
          </p:cNvPr>
          <p:cNvSpPr/>
          <p:nvPr/>
        </p:nvSpPr>
        <p:spPr>
          <a:xfrm>
            <a:off x="3498513" y="2181875"/>
            <a:ext cx="1115878" cy="34270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Episode</a:t>
            </a:r>
            <a:endParaRPr kumimoji="0" lang="es-MX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  <a:endParaRPr kumimoji="0" lang="en-GB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9" name="Rectángulo redondeado 13">
            <a:extLst>
              <a:ext uri="{FF2B5EF4-FFF2-40B4-BE49-F238E27FC236}">
                <a16:creationId xmlns:a16="http://schemas.microsoft.com/office/drawing/2014/main" id="{B6F231B0-4562-B91E-DF3B-0E68A02C98BD}"/>
              </a:ext>
            </a:extLst>
          </p:cNvPr>
          <p:cNvSpPr/>
          <p:nvPr/>
        </p:nvSpPr>
        <p:spPr>
          <a:xfrm>
            <a:off x="5782289" y="1169530"/>
            <a:ext cx="824730" cy="1354590"/>
          </a:xfrm>
          <a:prstGeom prst="roundRect">
            <a:avLst>
              <a:gd name="adj" fmla="val 14603"/>
            </a:avLst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Customer Experience definition</a:t>
            </a:r>
          </a:p>
        </p:txBody>
      </p:sp>
      <p:grpSp>
        <p:nvGrpSpPr>
          <p:cNvPr id="500" name="Grupo 499">
            <a:extLst>
              <a:ext uri="{FF2B5EF4-FFF2-40B4-BE49-F238E27FC236}">
                <a16:creationId xmlns:a16="http://schemas.microsoft.com/office/drawing/2014/main" id="{17CAFB51-0E23-4603-E234-E0B8317D0797}"/>
              </a:ext>
            </a:extLst>
          </p:cNvPr>
          <p:cNvGrpSpPr/>
          <p:nvPr/>
        </p:nvGrpSpPr>
        <p:grpSpPr>
          <a:xfrm>
            <a:off x="2141122" y="1379235"/>
            <a:ext cx="970638" cy="970638"/>
            <a:chOff x="2646933" y="1160201"/>
            <a:chExt cx="925296" cy="925296"/>
          </a:xfrm>
        </p:grpSpPr>
        <p:sp>
          <p:nvSpPr>
            <p:cNvPr id="501" name="Diamond 108">
              <a:extLst>
                <a:ext uri="{FF2B5EF4-FFF2-40B4-BE49-F238E27FC236}">
                  <a16:creationId xmlns:a16="http://schemas.microsoft.com/office/drawing/2014/main" id="{8051FFF0-8DE8-F9CD-207A-9D69744BAE4A}"/>
                </a:ext>
              </a:extLst>
            </p:cNvPr>
            <p:cNvSpPr/>
            <p:nvPr/>
          </p:nvSpPr>
          <p:spPr>
            <a:xfrm>
              <a:off x="2646933" y="1160201"/>
              <a:ext cx="925296" cy="925296"/>
            </a:xfrm>
            <a:prstGeom prst="diamond">
              <a:avLst/>
            </a:prstGeom>
            <a:solidFill>
              <a:srgbClr val="0073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TextBox 162">
              <a:extLst>
                <a:ext uri="{FF2B5EF4-FFF2-40B4-BE49-F238E27FC236}">
                  <a16:creationId xmlns:a16="http://schemas.microsoft.com/office/drawing/2014/main" id="{27635684-CCF5-1C62-7DC6-FA3A67A9BD5E}"/>
                </a:ext>
              </a:extLst>
            </p:cNvPr>
            <p:cNvSpPr txBox="1"/>
            <p:nvPr/>
          </p:nvSpPr>
          <p:spPr>
            <a:xfrm>
              <a:off x="2704001" y="1392016"/>
              <a:ext cx="8069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Customer</a:t>
              </a:r>
              <a:b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</a:br>
              <a:r>
                <a:rPr kumimoji="0" lang="en-GB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 Pain Points &amp; Opportunities</a:t>
              </a:r>
            </a:p>
          </p:txBody>
        </p:sp>
      </p:grpSp>
      <p:cxnSp>
        <p:nvCxnSpPr>
          <p:cNvPr id="503" name="Straight Arrow Connector 168">
            <a:extLst>
              <a:ext uri="{FF2B5EF4-FFF2-40B4-BE49-F238E27FC236}">
                <a16:creationId xmlns:a16="http://schemas.microsoft.com/office/drawing/2014/main" id="{0C123F7D-545B-83FB-9D32-59F2B5CA3791}"/>
              </a:ext>
            </a:extLst>
          </p:cNvPr>
          <p:cNvCxnSpPr>
            <a:cxnSpLocks/>
            <a:stCxn id="476" idx="3"/>
            <a:endCxn id="478" idx="2"/>
          </p:cNvCxnSpPr>
          <p:nvPr/>
        </p:nvCxnSpPr>
        <p:spPr>
          <a:xfrm>
            <a:off x="6648257" y="3604735"/>
            <a:ext cx="304152" cy="3051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4" name="Conector: angular 503">
            <a:extLst>
              <a:ext uri="{FF2B5EF4-FFF2-40B4-BE49-F238E27FC236}">
                <a16:creationId xmlns:a16="http://schemas.microsoft.com/office/drawing/2014/main" id="{8C467894-983C-F0E5-2505-47F072FA544C}"/>
              </a:ext>
            </a:extLst>
          </p:cNvPr>
          <p:cNvCxnSpPr>
            <a:cxnSpLocks/>
            <a:stCxn id="501" idx="3"/>
            <a:endCxn id="491" idx="1"/>
          </p:cNvCxnSpPr>
          <p:nvPr/>
        </p:nvCxnSpPr>
        <p:spPr>
          <a:xfrm flipV="1">
            <a:off x="3111760" y="1385200"/>
            <a:ext cx="386753" cy="479354"/>
          </a:xfrm>
          <a:prstGeom prst="bentConnector3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5" name="Conector: angular 504">
            <a:extLst>
              <a:ext uri="{FF2B5EF4-FFF2-40B4-BE49-F238E27FC236}">
                <a16:creationId xmlns:a16="http://schemas.microsoft.com/office/drawing/2014/main" id="{53B4431A-61A3-072E-7E77-486746AEEF31}"/>
              </a:ext>
            </a:extLst>
          </p:cNvPr>
          <p:cNvCxnSpPr>
            <a:cxnSpLocks/>
            <a:stCxn id="501" idx="3"/>
            <a:endCxn id="498" idx="1"/>
          </p:cNvCxnSpPr>
          <p:nvPr/>
        </p:nvCxnSpPr>
        <p:spPr>
          <a:xfrm>
            <a:off x="3111760" y="1864554"/>
            <a:ext cx="386753" cy="488672"/>
          </a:xfrm>
          <a:prstGeom prst="bentConnector3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6" name="Conector recto de flecha 505">
            <a:extLst>
              <a:ext uri="{FF2B5EF4-FFF2-40B4-BE49-F238E27FC236}">
                <a16:creationId xmlns:a16="http://schemas.microsoft.com/office/drawing/2014/main" id="{C1596A40-CBB0-3D53-E698-7AFD99028A3A}"/>
              </a:ext>
            </a:extLst>
          </p:cNvPr>
          <p:cNvCxnSpPr>
            <a:cxnSpLocks/>
            <a:stCxn id="501" idx="3"/>
            <a:endCxn id="494" idx="1"/>
          </p:cNvCxnSpPr>
          <p:nvPr/>
        </p:nvCxnSpPr>
        <p:spPr>
          <a:xfrm flipV="1">
            <a:off x="3111760" y="1863047"/>
            <a:ext cx="386753" cy="1507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7" name="Conector: angular 506">
            <a:extLst>
              <a:ext uri="{FF2B5EF4-FFF2-40B4-BE49-F238E27FC236}">
                <a16:creationId xmlns:a16="http://schemas.microsoft.com/office/drawing/2014/main" id="{F9355D8F-CD21-26A2-5A44-64A01C546751}"/>
              </a:ext>
            </a:extLst>
          </p:cNvPr>
          <p:cNvCxnSpPr>
            <a:cxnSpLocks/>
            <a:endCxn id="488" idx="1"/>
          </p:cNvCxnSpPr>
          <p:nvPr/>
        </p:nvCxnSpPr>
        <p:spPr>
          <a:xfrm rot="16200000" flipH="1">
            <a:off x="1670750" y="2524371"/>
            <a:ext cx="661075" cy="279670"/>
          </a:xfrm>
          <a:prstGeom prst="bentConnector2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8" name="Conector: angular 507">
            <a:extLst>
              <a:ext uri="{FF2B5EF4-FFF2-40B4-BE49-F238E27FC236}">
                <a16:creationId xmlns:a16="http://schemas.microsoft.com/office/drawing/2014/main" id="{ABAF7BAE-63C9-04F2-AD52-E8A191069D49}"/>
              </a:ext>
            </a:extLst>
          </p:cNvPr>
          <p:cNvCxnSpPr>
            <a:cxnSpLocks/>
            <a:endCxn id="501" idx="1"/>
          </p:cNvCxnSpPr>
          <p:nvPr/>
        </p:nvCxnSpPr>
        <p:spPr>
          <a:xfrm rot="5400000" flipH="1" flipV="1">
            <a:off x="1660385" y="2065621"/>
            <a:ext cx="681803" cy="279670"/>
          </a:xfrm>
          <a:prstGeom prst="bentConnector2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09" name="Rectángulo redondeado 13">
            <a:extLst>
              <a:ext uri="{FF2B5EF4-FFF2-40B4-BE49-F238E27FC236}">
                <a16:creationId xmlns:a16="http://schemas.microsoft.com/office/drawing/2014/main" id="{2C970770-3142-F7E5-831B-A48C705828D9}"/>
              </a:ext>
            </a:extLst>
          </p:cNvPr>
          <p:cNvSpPr/>
          <p:nvPr/>
        </p:nvSpPr>
        <p:spPr>
          <a:xfrm>
            <a:off x="3494100" y="2592551"/>
            <a:ext cx="1115878" cy="34270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</a:t>
            </a:r>
            <a:endParaRPr kumimoji="0" lang="en-GB" sz="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0" name="Rectángulo redondeado 13">
            <a:extLst>
              <a:ext uri="{FF2B5EF4-FFF2-40B4-BE49-F238E27FC236}">
                <a16:creationId xmlns:a16="http://schemas.microsoft.com/office/drawing/2014/main" id="{3CD94A24-B74D-00D7-CC59-685E255DAB9C}"/>
              </a:ext>
            </a:extLst>
          </p:cNvPr>
          <p:cNvSpPr/>
          <p:nvPr/>
        </p:nvSpPr>
        <p:spPr>
          <a:xfrm>
            <a:off x="3495279" y="3053220"/>
            <a:ext cx="1115878" cy="34270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Technology</a:t>
            </a:r>
            <a:r>
              <a:rPr kumimoji="0" lang="es-MX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11" name="Conector: angular 510">
            <a:extLst>
              <a:ext uri="{FF2B5EF4-FFF2-40B4-BE49-F238E27FC236}">
                <a16:creationId xmlns:a16="http://schemas.microsoft.com/office/drawing/2014/main" id="{66333EBC-228F-48FB-7D71-9947E8E5DC0A}"/>
              </a:ext>
            </a:extLst>
          </p:cNvPr>
          <p:cNvCxnSpPr>
            <a:cxnSpLocks/>
            <a:stCxn id="488" idx="3"/>
            <a:endCxn id="510" idx="1"/>
          </p:cNvCxnSpPr>
          <p:nvPr/>
        </p:nvCxnSpPr>
        <p:spPr>
          <a:xfrm>
            <a:off x="3111760" y="2994744"/>
            <a:ext cx="383519" cy="229827"/>
          </a:xfrm>
          <a:prstGeom prst="bentConnector3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2" name="Conector: angular 511">
            <a:extLst>
              <a:ext uri="{FF2B5EF4-FFF2-40B4-BE49-F238E27FC236}">
                <a16:creationId xmlns:a16="http://schemas.microsoft.com/office/drawing/2014/main" id="{1C4D065C-C70F-001B-5661-C78F5084995A}"/>
              </a:ext>
            </a:extLst>
          </p:cNvPr>
          <p:cNvCxnSpPr>
            <a:cxnSpLocks/>
            <a:stCxn id="488" idx="3"/>
            <a:endCxn id="509" idx="1"/>
          </p:cNvCxnSpPr>
          <p:nvPr/>
        </p:nvCxnSpPr>
        <p:spPr>
          <a:xfrm flipV="1">
            <a:off x="3111760" y="2763902"/>
            <a:ext cx="382340" cy="230842"/>
          </a:xfrm>
          <a:prstGeom prst="bentConnector3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13" name="Flecha: a la izquierda y derecha 512">
            <a:extLst>
              <a:ext uri="{FF2B5EF4-FFF2-40B4-BE49-F238E27FC236}">
                <a16:creationId xmlns:a16="http://schemas.microsoft.com/office/drawing/2014/main" id="{196335A0-7877-9639-1B9A-5D57B86E5F4D}"/>
              </a:ext>
            </a:extLst>
          </p:cNvPr>
          <p:cNvSpPr/>
          <p:nvPr/>
        </p:nvSpPr>
        <p:spPr>
          <a:xfrm>
            <a:off x="365096" y="953939"/>
            <a:ext cx="1346464" cy="131953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Anual</a:t>
            </a:r>
          </a:p>
        </p:txBody>
      </p:sp>
      <p:sp>
        <p:nvSpPr>
          <p:cNvPr id="514" name="Flecha: a la izquierda y derecha 513">
            <a:extLst>
              <a:ext uri="{FF2B5EF4-FFF2-40B4-BE49-F238E27FC236}">
                <a16:creationId xmlns:a16="http://schemas.microsoft.com/office/drawing/2014/main" id="{DAA8F367-C8C7-B9E4-D0A2-B766A4998B31}"/>
              </a:ext>
            </a:extLst>
          </p:cNvPr>
          <p:cNvSpPr/>
          <p:nvPr/>
        </p:nvSpPr>
        <p:spPr>
          <a:xfrm>
            <a:off x="1892153" y="954063"/>
            <a:ext cx="2692074" cy="131953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Trimestral</a:t>
            </a:r>
          </a:p>
        </p:txBody>
      </p:sp>
      <p:sp>
        <p:nvSpPr>
          <p:cNvPr id="515" name="TextBox 51">
            <a:extLst>
              <a:ext uri="{FF2B5EF4-FFF2-40B4-BE49-F238E27FC236}">
                <a16:creationId xmlns:a16="http://schemas.microsoft.com/office/drawing/2014/main" id="{47837FFE-B8D1-DF1A-A798-703EF9B9365E}"/>
              </a:ext>
            </a:extLst>
          </p:cNvPr>
          <p:cNvSpPr txBox="1"/>
          <p:nvPr/>
        </p:nvSpPr>
        <p:spPr>
          <a:xfrm>
            <a:off x="4846171" y="1166114"/>
            <a:ext cx="677692" cy="435858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36000" rIns="0" rtlCol="0" anchor="t">
            <a:spAutoFit/>
          </a:bodyPr>
          <a:lstStyle/>
          <a:p>
            <a:pPr marL="72000" marR="0" lvl="0" indent="-72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Journey</a:t>
            </a: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 E2E</a:t>
            </a:r>
          </a:p>
          <a:p>
            <a:pPr marL="72000" marR="0" lvl="0" indent="-72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Pain</a:t>
            </a: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 </a:t>
            </a: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Points</a:t>
            </a:r>
            <a:endParaRPr kumimoji="0" lang="es-MX" sz="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elvetica Neue"/>
            </a:endParaRPr>
          </a:p>
          <a:p>
            <a:pPr marL="72000" marR="0" lvl="0" indent="-72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Gap </a:t>
            </a: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Analysis</a:t>
            </a:r>
            <a:endParaRPr kumimoji="0" lang="es-MX" sz="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elvetica Neue"/>
            </a:endParaRPr>
          </a:p>
        </p:txBody>
      </p:sp>
      <p:sp>
        <p:nvSpPr>
          <p:cNvPr id="516" name="TextBox 51">
            <a:extLst>
              <a:ext uri="{FF2B5EF4-FFF2-40B4-BE49-F238E27FC236}">
                <a16:creationId xmlns:a16="http://schemas.microsoft.com/office/drawing/2014/main" id="{B50E7177-C666-DAE7-D047-A67389D3EA4C}"/>
              </a:ext>
            </a:extLst>
          </p:cNvPr>
          <p:cNvSpPr txBox="1"/>
          <p:nvPr/>
        </p:nvSpPr>
        <p:spPr>
          <a:xfrm>
            <a:off x="4846171" y="1642275"/>
            <a:ext cx="677692" cy="435858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36000" rIns="0" rtlCol="0" anchor="t">
            <a:spAutoFit/>
          </a:bodyPr>
          <a:lstStyle/>
          <a:p>
            <a:pPr marL="72000" marR="0" lvl="0" indent="-72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Journey</a:t>
            </a: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 E2E</a:t>
            </a:r>
          </a:p>
          <a:p>
            <a:pPr marL="72000" marR="0" lvl="0" indent="-72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Pain</a:t>
            </a: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 </a:t>
            </a: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Points</a:t>
            </a:r>
            <a:endParaRPr kumimoji="0" lang="es-MX" sz="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elvetica Neue"/>
            </a:endParaRPr>
          </a:p>
          <a:p>
            <a:pPr marL="72000" marR="0" lvl="0" indent="-720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Gap </a:t>
            </a:r>
            <a:r>
              <a:rPr kumimoji="0" lang="es-MX" sz="700" b="0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Analysis</a:t>
            </a:r>
            <a:endParaRPr kumimoji="0" lang="es-MX" sz="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Helvetica Neue"/>
            </a:endParaRPr>
          </a:p>
        </p:txBody>
      </p:sp>
      <p:cxnSp>
        <p:nvCxnSpPr>
          <p:cNvPr id="517" name="Conector: angular 516">
            <a:extLst>
              <a:ext uri="{FF2B5EF4-FFF2-40B4-BE49-F238E27FC236}">
                <a16:creationId xmlns:a16="http://schemas.microsoft.com/office/drawing/2014/main" id="{4108A969-D576-D7CD-8436-4CC6594A5C09}"/>
              </a:ext>
            </a:extLst>
          </p:cNvPr>
          <p:cNvCxnSpPr>
            <a:cxnSpLocks/>
            <a:stCxn id="515" idx="3"/>
            <a:endCxn id="476" idx="1"/>
          </p:cNvCxnSpPr>
          <p:nvPr/>
        </p:nvCxnSpPr>
        <p:spPr>
          <a:xfrm>
            <a:off x="5523863" y="1384043"/>
            <a:ext cx="265327" cy="2220692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18" name="Triángulo isósceles 517">
            <a:extLst>
              <a:ext uri="{FF2B5EF4-FFF2-40B4-BE49-F238E27FC236}">
                <a16:creationId xmlns:a16="http://schemas.microsoft.com/office/drawing/2014/main" id="{38DF93C7-F25B-53AB-4A22-3FA4A13A91A4}"/>
              </a:ext>
            </a:extLst>
          </p:cNvPr>
          <p:cNvSpPr/>
          <p:nvPr/>
        </p:nvSpPr>
        <p:spPr>
          <a:xfrm rot="5400000">
            <a:off x="5757214" y="2173586"/>
            <a:ext cx="2178523" cy="266149"/>
          </a:xfrm>
          <a:prstGeom prst="triangle">
            <a:avLst/>
          </a:prstGeom>
          <a:gradFill flip="none" rotWithShape="1">
            <a:gsLst>
              <a:gs pos="0">
                <a:srgbClr val="5B9BD5">
                  <a:lumMod val="60000"/>
                  <a:lumOff val="40000"/>
                </a:srgbClr>
              </a:gs>
              <a:gs pos="60000">
                <a:srgbClr val="5B9BD5">
                  <a:lumMod val="20000"/>
                  <a:lumOff val="80000"/>
                </a:srgbClr>
              </a:gs>
              <a:gs pos="100000">
                <a:sysClr val="window" lastClr="FFFFF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9" name="Google Shape;5831;p78">
            <a:extLst>
              <a:ext uri="{FF2B5EF4-FFF2-40B4-BE49-F238E27FC236}">
                <a16:creationId xmlns:a16="http://schemas.microsoft.com/office/drawing/2014/main" id="{BD1EDD10-F829-8384-05E7-27A38EE927AA}"/>
              </a:ext>
            </a:extLst>
          </p:cNvPr>
          <p:cNvGrpSpPr/>
          <p:nvPr/>
        </p:nvGrpSpPr>
        <p:grpSpPr>
          <a:xfrm>
            <a:off x="7030395" y="1952214"/>
            <a:ext cx="1014435" cy="857449"/>
            <a:chOff x="7701512" y="1237363"/>
            <a:chExt cx="739496" cy="613046"/>
          </a:xfrm>
        </p:grpSpPr>
        <p:grpSp>
          <p:nvGrpSpPr>
            <p:cNvPr id="520" name="Google Shape;5832;p78">
              <a:extLst>
                <a:ext uri="{FF2B5EF4-FFF2-40B4-BE49-F238E27FC236}">
                  <a16:creationId xmlns:a16="http://schemas.microsoft.com/office/drawing/2014/main" id="{440F38B0-9396-A667-B03E-30D982475B63}"/>
                </a:ext>
              </a:extLst>
            </p:cNvPr>
            <p:cNvGrpSpPr/>
            <p:nvPr/>
          </p:nvGrpSpPr>
          <p:grpSpPr>
            <a:xfrm>
              <a:off x="7701512" y="1542080"/>
              <a:ext cx="739496" cy="308329"/>
              <a:chOff x="7701512" y="1542080"/>
              <a:chExt cx="739496" cy="308329"/>
            </a:xfrm>
          </p:grpSpPr>
          <p:sp>
            <p:nvSpPr>
              <p:cNvPr id="530" name="Google Shape;5833;p78">
                <a:extLst>
                  <a:ext uri="{FF2B5EF4-FFF2-40B4-BE49-F238E27FC236}">
                    <a16:creationId xmlns:a16="http://schemas.microsoft.com/office/drawing/2014/main" id="{287A0DBE-065E-8EDA-5E43-F6A4116BAEDF}"/>
                  </a:ext>
                </a:extLst>
              </p:cNvPr>
              <p:cNvSpPr/>
              <p:nvPr/>
            </p:nvSpPr>
            <p:spPr>
              <a:xfrm>
                <a:off x="7701512" y="1542080"/>
                <a:ext cx="619702" cy="308329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1" name="Google Shape;5834;p78">
                <a:extLst>
                  <a:ext uri="{FF2B5EF4-FFF2-40B4-BE49-F238E27FC236}">
                    <a16:creationId xmlns:a16="http://schemas.microsoft.com/office/drawing/2014/main" id="{9CF9ADA4-9F28-767C-CEDD-9A53EF4976D0}"/>
                  </a:ext>
                </a:extLst>
              </p:cNvPr>
              <p:cNvSpPr/>
              <p:nvPr/>
            </p:nvSpPr>
            <p:spPr>
              <a:xfrm>
                <a:off x="8398251" y="1667375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21" name="Google Shape;5835;p78">
              <a:extLst>
                <a:ext uri="{FF2B5EF4-FFF2-40B4-BE49-F238E27FC236}">
                  <a16:creationId xmlns:a16="http://schemas.microsoft.com/office/drawing/2014/main" id="{9F68D36D-D57C-04C1-A28A-94EB40A7B0AD}"/>
                </a:ext>
              </a:extLst>
            </p:cNvPr>
            <p:cNvGrpSpPr/>
            <p:nvPr/>
          </p:nvGrpSpPr>
          <p:grpSpPr>
            <a:xfrm>
              <a:off x="7701512" y="1440508"/>
              <a:ext cx="739496" cy="308329"/>
              <a:chOff x="7701512" y="1440508"/>
              <a:chExt cx="739496" cy="308329"/>
            </a:xfrm>
          </p:grpSpPr>
          <p:sp>
            <p:nvSpPr>
              <p:cNvPr id="528" name="Google Shape;5836;p78">
                <a:extLst>
                  <a:ext uri="{FF2B5EF4-FFF2-40B4-BE49-F238E27FC236}">
                    <a16:creationId xmlns:a16="http://schemas.microsoft.com/office/drawing/2014/main" id="{6E0BCCD8-FCB6-6362-3D41-AAA2583ABE4E}"/>
                  </a:ext>
                </a:extLst>
              </p:cNvPr>
              <p:cNvSpPr/>
              <p:nvPr/>
            </p:nvSpPr>
            <p:spPr>
              <a:xfrm>
                <a:off x="7701512" y="1440508"/>
                <a:ext cx="619702" cy="308329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9" name="Google Shape;5837;p78">
                <a:extLst>
                  <a:ext uri="{FF2B5EF4-FFF2-40B4-BE49-F238E27FC236}">
                    <a16:creationId xmlns:a16="http://schemas.microsoft.com/office/drawing/2014/main" id="{F6590271-6988-341C-167F-767BA3F16A0F}"/>
                  </a:ext>
                </a:extLst>
              </p:cNvPr>
              <p:cNvSpPr/>
              <p:nvPr/>
            </p:nvSpPr>
            <p:spPr>
              <a:xfrm>
                <a:off x="8398251" y="1565802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22" name="Google Shape;5838;p78">
              <a:extLst>
                <a:ext uri="{FF2B5EF4-FFF2-40B4-BE49-F238E27FC236}">
                  <a16:creationId xmlns:a16="http://schemas.microsoft.com/office/drawing/2014/main" id="{8D4D536B-41F4-B1FA-6590-00CFC9C0387D}"/>
                </a:ext>
              </a:extLst>
            </p:cNvPr>
            <p:cNvGrpSpPr/>
            <p:nvPr/>
          </p:nvGrpSpPr>
          <p:grpSpPr>
            <a:xfrm>
              <a:off x="7701512" y="1338935"/>
              <a:ext cx="739496" cy="308329"/>
              <a:chOff x="7701512" y="1338935"/>
              <a:chExt cx="739496" cy="308329"/>
            </a:xfrm>
          </p:grpSpPr>
          <p:sp>
            <p:nvSpPr>
              <p:cNvPr id="526" name="Google Shape;5839;p78">
                <a:extLst>
                  <a:ext uri="{FF2B5EF4-FFF2-40B4-BE49-F238E27FC236}">
                    <a16:creationId xmlns:a16="http://schemas.microsoft.com/office/drawing/2014/main" id="{FB87D9D6-8042-0311-EAD0-8814EBC92BAD}"/>
                  </a:ext>
                </a:extLst>
              </p:cNvPr>
              <p:cNvSpPr/>
              <p:nvPr/>
            </p:nvSpPr>
            <p:spPr>
              <a:xfrm>
                <a:off x="7701512" y="1338935"/>
                <a:ext cx="619702" cy="308329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Google Shape;5840;p78">
                <a:extLst>
                  <a:ext uri="{FF2B5EF4-FFF2-40B4-BE49-F238E27FC236}">
                    <a16:creationId xmlns:a16="http://schemas.microsoft.com/office/drawing/2014/main" id="{D8286375-F194-AAD0-1289-20E45BDEF0BC}"/>
                  </a:ext>
                </a:extLst>
              </p:cNvPr>
              <p:cNvSpPr/>
              <p:nvPr/>
            </p:nvSpPr>
            <p:spPr>
              <a:xfrm>
                <a:off x="8398251" y="1464230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23" name="Google Shape;5841;p78">
              <a:extLst>
                <a:ext uri="{FF2B5EF4-FFF2-40B4-BE49-F238E27FC236}">
                  <a16:creationId xmlns:a16="http://schemas.microsoft.com/office/drawing/2014/main" id="{87FD85EE-ACE3-2292-6426-3A422C984B93}"/>
                </a:ext>
              </a:extLst>
            </p:cNvPr>
            <p:cNvGrpSpPr/>
            <p:nvPr/>
          </p:nvGrpSpPr>
          <p:grpSpPr>
            <a:xfrm>
              <a:off x="7701512" y="1237363"/>
              <a:ext cx="739496" cy="308329"/>
              <a:chOff x="7701512" y="1237363"/>
              <a:chExt cx="739496" cy="308329"/>
            </a:xfrm>
          </p:grpSpPr>
          <p:sp>
            <p:nvSpPr>
              <p:cNvPr id="524" name="Google Shape;5842;p78">
                <a:extLst>
                  <a:ext uri="{FF2B5EF4-FFF2-40B4-BE49-F238E27FC236}">
                    <a16:creationId xmlns:a16="http://schemas.microsoft.com/office/drawing/2014/main" id="{5643AEDA-5756-DAFF-805E-91FF78EA355D}"/>
                  </a:ext>
                </a:extLst>
              </p:cNvPr>
              <p:cNvSpPr/>
              <p:nvPr/>
            </p:nvSpPr>
            <p:spPr>
              <a:xfrm>
                <a:off x="7701512" y="1237363"/>
                <a:ext cx="619702" cy="308329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Google Shape;5843;p78">
                <a:extLst>
                  <a:ext uri="{FF2B5EF4-FFF2-40B4-BE49-F238E27FC236}">
                    <a16:creationId xmlns:a16="http://schemas.microsoft.com/office/drawing/2014/main" id="{3A77FA2E-8E75-1D77-6155-45CF29DEC3CA}"/>
                  </a:ext>
                </a:extLst>
              </p:cNvPr>
              <p:cNvSpPr/>
              <p:nvPr/>
            </p:nvSpPr>
            <p:spPr>
              <a:xfrm>
                <a:off x="8398251" y="1362658"/>
                <a:ext cx="42757" cy="3636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>
                  <a:defRPr/>
                </a:pPr>
                <a:endParaRPr sz="2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32" name="TextBox 51">
            <a:extLst>
              <a:ext uri="{FF2B5EF4-FFF2-40B4-BE49-F238E27FC236}">
                <a16:creationId xmlns:a16="http://schemas.microsoft.com/office/drawing/2014/main" id="{638D932F-EA85-2C9D-A57B-BE32878F988F}"/>
              </a:ext>
            </a:extLst>
          </p:cNvPr>
          <p:cNvSpPr txBox="1"/>
          <p:nvPr/>
        </p:nvSpPr>
        <p:spPr>
          <a:xfrm>
            <a:off x="8074961" y="2031014"/>
            <a:ext cx="2234561" cy="209858"/>
          </a:xfrm>
          <a:prstGeom prst="rect">
            <a:avLst/>
          </a:prstGeom>
          <a:noFill/>
          <a:ln>
            <a:noFill/>
          </a:ln>
        </p:spPr>
        <p:txBody>
          <a:bodyPr wrap="square" lIns="36000" rIns="0" rtlCol="0" anchor="t">
            <a:spAutoFit/>
          </a:bodyPr>
          <a:lstStyle/>
          <a:p>
            <a:r>
              <a:rPr lang="es-MX" sz="700" err="1">
                <a:solidFill>
                  <a:prstClr val="black"/>
                </a:solidFill>
                <a:ea typeface="Helvetica Neue"/>
              </a:rPr>
              <a:t>Tier</a:t>
            </a:r>
            <a:r>
              <a:rPr lang="es-MX" sz="700">
                <a:solidFill>
                  <a:prstClr val="black"/>
                </a:solidFill>
                <a:ea typeface="Helvetica Neue"/>
              </a:rPr>
              <a:t> 1: </a:t>
            </a:r>
            <a:r>
              <a:rPr lang="es-MX" sz="700">
                <a:solidFill>
                  <a:prstClr val="white">
                    <a:lumMod val="65000"/>
                  </a:prstClr>
                </a:solidFill>
                <a:ea typeface="Helvetica Neue"/>
              </a:rPr>
              <a:t>Soluciones Tecnológicas y prioritarias</a:t>
            </a:r>
          </a:p>
        </p:txBody>
      </p:sp>
      <p:sp>
        <p:nvSpPr>
          <p:cNvPr id="533" name="TextBox 51">
            <a:extLst>
              <a:ext uri="{FF2B5EF4-FFF2-40B4-BE49-F238E27FC236}">
                <a16:creationId xmlns:a16="http://schemas.microsoft.com/office/drawing/2014/main" id="{4DD2B21C-0C96-092D-2F27-5D612460D50E}"/>
              </a:ext>
            </a:extLst>
          </p:cNvPr>
          <p:cNvSpPr txBox="1"/>
          <p:nvPr/>
        </p:nvSpPr>
        <p:spPr>
          <a:xfrm>
            <a:off x="8077718" y="2179227"/>
            <a:ext cx="2234561" cy="209858"/>
          </a:xfrm>
          <a:prstGeom prst="rect">
            <a:avLst/>
          </a:prstGeom>
          <a:noFill/>
          <a:ln>
            <a:noFill/>
          </a:ln>
        </p:spPr>
        <p:txBody>
          <a:bodyPr wrap="square" lIns="36000" rIns="0" rtlCol="0" anchor="t">
            <a:spAutoFit/>
          </a:bodyPr>
          <a:lstStyle/>
          <a:p>
            <a:r>
              <a:rPr lang="es-MX" sz="700" err="1">
                <a:solidFill>
                  <a:prstClr val="black"/>
                </a:solidFill>
                <a:ea typeface="Helvetica Neue"/>
              </a:rPr>
              <a:t>Tier</a:t>
            </a:r>
            <a:r>
              <a:rPr lang="es-MX" sz="700">
                <a:solidFill>
                  <a:prstClr val="black"/>
                </a:solidFill>
                <a:ea typeface="Helvetica Neue"/>
              </a:rPr>
              <a:t> 2: </a:t>
            </a:r>
            <a:r>
              <a:rPr lang="es-MX" sz="700">
                <a:solidFill>
                  <a:prstClr val="white">
                    <a:lumMod val="65000"/>
                  </a:prstClr>
                </a:solidFill>
                <a:ea typeface="Helvetica Neue"/>
              </a:rPr>
              <a:t>Soluciones No Tecnológicas y prioritarias</a:t>
            </a:r>
          </a:p>
        </p:txBody>
      </p:sp>
      <p:sp>
        <p:nvSpPr>
          <p:cNvPr id="534" name="TextBox 51">
            <a:extLst>
              <a:ext uri="{FF2B5EF4-FFF2-40B4-BE49-F238E27FC236}">
                <a16:creationId xmlns:a16="http://schemas.microsoft.com/office/drawing/2014/main" id="{BC1C9296-5DDC-9FDF-456E-3CF3F9AA0146}"/>
              </a:ext>
            </a:extLst>
          </p:cNvPr>
          <p:cNvSpPr txBox="1"/>
          <p:nvPr/>
        </p:nvSpPr>
        <p:spPr>
          <a:xfrm>
            <a:off x="8072576" y="2346009"/>
            <a:ext cx="2234561" cy="209858"/>
          </a:xfrm>
          <a:prstGeom prst="rect">
            <a:avLst/>
          </a:prstGeom>
          <a:noFill/>
          <a:ln>
            <a:noFill/>
          </a:ln>
        </p:spPr>
        <p:txBody>
          <a:bodyPr wrap="square" lIns="36000" rIns="0" rtlCol="0" anchor="t">
            <a:spAutoFit/>
          </a:bodyPr>
          <a:lstStyle/>
          <a:p>
            <a:r>
              <a:rPr lang="es-MX" sz="700" err="1">
                <a:solidFill>
                  <a:prstClr val="black"/>
                </a:solidFill>
                <a:ea typeface="Helvetica Neue"/>
              </a:rPr>
              <a:t>Tier</a:t>
            </a:r>
            <a:r>
              <a:rPr lang="es-MX" sz="700">
                <a:solidFill>
                  <a:prstClr val="black"/>
                </a:solidFill>
                <a:ea typeface="Helvetica Neue"/>
              </a:rPr>
              <a:t> 3: </a:t>
            </a:r>
            <a:r>
              <a:rPr lang="es-MX" sz="700">
                <a:solidFill>
                  <a:prstClr val="white">
                    <a:lumMod val="65000"/>
                  </a:prstClr>
                </a:solidFill>
                <a:ea typeface="Helvetica Neue"/>
              </a:rPr>
              <a:t>Soluciones Tecnológicas y relevantes</a:t>
            </a:r>
          </a:p>
        </p:txBody>
      </p:sp>
      <p:sp>
        <p:nvSpPr>
          <p:cNvPr id="535" name="TextBox 51">
            <a:extLst>
              <a:ext uri="{FF2B5EF4-FFF2-40B4-BE49-F238E27FC236}">
                <a16:creationId xmlns:a16="http://schemas.microsoft.com/office/drawing/2014/main" id="{45D21E8B-50DB-EAE0-AEDD-BDF434A6F1FE}"/>
              </a:ext>
            </a:extLst>
          </p:cNvPr>
          <p:cNvSpPr txBox="1"/>
          <p:nvPr/>
        </p:nvSpPr>
        <p:spPr>
          <a:xfrm>
            <a:off x="8067434" y="2511464"/>
            <a:ext cx="2234561" cy="209858"/>
          </a:xfrm>
          <a:prstGeom prst="rect">
            <a:avLst/>
          </a:prstGeom>
          <a:noFill/>
          <a:ln>
            <a:noFill/>
          </a:ln>
        </p:spPr>
        <p:txBody>
          <a:bodyPr wrap="square" lIns="36000" rIns="0" rtlCol="0" anchor="t">
            <a:spAutoFit/>
          </a:bodyPr>
          <a:lstStyle/>
          <a:p>
            <a:r>
              <a:rPr lang="es-MX" sz="700" err="1">
                <a:solidFill>
                  <a:prstClr val="black"/>
                </a:solidFill>
                <a:ea typeface="Helvetica Neue"/>
              </a:rPr>
              <a:t>Tier</a:t>
            </a:r>
            <a:r>
              <a:rPr lang="es-MX" sz="700">
                <a:solidFill>
                  <a:prstClr val="black"/>
                </a:solidFill>
                <a:ea typeface="Helvetica Neue"/>
              </a:rPr>
              <a:t> 4: </a:t>
            </a:r>
            <a:r>
              <a:rPr lang="es-MX" sz="700">
                <a:solidFill>
                  <a:prstClr val="white">
                    <a:lumMod val="65000"/>
                  </a:prstClr>
                </a:solidFill>
                <a:ea typeface="Helvetica Neue"/>
              </a:rPr>
              <a:t>Soluciones No Tecnológicas y relevantes</a:t>
            </a:r>
          </a:p>
        </p:txBody>
      </p:sp>
      <p:sp>
        <p:nvSpPr>
          <p:cNvPr id="536" name="Rectángulo redondeado 13">
            <a:extLst>
              <a:ext uri="{FF2B5EF4-FFF2-40B4-BE49-F238E27FC236}">
                <a16:creationId xmlns:a16="http://schemas.microsoft.com/office/drawing/2014/main" id="{B18FAD50-F277-8CAC-0CE1-F32880DBE3E9}"/>
              </a:ext>
            </a:extLst>
          </p:cNvPr>
          <p:cNvSpPr/>
          <p:nvPr/>
        </p:nvSpPr>
        <p:spPr>
          <a:xfrm>
            <a:off x="6931832" y="1844424"/>
            <a:ext cx="1143127" cy="193447"/>
          </a:xfrm>
          <a:prstGeom prst="roundRect">
            <a:avLst>
              <a:gd name="adj" fmla="val 50000"/>
            </a:avLst>
          </a:prstGeom>
          <a:solidFill>
            <a:srgbClr val="0073E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Unique Customer Portfolio Gobernance</a:t>
            </a:r>
            <a:endParaRPr kumimoji="0" lang="en-GB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7" name="Flecha: a la izquierda y derecha 536">
            <a:extLst>
              <a:ext uri="{FF2B5EF4-FFF2-40B4-BE49-F238E27FC236}">
                <a16:creationId xmlns:a16="http://schemas.microsoft.com/office/drawing/2014/main" id="{4F082DE9-5708-E3DF-3BD1-379E8344E8FF}"/>
              </a:ext>
            </a:extLst>
          </p:cNvPr>
          <p:cNvSpPr/>
          <p:nvPr/>
        </p:nvSpPr>
        <p:spPr>
          <a:xfrm>
            <a:off x="4831632" y="953628"/>
            <a:ext cx="7122898" cy="131953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rgbClr val="5B9B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Trimestral</a:t>
            </a:r>
          </a:p>
        </p:txBody>
      </p:sp>
      <p:sp>
        <p:nvSpPr>
          <p:cNvPr id="538" name="Rectángulo redondeado 13">
            <a:extLst>
              <a:ext uri="{FF2B5EF4-FFF2-40B4-BE49-F238E27FC236}">
                <a16:creationId xmlns:a16="http://schemas.microsoft.com/office/drawing/2014/main" id="{85331D0A-FD50-9FEA-8187-FAE883D8F2AC}"/>
              </a:ext>
            </a:extLst>
          </p:cNvPr>
          <p:cNvSpPr/>
          <p:nvPr/>
        </p:nvSpPr>
        <p:spPr>
          <a:xfrm>
            <a:off x="10323451" y="2195340"/>
            <a:ext cx="912108" cy="342702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Desarrollo de soluciones</a:t>
            </a:r>
            <a:endParaRPr kumimoji="0" lang="en-GB" sz="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9" name="Straight Arrow Connector 165">
            <a:extLst>
              <a:ext uri="{FF2B5EF4-FFF2-40B4-BE49-F238E27FC236}">
                <a16:creationId xmlns:a16="http://schemas.microsoft.com/office/drawing/2014/main" id="{C58C2125-4E58-4EED-0F8F-932475447A5D}"/>
              </a:ext>
            </a:extLst>
          </p:cNvPr>
          <p:cNvCxnSpPr>
            <a:cxnSpLocks/>
          </p:cNvCxnSpPr>
          <p:nvPr/>
        </p:nvCxnSpPr>
        <p:spPr>
          <a:xfrm>
            <a:off x="9997099" y="2356123"/>
            <a:ext cx="347664" cy="7102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40" name="TextBox 51">
            <a:extLst>
              <a:ext uri="{FF2B5EF4-FFF2-40B4-BE49-F238E27FC236}">
                <a16:creationId xmlns:a16="http://schemas.microsoft.com/office/drawing/2014/main" id="{5BA80CD4-46DF-F3F0-609E-944D3B382425}"/>
              </a:ext>
            </a:extLst>
          </p:cNvPr>
          <p:cNvSpPr txBox="1"/>
          <p:nvPr/>
        </p:nvSpPr>
        <p:spPr>
          <a:xfrm>
            <a:off x="2096944" y="1186831"/>
            <a:ext cx="1068989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MX" sz="700" b="1">
                <a:solidFill>
                  <a:prstClr val="black">
                    <a:lumMod val="85000"/>
                    <a:lumOff val="15000"/>
                  </a:prstClr>
                </a:solidFill>
                <a:ea typeface="Helvetica Neue"/>
              </a:rPr>
              <a:t>NPS</a:t>
            </a:r>
          </a:p>
        </p:txBody>
      </p:sp>
      <p:sp>
        <p:nvSpPr>
          <p:cNvPr id="541" name="TextBox 51">
            <a:extLst>
              <a:ext uri="{FF2B5EF4-FFF2-40B4-BE49-F238E27FC236}">
                <a16:creationId xmlns:a16="http://schemas.microsoft.com/office/drawing/2014/main" id="{6845C666-FC38-B589-FCC7-FAEC5AA17B57}"/>
              </a:ext>
            </a:extLst>
          </p:cNvPr>
          <p:cNvSpPr txBox="1"/>
          <p:nvPr/>
        </p:nvSpPr>
        <p:spPr>
          <a:xfrm>
            <a:off x="2087653" y="3498839"/>
            <a:ext cx="1068989" cy="2000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s-MX" sz="700" b="1">
                <a:solidFill>
                  <a:prstClr val="black">
                    <a:lumMod val="85000"/>
                    <a:lumOff val="15000"/>
                  </a:prstClr>
                </a:solidFill>
                <a:ea typeface="Helvetica Neue"/>
              </a:rPr>
              <a:t>Eficiencia</a:t>
            </a:r>
          </a:p>
        </p:txBody>
      </p:sp>
      <p:sp>
        <p:nvSpPr>
          <p:cNvPr id="542" name="TextBox 27">
            <a:extLst>
              <a:ext uri="{FF2B5EF4-FFF2-40B4-BE49-F238E27FC236}">
                <a16:creationId xmlns:a16="http://schemas.microsoft.com/office/drawing/2014/main" id="{E3B915E3-B7DA-159A-8FA3-3B2098C9F1F9}"/>
              </a:ext>
            </a:extLst>
          </p:cNvPr>
          <p:cNvSpPr txBox="1"/>
          <p:nvPr/>
        </p:nvSpPr>
        <p:spPr>
          <a:xfrm rot="16200000">
            <a:off x="1368" y="715367"/>
            <a:ext cx="468350" cy="169277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spAutoFit/>
          </a:bodyPr>
          <a:lstStyle/>
          <a:p>
            <a:pPr algn="ctr"/>
            <a:r>
              <a:rPr lang="es-MX" sz="800">
                <a:solidFill>
                  <a:srgbClr val="041C41"/>
                </a:solidFill>
                <a:cs typeface="Gotham-BookItalic" pitchFamily="2" charset="0"/>
              </a:rPr>
              <a:t>PHASE</a:t>
            </a:r>
          </a:p>
        </p:txBody>
      </p:sp>
      <p:sp>
        <p:nvSpPr>
          <p:cNvPr id="543" name="TextBox 27">
            <a:extLst>
              <a:ext uri="{FF2B5EF4-FFF2-40B4-BE49-F238E27FC236}">
                <a16:creationId xmlns:a16="http://schemas.microsoft.com/office/drawing/2014/main" id="{77C3BF88-252E-700F-718E-396EC8419365}"/>
              </a:ext>
            </a:extLst>
          </p:cNvPr>
          <p:cNvSpPr txBox="1"/>
          <p:nvPr/>
        </p:nvSpPr>
        <p:spPr>
          <a:xfrm rot="16200000">
            <a:off x="1368" y="1176763"/>
            <a:ext cx="468350" cy="169277"/>
          </a:xfrm>
          <a:prstGeom prst="rect">
            <a:avLst/>
          </a:prstGeom>
          <a:noFill/>
        </p:spPr>
        <p:txBody>
          <a:bodyPr wrap="square" lIns="45720" tIns="22860" rIns="45720" bIns="22860" rtlCol="0" anchor="t">
            <a:spAutoFit/>
          </a:bodyPr>
          <a:lstStyle>
            <a:defPPr>
              <a:defRPr lang="en-MX"/>
            </a:defPPr>
            <a:lvl1pPr algn="ctr">
              <a:defRPr sz="800" b="1">
                <a:solidFill>
                  <a:schemeClr val="accent1"/>
                </a:solidFill>
                <a:latin typeface="Bogle Black" panose="020B0503020203060203" pitchFamily="34" charset="77"/>
                <a:cs typeface="Gotham-BookItalic" pitchFamily="2" charset="0"/>
              </a:defRPr>
            </a:lvl1pPr>
          </a:lstStyle>
          <a:p>
            <a:r>
              <a:rPr lang="es-MX" b="0">
                <a:solidFill>
                  <a:srgbClr val="4472C4"/>
                </a:solidFill>
                <a:latin typeface="Bogle" panose="020B0503020203060203" pitchFamily="34" charset="77"/>
              </a:rPr>
              <a:t>TIME</a:t>
            </a:r>
          </a:p>
        </p:txBody>
      </p:sp>
      <p:sp>
        <p:nvSpPr>
          <p:cNvPr id="544" name="Rectángulo redondeado 13">
            <a:extLst>
              <a:ext uri="{FF2B5EF4-FFF2-40B4-BE49-F238E27FC236}">
                <a16:creationId xmlns:a16="http://schemas.microsoft.com/office/drawing/2014/main" id="{8D85220C-8B87-5492-A54D-7D61E415A794}"/>
              </a:ext>
            </a:extLst>
          </p:cNvPr>
          <p:cNvSpPr/>
          <p:nvPr/>
        </p:nvSpPr>
        <p:spPr>
          <a:xfrm>
            <a:off x="5789190" y="2602840"/>
            <a:ext cx="824730" cy="758871"/>
          </a:xfrm>
          <a:prstGeom prst="roundRect">
            <a:avLst>
              <a:gd name="adj" fmla="val 14603"/>
            </a:avLst>
          </a:prstGeom>
          <a:solidFill>
            <a:srgbClr val="031C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Product definition</a:t>
            </a:r>
          </a:p>
        </p:txBody>
      </p:sp>
      <p:cxnSp>
        <p:nvCxnSpPr>
          <p:cNvPr id="545" name="Straight Arrow Connector 61">
            <a:extLst>
              <a:ext uri="{FF2B5EF4-FFF2-40B4-BE49-F238E27FC236}">
                <a16:creationId xmlns:a16="http://schemas.microsoft.com/office/drawing/2014/main" id="{7A0A4247-1196-4857-D981-D9A8A58FBAAE}"/>
              </a:ext>
            </a:extLst>
          </p:cNvPr>
          <p:cNvCxnSpPr>
            <a:cxnSpLocks/>
          </p:cNvCxnSpPr>
          <p:nvPr/>
        </p:nvCxnSpPr>
        <p:spPr>
          <a:xfrm flipV="1">
            <a:off x="4611597" y="2766261"/>
            <a:ext cx="1170692" cy="2843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6" name="Straight Arrow Connector 61">
            <a:extLst>
              <a:ext uri="{FF2B5EF4-FFF2-40B4-BE49-F238E27FC236}">
                <a16:creationId xmlns:a16="http://schemas.microsoft.com/office/drawing/2014/main" id="{547C62FC-97F5-6675-A08C-58A43B7205B5}"/>
              </a:ext>
            </a:extLst>
          </p:cNvPr>
          <p:cNvCxnSpPr>
            <a:cxnSpLocks/>
          </p:cNvCxnSpPr>
          <p:nvPr/>
        </p:nvCxnSpPr>
        <p:spPr>
          <a:xfrm flipV="1">
            <a:off x="4611597" y="3223461"/>
            <a:ext cx="1170692" cy="2843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47" name="TextBox 51">
            <a:extLst>
              <a:ext uri="{FF2B5EF4-FFF2-40B4-BE49-F238E27FC236}">
                <a16:creationId xmlns:a16="http://schemas.microsoft.com/office/drawing/2014/main" id="{4E90ED4F-76C2-DE85-8A3F-E397EBC2A68A}"/>
              </a:ext>
            </a:extLst>
          </p:cNvPr>
          <p:cNvSpPr txBox="1"/>
          <p:nvPr/>
        </p:nvSpPr>
        <p:spPr>
          <a:xfrm>
            <a:off x="4846171" y="2648178"/>
            <a:ext cx="677692" cy="307777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36000" r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Cliente actual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Cliente futuro</a:t>
            </a:r>
          </a:p>
        </p:txBody>
      </p:sp>
      <p:sp>
        <p:nvSpPr>
          <p:cNvPr id="548" name="TextBox 51">
            <a:extLst>
              <a:ext uri="{FF2B5EF4-FFF2-40B4-BE49-F238E27FC236}">
                <a16:creationId xmlns:a16="http://schemas.microsoft.com/office/drawing/2014/main" id="{C9481F93-FC97-7BEF-E21D-B1E62AE88E7E}"/>
              </a:ext>
            </a:extLst>
          </p:cNvPr>
          <p:cNvSpPr txBox="1"/>
          <p:nvPr/>
        </p:nvSpPr>
        <p:spPr>
          <a:xfrm>
            <a:off x="4846171" y="3065037"/>
            <a:ext cx="677692" cy="307777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wrap="square" lIns="36000" r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Helvetica Neue"/>
              </a:rPr>
              <a:t>Eficiencia operativa</a:t>
            </a:r>
          </a:p>
        </p:txBody>
      </p:sp>
      <p:cxnSp>
        <p:nvCxnSpPr>
          <p:cNvPr id="549" name="Straight Arrow Connector 38">
            <a:extLst>
              <a:ext uri="{FF2B5EF4-FFF2-40B4-BE49-F238E27FC236}">
                <a16:creationId xmlns:a16="http://schemas.microsoft.com/office/drawing/2014/main" id="{3B9C1021-EF3F-116F-48B3-C215881B7006}"/>
              </a:ext>
            </a:extLst>
          </p:cNvPr>
          <p:cNvCxnSpPr>
            <a:cxnSpLocks/>
            <a:endCxn id="497" idx="1"/>
          </p:cNvCxnSpPr>
          <p:nvPr/>
        </p:nvCxnSpPr>
        <p:spPr>
          <a:xfrm flipV="1">
            <a:off x="6637049" y="1376846"/>
            <a:ext cx="4802280" cy="15684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50" name="Group 56">
            <a:extLst>
              <a:ext uri="{FF2B5EF4-FFF2-40B4-BE49-F238E27FC236}">
                <a16:creationId xmlns:a16="http://schemas.microsoft.com/office/drawing/2014/main" id="{E6E309D4-1B6B-0B90-B29C-382B74B1A4CD}"/>
              </a:ext>
            </a:extLst>
          </p:cNvPr>
          <p:cNvGrpSpPr/>
          <p:nvPr/>
        </p:nvGrpSpPr>
        <p:grpSpPr>
          <a:xfrm>
            <a:off x="11377397" y="2056199"/>
            <a:ext cx="603784" cy="581099"/>
            <a:chOff x="11288363" y="2412587"/>
            <a:chExt cx="603784" cy="581099"/>
          </a:xfrm>
        </p:grpSpPr>
        <p:sp>
          <p:nvSpPr>
            <p:cNvPr id="551" name="Oval 52">
              <a:extLst>
                <a:ext uri="{FF2B5EF4-FFF2-40B4-BE49-F238E27FC236}">
                  <a16:creationId xmlns:a16="http://schemas.microsoft.com/office/drawing/2014/main" id="{EABE0A24-0040-3170-17E2-AECEAD024997}"/>
                </a:ext>
              </a:extLst>
            </p:cNvPr>
            <p:cNvSpPr/>
            <p:nvPr/>
          </p:nvSpPr>
          <p:spPr>
            <a:xfrm>
              <a:off x="11302542" y="2412587"/>
              <a:ext cx="581099" cy="58109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2" name="TextBox 53">
              <a:extLst>
                <a:ext uri="{FF2B5EF4-FFF2-40B4-BE49-F238E27FC236}">
                  <a16:creationId xmlns:a16="http://schemas.microsoft.com/office/drawing/2014/main" id="{6401F3CC-1604-AF21-629A-D46679E18671}"/>
                </a:ext>
              </a:extLst>
            </p:cNvPr>
            <p:cNvSpPr txBox="1"/>
            <p:nvPr/>
          </p:nvSpPr>
          <p:spPr>
            <a:xfrm>
              <a:off x="11288363" y="2510598"/>
              <a:ext cx="60378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Develop, Deliver &amp; support</a:t>
              </a:r>
            </a:p>
          </p:txBody>
        </p:sp>
      </p:grpSp>
      <p:cxnSp>
        <p:nvCxnSpPr>
          <p:cNvPr id="553" name="Conector: angular 265">
            <a:extLst>
              <a:ext uri="{FF2B5EF4-FFF2-40B4-BE49-F238E27FC236}">
                <a16:creationId xmlns:a16="http://schemas.microsoft.com/office/drawing/2014/main" id="{D4D962BB-D95D-0334-3574-B283CD748A04}"/>
              </a:ext>
            </a:extLst>
          </p:cNvPr>
          <p:cNvCxnSpPr>
            <a:cxnSpLocks/>
            <a:stCxn id="496" idx="4"/>
            <a:endCxn id="536" idx="0"/>
          </p:cNvCxnSpPr>
          <p:nvPr/>
        </p:nvCxnSpPr>
        <p:spPr>
          <a:xfrm rot="5400000">
            <a:off x="9499632" y="-352090"/>
            <a:ext cx="200278" cy="4192750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4" name="Straight Arrow Connector 168">
            <a:extLst>
              <a:ext uri="{FF2B5EF4-FFF2-40B4-BE49-F238E27FC236}">
                <a16:creationId xmlns:a16="http://schemas.microsoft.com/office/drawing/2014/main" id="{5A22D809-754D-C043-0401-D0B88AB59AAF}"/>
              </a:ext>
            </a:extLst>
          </p:cNvPr>
          <p:cNvCxnSpPr>
            <a:cxnSpLocks/>
            <a:stCxn id="538" idx="3"/>
            <a:endCxn id="552" idx="1"/>
          </p:cNvCxnSpPr>
          <p:nvPr/>
        </p:nvCxnSpPr>
        <p:spPr>
          <a:xfrm flipV="1">
            <a:off x="11235559" y="2361959"/>
            <a:ext cx="141838" cy="4732"/>
          </a:xfrm>
          <a:prstGeom prst="straightConnector1">
            <a:avLst/>
          </a:prstGeom>
          <a:noFill/>
          <a:ln w="2857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555" name="Title 5">
            <a:extLst>
              <a:ext uri="{FF2B5EF4-FFF2-40B4-BE49-F238E27FC236}">
                <a16:creationId xmlns:a16="http://schemas.microsoft.com/office/drawing/2014/main" id="{317EAECC-698E-B4E1-B817-964B931E6F4F}"/>
              </a:ext>
            </a:extLst>
          </p:cNvPr>
          <p:cNvSpPr txBox="1">
            <a:spLocks/>
          </p:cNvSpPr>
          <p:nvPr/>
        </p:nvSpPr>
        <p:spPr>
          <a:xfrm>
            <a:off x="22738" y="69130"/>
            <a:ext cx="12146523" cy="7154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400"/>
              <a:t>WoW OFICINA DE CLIENTE – CK&amp;E… </a:t>
            </a:r>
          </a:p>
        </p:txBody>
      </p:sp>
      <p:sp>
        <p:nvSpPr>
          <p:cNvPr id="556" name="Footer Placeholder 1">
            <a:extLst>
              <a:ext uri="{FF2B5EF4-FFF2-40B4-BE49-F238E27FC236}">
                <a16:creationId xmlns:a16="http://schemas.microsoft.com/office/drawing/2014/main" id="{DFB9F290-4C0C-5EBA-7DEE-600614B16EED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557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82ABE0A0-C9BA-20CD-6430-D4B4DF368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21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EF91DD-FA77-BF3E-E5C8-D26E60D1CC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39">
            <a:extLst>
              <a:ext uri="{FF2B5EF4-FFF2-40B4-BE49-F238E27FC236}">
                <a16:creationId xmlns:a16="http://schemas.microsoft.com/office/drawing/2014/main" id="{5ECB8BAB-0628-3C19-448E-28998F118EB5}"/>
              </a:ext>
            </a:extLst>
          </p:cNvPr>
          <p:cNvSpPr txBox="1"/>
          <p:nvPr/>
        </p:nvSpPr>
        <p:spPr>
          <a:xfrm>
            <a:off x="4263961" y="716412"/>
            <a:ext cx="366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150" normalizeH="0" baseline="0" noProof="0">
                <a:ln>
                  <a:noFill/>
                </a:ln>
                <a:solidFill>
                  <a:srgbClr val="F2F2F2">
                    <a:lumMod val="65000"/>
                  </a:srgbClr>
                </a:solidFill>
                <a:effectLst/>
                <a:uLnTx/>
                <a:uFillTx/>
                <a:latin typeface="+mj-lt"/>
                <a:ea typeface="+mn-ea"/>
                <a:cs typeface="Poppins Light" pitchFamily="2" charset="77"/>
              </a:rPr>
              <a:t>CUSTOMER KNOWLEDGE &amp; EXPERIENCE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506AB0-CB5C-BF4F-5EF9-301EF43DFB17}"/>
              </a:ext>
            </a:extLst>
          </p:cNvPr>
          <p:cNvSpPr/>
          <p:nvPr/>
        </p:nvSpPr>
        <p:spPr>
          <a:xfrm>
            <a:off x="875282" y="1894083"/>
            <a:ext cx="1918432" cy="31761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15E822-780A-E844-56A2-DB8E9894C3E4}"/>
              </a:ext>
            </a:extLst>
          </p:cNvPr>
          <p:cNvSpPr/>
          <p:nvPr/>
        </p:nvSpPr>
        <p:spPr>
          <a:xfrm>
            <a:off x="875282" y="1894082"/>
            <a:ext cx="1918432" cy="720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C76D8E16-9E8A-1F29-E6CF-DB2AE3817C97}"/>
              </a:ext>
            </a:extLst>
          </p:cNvPr>
          <p:cNvSpPr/>
          <p:nvPr/>
        </p:nvSpPr>
        <p:spPr>
          <a:xfrm>
            <a:off x="1221388" y="1280972"/>
            <a:ext cx="1226220" cy="1226220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08C4626-0DDA-7E6D-691B-7193E089B130}"/>
              </a:ext>
            </a:extLst>
          </p:cNvPr>
          <p:cNvSpPr txBox="1"/>
          <p:nvPr/>
        </p:nvSpPr>
        <p:spPr>
          <a:xfrm>
            <a:off x="1276907" y="2881995"/>
            <a:ext cx="111415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-MX" sz="1600" b="1">
                <a:solidFill>
                  <a:schemeClr val="accent1">
                    <a:lumMod val="75000"/>
                  </a:schemeClr>
                </a:solidFill>
                <a:latin typeface="+mj-lt"/>
                <a:cs typeface="Poppins" pitchFamily="2" charset="77"/>
              </a:rPr>
              <a:t>ALACENA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4ECBE2C-4CC2-2115-7A65-88362EFD6504}"/>
              </a:ext>
            </a:extLst>
          </p:cNvPr>
          <p:cNvSpPr txBox="1">
            <a:spLocks/>
          </p:cNvSpPr>
          <p:nvPr/>
        </p:nvSpPr>
        <p:spPr>
          <a:xfrm>
            <a:off x="970002" y="3227282"/>
            <a:ext cx="1729066" cy="1065484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Abarrotes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Consumibles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Limpieza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Botanas y Dulces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BD75CFE6-C0C3-11E7-398A-03E989FB192E}"/>
              </a:ext>
            </a:extLst>
          </p:cNvPr>
          <p:cNvSpPr/>
          <p:nvPr/>
        </p:nvSpPr>
        <p:spPr>
          <a:xfrm>
            <a:off x="5136784" y="1894083"/>
            <a:ext cx="1918432" cy="31761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02FB8E5-FAF7-216F-ED73-3EC05F345E04}"/>
              </a:ext>
            </a:extLst>
          </p:cNvPr>
          <p:cNvSpPr/>
          <p:nvPr/>
        </p:nvSpPr>
        <p:spPr>
          <a:xfrm>
            <a:off x="5136784" y="1894082"/>
            <a:ext cx="1918432" cy="720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ED0BA438-1BEF-8AB0-12B4-5343A3548A6C}"/>
              </a:ext>
            </a:extLst>
          </p:cNvPr>
          <p:cNvSpPr/>
          <p:nvPr/>
        </p:nvSpPr>
        <p:spPr>
          <a:xfrm>
            <a:off x="5482890" y="1280972"/>
            <a:ext cx="1226220" cy="1226220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CE81C0EB-D9C1-55BF-4DBA-D4FA92A29143}"/>
              </a:ext>
            </a:extLst>
          </p:cNvPr>
          <p:cNvSpPr txBox="1"/>
          <p:nvPr/>
        </p:nvSpPr>
        <p:spPr>
          <a:xfrm>
            <a:off x="5556460" y="2881995"/>
            <a:ext cx="1078052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-MX" sz="1600" b="1">
                <a:solidFill>
                  <a:schemeClr val="accent3">
                    <a:lumMod val="75000"/>
                  </a:schemeClr>
                </a:solidFill>
                <a:latin typeface="+mj-lt"/>
                <a:cs typeface="Poppins" pitchFamily="2" charset="77"/>
              </a:rPr>
              <a:t>FRESCOS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D1150DD-31FA-18DD-0440-A4BDCCC867AB}"/>
              </a:ext>
            </a:extLst>
          </p:cNvPr>
          <p:cNvSpPr txBox="1">
            <a:spLocks/>
          </p:cNvSpPr>
          <p:nvPr/>
        </p:nvSpPr>
        <p:spPr>
          <a:xfrm>
            <a:off x="5231504" y="3227282"/>
            <a:ext cx="1729066" cy="1065484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Frutas y Verduras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Carnes y Pescados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Panadería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Comida Preparada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11B7641E-EA0C-FA55-1CDA-CF5EB0F9944E}"/>
              </a:ext>
            </a:extLst>
          </p:cNvPr>
          <p:cNvSpPr/>
          <p:nvPr/>
        </p:nvSpPr>
        <p:spPr>
          <a:xfrm>
            <a:off x="3013286" y="1894083"/>
            <a:ext cx="1918432" cy="31761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34E8C90-2BAC-F4E0-A7B6-90DBBC01D158}"/>
              </a:ext>
            </a:extLst>
          </p:cNvPr>
          <p:cNvSpPr/>
          <p:nvPr/>
        </p:nvSpPr>
        <p:spPr>
          <a:xfrm>
            <a:off x="3013286" y="1894082"/>
            <a:ext cx="1918432" cy="7200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3361CAD5-19EE-CC99-2C3C-E1EDC9BF622E}"/>
              </a:ext>
            </a:extLst>
          </p:cNvPr>
          <p:cNvSpPr/>
          <p:nvPr/>
        </p:nvSpPr>
        <p:spPr>
          <a:xfrm>
            <a:off x="3359392" y="1280972"/>
            <a:ext cx="1226220" cy="1226220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EF8E79F8-8BE0-D836-241D-7B174EF64916}"/>
              </a:ext>
            </a:extLst>
          </p:cNvPr>
          <p:cNvSpPr txBox="1"/>
          <p:nvPr/>
        </p:nvSpPr>
        <p:spPr>
          <a:xfrm>
            <a:off x="3385932" y="2881995"/>
            <a:ext cx="117211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-MX" sz="1600" b="1">
                <a:solidFill>
                  <a:schemeClr val="accent2">
                    <a:lumMod val="75000"/>
                  </a:schemeClr>
                </a:solidFill>
                <a:latin typeface="+mj-lt"/>
                <a:cs typeface="Poppins" pitchFamily="2" charset="77"/>
              </a:rPr>
              <a:t>DEL REFRI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A5C9052-3365-A189-475C-EA388E607534}"/>
              </a:ext>
            </a:extLst>
          </p:cNvPr>
          <p:cNvSpPr txBox="1">
            <a:spLocks/>
          </p:cNvSpPr>
          <p:nvPr/>
        </p:nvSpPr>
        <p:spPr>
          <a:xfrm>
            <a:off x="3108006" y="3227282"/>
            <a:ext cx="1729066" cy="133325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Lácteos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Salchichonería</a:t>
            </a:r>
            <a:endParaRPr lang="es-MX" sz="1200">
              <a:solidFill>
                <a:schemeClr val="tx1"/>
              </a:solidFill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Congelados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Bebidas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W/L</a:t>
            </a: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0D41395B-99C2-DEC5-5606-8223E8816CE5}"/>
              </a:ext>
            </a:extLst>
          </p:cNvPr>
          <p:cNvSpPr/>
          <p:nvPr/>
        </p:nvSpPr>
        <p:spPr>
          <a:xfrm>
            <a:off x="9398287" y="1894083"/>
            <a:ext cx="1918432" cy="31761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67878543-5584-3F40-845E-95C63B249225}"/>
              </a:ext>
            </a:extLst>
          </p:cNvPr>
          <p:cNvSpPr/>
          <p:nvPr/>
        </p:nvSpPr>
        <p:spPr>
          <a:xfrm>
            <a:off x="9398287" y="1894082"/>
            <a:ext cx="1918432" cy="72009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23" name="Oval 27">
            <a:extLst>
              <a:ext uri="{FF2B5EF4-FFF2-40B4-BE49-F238E27FC236}">
                <a16:creationId xmlns:a16="http://schemas.microsoft.com/office/drawing/2014/main" id="{75089491-FB8B-CD06-4969-E0DD3F6F7D79}"/>
              </a:ext>
            </a:extLst>
          </p:cNvPr>
          <p:cNvSpPr/>
          <p:nvPr/>
        </p:nvSpPr>
        <p:spPr>
          <a:xfrm>
            <a:off x="9744393" y="1280972"/>
            <a:ext cx="1226220" cy="1226220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2DDB892-CE3E-51B6-5FE0-576B3544F602}"/>
              </a:ext>
            </a:extLst>
          </p:cNvPr>
          <p:cNvSpPr txBox="1"/>
          <p:nvPr/>
        </p:nvSpPr>
        <p:spPr>
          <a:xfrm>
            <a:off x="9472775" y="2881995"/>
            <a:ext cx="17684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-MX" sz="1600" b="1">
                <a:solidFill>
                  <a:schemeClr val="accent5">
                    <a:lumMod val="75000"/>
                  </a:schemeClr>
                </a:solidFill>
                <a:latin typeface="+mj-lt"/>
                <a:cs typeface="Poppins" pitchFamily="2" charset="77"/>
              </a:rPr>
              <a:t>YO &amp; BIENESTAR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848EEFA-B991-5417-8005-A9A465B4D3F6}"/>
              </a:ext>
            </a:extLst>
          </p:cNvPr>
          <p:cNvSpPr txBox="1">
            <a:spLocks/>
          </p:cNvSpPr>
          <p:nvPr/>
        </p:nvSpPr>
        <p:spPr>
          <a:xfrm>
            <a:off x="9493007" y="3227282"/>
            <a:ext cx="1729066" cy="1868781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Farmacia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Saludables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Ropa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Ejercicio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Cuidado Personal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Bebés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Mascotas</a:t>
            </a:r>
          </a:p>
        </p:txBody>
      </p:sp>
      <p:sp>
        <p:nvSpPr>
          <p:cNvPr id="26" name="Rectangle 32">
            <a:extLst>
              <a:ext uri="{FF2B5EF4-FFF2-40B4-BE49-F238E27FC236}">
                <a16:creationId xmlns:a16="http://schemas.microsoft.com/office/drawing/2014/main" id="{CB361FB9-B1C0-8AA5-B5A6-B47644EE8E1F}"/>
              </a:ext>
            </a:extLst>
          </p:cNvPr>
          <p:cNvSpPr/>
          <p:nvPr/>
        </p:nvSpPr>
        <p:spPr>
          <a:xfrm>
            <a:off x="7260283" y="1894083"/>
            <a:ext cx="1918432" cy="317618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>
                  <a:lumMod val="95000"/>
                </a:schemeClr>
              </a:solidFill>
              <a:latin typeface="+mj-lt"/>
            </a:endParaRPr>
          </a:p>
        </p:txBody>
      </p:sp>
      <p:sp>
        <p:nvSpPr>
          <p:cNvPr id="27" name="Rectangle 33">
            <a:extLst>
              <a:ext uri="{FF2B5EF4-FFF2-40B4-BE49-F238E27FC236}">
                <a16:creationId xmlns:a16="http://schemas.microsoft.com/office/drawing/2014/main" id="{ADBC689F-E2FE-0EED-6B87-8935B8B209E4}"/>
              </a:ext>
            </a:extLst>
          </p:cNvPr>
          <p:cNvSpPr/>
          <p:nvPr/>
        </p:nvSpPr>
        <p:spPr>
          <a:xfrm>
            <a:off x="7260283" y="1894082"/>
            <a:ext cx="1918432" cy="7200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0ED5A39A-FA98-6623-8195-56998B8B8CD8}"/>
              </a:ext>
            </a:extLst>
          </p:cNvPr>
          <p:cNvSpPr/>
          <p:nvPr/>
        </p:nvSpPr>
        <p:spPr>
          <a:xfrm>
            <a:off x="7606389" y="1280972"/>
            <a:ext cx="1226220" cy="1226220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29" name="TextBox 36">
            <a:extLst>
              <a:ext uri="{FF2B5EF4-FFF2-40B4-BE49-F238E27FC236}">
                <a16:creationId xmlns:a16="http://schemas.microsoft.com/office/drawing/2014/main" id="{F32165C6-B4F6-01B4-04C5-6C6BE9517A29}"/>
              </a:ext>
            </a:extLst>
          </p:cNvPr>
          <p:cNvSpPr txBox="1"/>
          <p:nvPr/>
        </p:nvSpPr>
        <p:spPr>
          <a:xfrm>
            <a:off x="7756357" y="2881995"/>
            <a:ext cx="92525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s-MX" sz="1600" b="1">
                <a:solidFill>
                  <a:schemeClr val="accent4">
                    <a:lumMod val="75000"/>
                  </a:schemeClr>
                </a:solidFill>
                <a:latin typeface="+mj-lt"/>
                <a:cs typeface="Poppins" pitchFamily="2" charset="77"/>
              </a:rPr>
              <a:t>HOGAR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A08B66F-AC20-17F3-D23D-A6FA24B90629}"/>
              </a:ext>
            </a:extLst>
          </p:cNvPr>
          <p:cNvSpPr txBox="1">
            <a:spLocks/>
          </p:cNvSpPr>
          <p:nvPr/>
        </p:nvSpPr>
        <p:spPr>
          <a:xfrm>
            <a:off x="7355003" y="3227282"/>
            <a:ext cx="1729066" cy="1065484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Hogar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Tech</a:t>
            </a:r>
            <a:endParaRPr lang="es-MX" sz="1200">
              <a:solidFill>
                <a:schemeClr val="tx1"/>
              </a:solidFill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Papelería</a:t>
            </a:r>
          </a:p>
          <a:p>
            <a:pPr marL="171450" indent="-171450">
              <a:lnSpc>
                <a:spcPts val="1750"/>
              </a:lnSpc>
              <a:buFont typeface="Arial" panose="020B0604020202020204" pitchFamily="34" charset="0"/>
              <a:buChar char="•"/>
            </a:pPr>
            <a:r>
              <a:rPr lang="es-MX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Juguetes</a:t>
            </a:r>
          </a:p>
        </p:txBody>
      </p:sp>
      <p:pic>
        <p:nvPicPr>
          <p:cNvPr id="31" name="Graphic 128">
            <a:extLst>
              <a:ext uri="{FF2B5EF4-FFF2-40B4-BE49-F238E27FC236}">
                <a16:creationId xmlns:a16="http://schemas.microsoft.com/office/drawing/2014/main" id="{DBD04706-028E-212D-6CF6-880A48502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7883" y="1540526"/>
            <a:ext cx="1040416" cy="697802"/>
          </a:xfrm>
          <a:prstGeom prst="rect">
            <a:avLst/>
          </a:prstGeom>
        </p:spPr>
      </p:pic>
      <p:pic>
        <p:nvPicPr>
          <p:cNvPr id="32" name="Graphic 504">
            <a:extLst>
              <a:ext uri="{FF2B5EF4-FFF2-40B4-BE49-F238E27FC236}">
                <a16:creationId xmlns:a16="http://schemas.microsoft.com/office/drawing/2014/main" id="{8A87EB82-2BEB-9F63-2185-6930A660C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3347" y="1535290"/>
            <a:ext cx="970976" cy="72925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6E996FB-1944-D096-5124-0EE3157DA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3684" y="1305684"/>
            <a:ext cx="1648968" cy="1185672"/>
          </a:xfrm>
          <a:prstGeom prst="rect">
            <a:avLst/>
          </a:prstGeom>
        </p:spPr>
      </p:pic>
      <p:pic>
        <p:nvPicPr>
          <p:cNvPr id="34" name="Graphic 22">
            <a:extLst>
              <a:ext uri="{FF2B5EF4-FFF2-40B4-BE49-F238E27FC236}">
                <a16:creationId xmlns:a16="http://schemas.microsoft.com/office/drawing/2014/main" id="{36A9ACCF-4C49-807C-85CA-964904D6D3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80288" y="1502656"/>
            <a:ext cx="953408" cy="745100"/>
          </a:xfrm>
          <a:prstGeom prst="rect">
            <a:avLst/>
          </a:prstGeom>
        </p:spPr>
      </p:pic>
      <p:pic>
        <p:nvPicPr>
          <p:cNvPr id="35" name="Graphic 41">
            <a:extLst>
              <a:ext uri="{FF2B5EF4-FFF2-40B4-BE49-F238E27FC236}">
                <a16:creationId xmlns:a16="http://schemas.microsoft.com/office/drawing/2014/main" id="{F9B0EC96-7748-CAA5-1589-62E62922F8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8453" y="1522512"/>
            <a:ext cx="751057" cy="754813"/>
          </a:xfrm>
          <a:prstGeom prst="rect">
            <a:avLst/>
          </a:prstGeom>
        </p:spPr>
      </p:pic>
      <p:sp>
        <p:nvSpPr>
          <p:cNvPr id="36" name="TextBox 1">
            <a:extLst>
              <a:ext uri="{FF2B5EF4-FFF2-40B4-BE49-F238E27FC236}">
                <a16:creationId xmlns:a16="http://schemas.microsoft.com/office/drawing/2014/main" id="{06EE193F-F2F7-3C8E-71B0-E81F1E831A59}"/>
              </a:ext>
            </a:extLst>
          </p:cNvPr>
          <p:cNvSpPr txBox="1"/>
          <p:nvPr/>
        </p:nvSpPr>
        <p:spPr>
          <a:xfrm>
            <a:off x="567080" y="60285"/>
            <a:ext cx="11057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solidFill>
                  <a:schemeClr val="tx2"/>
                </a:solidFill>
                <a:latin typeface="Bogle Black" panose="020B0A03020203060203" pitchFamily="34" charset="0"/>
                <a:cs typeface="Poppins" pitchFamily="2" charset="77"/>
              </a:rPr>
              <a:t>CUSTOMER BUSINESS PARTNERS </a:t>
            </a:r>
            <a:r>
              <a:rPr lang="es-MX" sz="3200" b="1">
                <a:solidFill>
                  <a:schemeClr val="tx2"/>
                </a:solidFill>
                <a:latin typeface="Bogle Black" panose="020B0A03020203060203" pitchFamily="34" charset="0"/>
              </a:rPr>
              <a:t>| </a:t>
            </a:r>
            <a:r>
              <a:rPr lang="es-MX" sz="3200" b="1">
                <a:solidFill>
                  <a:schemeClr val="accent1"/>
                </a:solidFill>
                <a:latin typeface="Bogle Black" panose="020B0A03020203060203" pitchFamily="34" charset="0"/>
              </a:rPr>
              <a:t>TRIBUS – CATEGORIES</a:t>
            </a:r>
            <a:endParaRPr lang="en-US" sz="3200" b="1">
              <a:solidFill>
                <a:schemeClr val="tx2"/>
              </a:solidFill>
              <a:latin typeface="Bogle Black" panose="020B0A03020203060203" pitchFamily="34" charset="0"/>
              <a:cs typeface="Poppins" pitchFamily="2" charset="77"/>
            </a:endParaRP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713BA4CE-9ADA-4C30-C63B-5FE08411DF49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0DFDD629-3C5F-7AD1-970F-747554BD7686}"/>
              </a:ext>
            </a:extLst>
          </p:cNvPr>
          <p:cNvSpPr/>
          <p:nvPr/>
        </p:nvSpPr>
        <p:spPr>
          <a:xfrm>
            <a:off x="356907" y="5519953"/>
            <a:ext cx="11376876" cy="722053"/>
          </a:xfrm>
          <a:prstGeom prst="rect">
            <a:avLst/>
          </a:prstGeom>
          <a:solidFill>
            <a:srgbClr val="FFFFFF">
              <a:lumMod val="8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Cada Tribu tendrá un equipo asignado y dedicado totalmente para atender las necesidades de la Tribu así como de las Categorías correspondientes</a:t>
            </a:r>
          </a:p>
        </p:txBody>
      </p:sp>
      <p:pic>
        <p:nvPicPr>
          <p:cNvPr id="2" name="Picture 32" descr="Ic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6C2E9F4C-E4BD-C364-6338-6CE2D45332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9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30B8FF-AA43-0443-A68A-9DB310846DA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70362" y="6388298"/>
            <a:ext cx="6742113" cy="469702"/>
          </a:xfrm>
        </p:spPr>
        <p:txBody>
          <a:bodyPr/>
          <a:lstStyle/>
          <a:p>
            <a:r>
              <a:rPr lang="en-US"/>
              <a:t>CBUs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F300B-E308-3F40-AFF1-C43957C388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0A1A0966-58B5-D140-B861-27719A32589F}" type="slidenum">
              <a:rPr lang="en-US" dirty="0" smtClean="0"/>
              <a:pPr/>
              <a:t>27</a:t>
            </a:fld>
            <a:endParaRPr lang="en-US"/>
          </a:p>
        </p:txBody>
      </p:sp>
      <p:grpSp>
        <p:nvGrpSpPr>
          <p:cNvPr id="8" name="Group 98">
            <a:extLst>
              <a:ext uri="{FF2B5EF4-FFF2-40B4-BE49-F238E27FC236}">
                <a16:creationId xmlns:a16="http://schemas.microsoft.com/office/drawing/2014/main" id="{D4067CB1-1AE4-CC22-7946-FDE1DD3B6EDE}"/>
              </a:ext>
            </a:extLst>
          </p:cNvPr>
          <p:cNvGrpSpPr/>
          <p:nvPr/>
        </p:nvGrpSpPr>
        <p:grpSpPr>
          <a:xfrm>
            <a:off x="4775200" y="1931543"/>
            <a:ext cx="2641600" cy="3110125"/>
            <a:chOff x="654724" y="1776688"/>
            <a:chExt cx="1917878" cy="225804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A56574D-E3AB-97E0-7055-7BC1C3EEBE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649" y="1840152"/>
              <a:ext cx="1815066" cy="2147615"/>
            </a:xfrm>
            <a:custGeom>
              <a:avLst/>
              <a:gdLst/>
              <a:ahLst/>
              <a:cxnLst>
                <a:cxn ang="0">
                  <a:pos x="1032" y="692"/>
                </a:cxn>
                <a:cxn ang="0">
                  <a:pos x="1034" y="692"/>
                </a:cxn>
                <a:cxn ang="0">
                  <a:pos x="693" y="631"/>
                </a:cxn>
                <a:cxn ang="0">
                  <a:pos x="1034" y="692"/>
                </a:cxn>
                <a:cxn ang="0">
                  <a:pos x="1030" y="688"/>
                </a:cxn>
                <a:cxn ang="0">
                  <a:pos x="1311" y="688"/>
                </a:cxn>
                <a:cxn ang="0">
                  <a:pos x="797" y="352"/>
                </a:cxn>
                <a:cxn ang="0">
                  <a:pos x="1070" y="423"/>
                </a:cxn>
                <a:cxn ang="0">
                  <a:pos x="1430" y="958"/>
                </a:cxn>
                <a:cxn ang="0">
                  <a:pos x="1258" y="1420"/>
                </a:cxn>
                <a:cxn ang="0">
                  <a:pos x="709" y="1686"/>
                </a:cxn>
                <a:cxn ang="0">
                  <a:pos x="320" y="1465"/>
                </a:cxn>
                <a:cxn ang="0">
                  <a:pos x="0" y="516"/>
                </a:cxn>
                <a:cxn ang="0">
                  <a:pos x="1108" y="159"/>
                </a:cxn>
                <a:cxn ang="0">
                  <a:pos x="1127" y="950"/>
                </a:cxn>
                <a:cxn ang="0">
                  <a:pos x="1258" y="1420"/>
                </a:cxn>
                <a:cxn ang="0">
                  <a:pos x="1430" y="958"/>
                </a:cxn>
                <a:cxn ang="0">
                  <a:pos x="543" y="218"/>
                </a:cxn>
                <a:cxn ang="0">
                  <a:pos x="797" y="352"/>
                </a:cxn>
                <a:cxn ang="0">
                  <a:pos x="370" y="444"/>
                </a:cxn>
                <a:cxn ang="0">
                  <a:pos x="800" y="355"/>
                </a:cxn>
                <a:cxn ang="0">
                  <a:pos x="800" y="355"/>
                </a:cxn>
                <a:cxn ang="0">
                  <a:pos x="370" y="447"/>
                </a:cxn>
                <a:cxn ang="0">
                  <a:pos x="424" y="673"/>
                </a:cxn>
                <a:cxn ang="0">
                  <a:pos x="361" y="450"/>
                </a:cxn>
                <a:cxn ang="0">
                  <a:pos x="213" y="694"/>
                </a:cxn>
                <a:cxn ang="0">
                  <a:pos x="364" y="450"/>
                </a:cxn>
                <a:cxn ang="0">
                  <a:pos x="372" y="448"/>
                </a:cxn>
                <a:cxn ang="0">
                  <a:pos x="372" y="448"/>
                </a:cxn>
                <a:cxn ang="0">
                  <a:pos x="453" y="901"/>
                </a:cxn>
                <a:cxn ang="0">
                  <a:pos x="244" y="124"/>
                </a:cxn>
                <a:cxn ang="0">
                  <a:pos x="774" y="1179"/>
                </a:cxn>
                <a:cxn ang="0">
                  <a:pos x="564" y="1180"/>
                </a:cxn>
                <a:cxn ang="0">
                  <a:pos x="744" y="1453"/>
                </a:cxn>
                <a:cxn ang="0">
                  <a:pos x="774" y="1179"/>
                </a:cxn>
                <a:cxn ang="0">
                  <a:pos x="805" y="941"/>
                </a:cxn>
                <a:cxn ang="0">
                  <a:pos x="564" y="1180"/>
                </a:cxn>
                <a:cxn ang="0">
                  <a:pos x="454" y="904"/>
                </a:cxn>
                <a:cxn ang="0">
                  <a:pos x="446" y="915"/>
                </a:cxn>
                <a:cxn ang="0">
                  <a:pos x="744" y="1459"/>
                </a:cxn>
                <a:cxn ang="0">
                  <a:pos x="744" y="1459"/>
                </a:cxn>
                <a:cxn ang="0">
                  <a:pos x="456" y="903"/>
                </a:cxn>
                <a:cxn ang="0">
                  <a:pos x="442" y="904"/>
                </a:cxn>
                <a:cxn ang="0">
                  <a:pos x="506" y="1416"/>
                </a:cxn>
                <a:cxn ang="0">
                  <a:pos x="501" y="1686"/>
                </a:cxn>
                <a:cxn ang="0">
                  <a:pos x="805" y="941"/>
                </a:cxn>
              </a:cxnLst>
              <a:rect l="0" t="0" r="r" b="b"/>
              <a:pathLst>
                <a:path w="1430" h="1692">
                  <a:moveTo>
                    <a:pt x="1032" y="694"/>
                  </a:moveTo>
                  <a:lnTo>
                    <a:pt x="1034" y="692"/>
                  </a:lnTo>
                  <a:lnTo>
                    <a:pt x="1032" y="692"/>
                  </a:lnTo>
                  <a:lnTo>
                    <a:pt x="1032" y="694"/>
                  </a:lnTo>
                  <a:lnTo>
                    <a:pt x="1127" y="950"/>
                  </a:lnTo>
                  <a:moveTo>
                    <a:pt x="1034" y="692"/>
                  </a:moveTo>
                  <a:lnTo>
                    <a:pt x="1030" y="688"/>
                  </a:lnTo>
                  <a:lnTo>
                    <a:pt x="1032" y="692"/>
                  </a:lnTo>
                  <a:lnTo>
                    <a:pt x="693" y="631"/>
                  </a:lnTo>
                  <a:lnTo>
                    <a:pt x="803" y="35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290" y="451"/>
                  </a:lnTo>
                  <a:lnTo>
                    <a:pt x="1070" y="423"/>
                  </a:lnTo>
                  <a:lnTo>
                    <a:pt x="1030" y="68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311" y="688"/>
                  </a:lnTo>
                  <a:lnTo>
                    <a:pt x="1290" y="451"/>
                  </a:lnTo>
                  <a:moveTo>
                    <a:pt x="1108" y="159"/>
                  </a:moveTo>
                  <a:lnTo>
                    <a:pt x="797" y="352"/>
                  </a:lnTo>
                  <a:lnTo>
                    <a:pt x="799" y="352"/>
                  </a:lnTo>
                  <a:lnTo>
                    <a:pt x="805" y="354"/>
                  </a:lnTo>
                  <a:lnTo>
                    <a:pt x="1070" y="423"/>
                  </a:lnTo>
                  <a:lnTo>
                    <a:pt x="1108" y="159"/>
                  </a:lnTo>
                  <a:moveTo>
                    <a:pt x="1311" y="688"/>
                  </a:moveTo>
                  <a:lnTo>
                    <a:pt x="1430" y="958"/>
                  </a:lnTo>
                  <a:lnTo>
                    <a:pt x="1311" y="1035"/>
                  </a:lnTo>
                  <a:lnTo>
                    <a:pt x="1300" y="1234"/>
                  </a:lnTo>
                  <a:lnTo>
                    <a:pt x="1258" y="1420"/>
                  </a:lnTo>
                  <a:lnTo>
                    <a:pt x="1049" y="1421"/>
                  </a:lnTo>
                  <a:lnTo>
                    <a:pt x="948" y="1688"/>
                  </a:lnTo>
                  <a:lnTo>
                    <a:pt x="709" y="1686"/>
                  </a:lnTo>
                  <a:lnTo>
                    <a:pt x="501" y="1686"/>
                  </a:lnTo>
                  <a:lnTo>
                    <a:pt x="309" y="1692"/>
                  </a:lnTo>
                  <a:lnTo>
                    <a:pt x="320" y="1465"/>
                  </a:lnTo>
                  <a:lnTo>
                    <a:pt x="276" y="1180"/>
                  </a:lnTo>
                  <a:lnTo>
                    <a:pt x="61" y="932"/>
                  </a:lnTo>
                  <a:lnTo>
                    <a:pt x="0" y="516"/>
                  </a:lnTo>
                  <a:lnTo>
                    <a:pt x="244" y="124"/>
                  </a:lnTo>
                  <a:lnTo>
                    <a:pt x="745" y="0"/>
                  </a:lnTo>
                  <a:lnTo>
                    <a:pt x="1108" y="159"/>
                  </a:lnTo>
                  <a:lnTo>
                    <a:pt x="1290" y="451"/>
                  </a:lnTo>
                  <a:moveTo>
                    <a:pt x="1311" y="1035"/>
                  </a:moveTo>
                  <a:lnTo>
                    <a:pt x="1127" y="950"/>
                  </a:lnTo>
                  <a:lnTo>
                    <a:pt x="1300" y="1234"/>
                  </a:lnTo>
                  <a:lnTo>
                    <a:pt x="1008" y="1179"/>
                  </a:lnTo>
                  <a:lnTo>
                    <a:pt x="1258" y="1420"/>
                  </a:lnTo>
                  <a:moveTo>
                    <a:pt x="1311" y="688"/>
                  </a:moveTo>
                  <a:lnTo>
                    <a:pt x="1127" y="950"/>
                  </a:lnTo>
                  <a:lnTo>
                    <a:pt x="1430" y="958"/>
                  </a:lnTo>
                  <a:moveTo>
                    <a:pt x="244" y="124"/>
                  </a:moveTo>
                  <a:lnTo>
                    <a:pt x="541" y="220"/>
                  </a:lnTo>
                  <a:lnTo>
                    <a:pt x="543" y="218"/>
                  </a:lnTo>
                  <a:lnTo>
                    <a:pt x="745" y="0"/>
                  </a:lnTo>
                  <a:lnTo>
                    <a:pt x="797" y="352"/>
                  </a:lnTo>
                  <a:moveTo>
                    <a:pt x="797" y="352"/>
                  </a:moveTo>
                  <a:lnTo>
                    <a:pt x="797" y="352"/>
                  </a:lnTo>
                  <a:lnTo>
                    <a:pt x="541" y="220"/>
                  </a:lnTo>
                  <a:lnTo>
                    <a:pt x="370" y="444"/>
                  </a:lnTo>
                  <a:lnTo>
                    <a:pt x="370" y="447"/>
                  </a:lnTo>
                  <a:lnTo>
                    <a:pt x="372" y="447"/>
                  </a:lnTo>
                  <a:lnTo>
                    <a:pt x="800" y="355"/>
                  </a:lnTo>
                  <a:lnTo>
                    <a:pt x="799" y="352"/>
                  </a:lnTo>
                  <a:lnTo>
                    <a:pt x="803" y="354"/>
                  </a:lnTo>
                  <a:lnTo>
                    <a:pt x="800" y="355"/>
                  </a:lnTo>
                  <a:lnTo>
                    <a:pt x="803" y="358"/>
                  </a:lnTo>
                  <a:lnTo>
                    <a:pt x="805" y="354"/>
                  </a:lnTo>
                  <a:moveTo>
                    <a:pt x="370" y="447"/>
                  </a:moveTo>
                  <a:lnTo>
                    <a:pt x="372" y="448"/>
                  </a:lnTo>
                  <a:lnTo>
                    <a:pt x="372" y="448"/>
                  </a:lnTo>
                  <a:lnTo>
                    <a:pt x="424" y="673"/>
                  </a:lnTo>
                  <a:lnTo>
                    <a:pt x="693" y="631"/>
                  </a:lnTo>
                  <a:lnTo>
                    <a:pt x="372" y="447"/>
                  </a:lnTo>
                  <a:moveTo>
                    <a:pt x="361" y="450"/>
                  </a:moveTo>
                  <a:lnTo>
                    <a:pt x="0" y="516"/>
                  </a:lnTo>
                  <a:lnTo>
                    <a:pt x="212" y="695"/>
                  </a:lnTo>
                  <a:lnTo>
                    <a:pt x="213" y="694"/>
                  </a:lnTo>
                  <a:lnTo>
                    <a:pt x="366" y="450"/>
                  </a:lnTo>
                  <a:lnTo>
                    <a:pt x="366" y="448"/>
                  </a:lnTo>
                  <a:lnTo>
                    <a:pt x="364" y="450"/>
                  </a:lnTo>
                  <a:lnTo>
                    <a:pt x="367" y="448"/>
                  </a:lnTo>
                  <a:lnTo>
                    <a:pt x="370" y="447"/>
                  </a:lnTo>
                  <a:moveTo>
                    <a:pt x="372" y="448"/>
                  </a:moveTo>
                  <a:lnTo>
                    <a:pt x="367" y="448"/>
                  </a:lnTo>
                  <a:moveTo>
                    <a:pt x="366" y="448"/>
                  </a:moveTo>
                  <a:lnTo>
                    <a:pt x="372" y="448"/>
                  </a:lnTo>
                  <a:moveTo>
                    <a:pt x="213" y="694"/>
                  </a:moveTo>
                  <a:lnTo>
                    <a:pt x="424" y="673"/>
                  </a:lnTo>
                  <a:lnTo>
                    <a:pt x="453" y="901"/>
                  </a:lnTo>
                  <a:lnTo>
                    <a:pt x="212" y="695"/>
                  </a:lnTo>
                  <a:lnTo>
                    <a:pt x="61" y="932"/>
                  </a:lnTo>
                  <a:moveTo>
                    <a:pt x="244" y="124"/>
                  </a:moveTo>
                  <a:lnTo>
                    <a:pt x="370" y="444"/>
                  </a:lnTo>
                  <a:moveTo>
                    <a:pt x="744" y="1453"/>
                  </a:moveTo>
                  <a:lnTo>
                    <a:pt x="774" y="1179"/>
                  </a:lnTo>
                  <a:lnTo>
                    <a:pt x="564" y="1180"/>
                  </a:lnTo>
                  <a:lnTo>
                    <a:pt x="744" y="1453"/>
                  </a:lnTo>
                  <a:moveTo>
                    <a:pt x="564" y="1180"/>
                  </a:moveTo>
                  <a:lnTo>
                    <a:pt x="506" y="1416"/>
                  </a:lnTo>
                  <a:lnTo>
                    <a:pt x="744" y="1459"/>
                  </a:lnTo>
                  <a:lnTo>
                    <a:pt x="744" y="1453"/>
                  </a:lnTo>
                  <a:moveTo>
                    <a:pt x="1008" y="1179"/>
                  </a:moveTo>
                  <a:lnTo>
                    <a:pt x="805" y="941"/>
                  </a:lnTo>
                  <a:lnTo>
                    <a:pt x="774" y="1179"/>
                  </a:lnTo>
                  <a:lnTo>
                    <a:pt x="1008" y="1179"/>
                  </a:lnTo>
                  <a:lnTo>
                    <a:pt x="1127" y="950"/>
                  </a:lnTo>
                  <a:lnTo>
                    <a:pt x="805" y="941"/>
                  </a:lnTo>
                  <a:lnTo>
                    <a:pt x="454" y="904"/>
                  </a:lnTo>
                  <a:lnTo>
                    <a:pt x="446" y="915"/>
                  </a:lnTo>
                  <a:lnTo>
                    <a:pt x="564" y="1180"/>
                  </a:lnTo>
                  <a:lnTo>
                    <a:pt x="805" y="941"/>
                  </a:lnTo>
                  <a:lnTo>
                    <a:pt x="693" y="631"/>
                  </a:lnTo>
                  <a:lnTo>
                    <a:pt x="454" y="904"/>
                  </a:lnTo>
                  <a:lnTo>
                    <a:pt x="454" y="903"/>
                  </a:lnTo>
                  <a:lnTo>
                    <a:pt x="442" y="904"/>
                  </a:lnTo>
                  <a:lnTo>
                    <a:pt x="446" y="915"/>
                  </a:lnTo>
                  <a:lnTo>
                    <a:pt x="276" y="1180"/>
                  </a:lnTo>
                  <a:lnTo>
                    <a:pt x="564" y="1180"/>
                  </a:lnTo>
                  <a:moveTo>
                    <a:pt x="744" y="1459"/>
                  </a:moveTo>
                  <a:lnTo>
                    <a:pt x="1049" y="1421"/>
                  </a:lnTo>
                  <a:lnTo>
                    <a:pt x="1008" y="1179"/>
                  </a:lnTo>
                  <a:lnTo>
                    <a:pt x="744" y="1459"/>
                  </a:lnTo>
                  <a:lnTo>
                    <a:pt x="948" y="1688"/>
                  </a:lnTo>
                  <a:moveTo>
                    <a:pt x="454" y="903"/>
                  </a:moveTo>
                  <a:lnTo>
                    <a:pt x="456" y="903"/>
                  </a:lnTo>
                  <a:lnTo>
                    <a:pt x="453" y="901"/>
                  </a:lnTo>
                  <a:lnTo>
                    <a:pt x="454" y="903"/>
                  </a:lnTo>
                  <a:moveTo>
                    <a:pt x="442" y="904"/>
                  </a:moveTo>
                  <a:lnTo>
                    <a:pt x="61" y="932"/>
                  </a:lnTo>
                  <a:moveTo>
                    <a:pt x="276" y="1180"/>
                  </a:moveTo>
                  <a:lnTo>
                    <a:pt x="506" y="1416"/>
                  </a:lnTo>
                  <a:moveTo>
                    <a:pt x="709" y="1686"/>
                  </a:moveTo>
                  <a:lnTo>
                    <a:pt x="744" y="1459"/>
                  </a:lnTo>
                  <a:lnTo>
                    <a:pt x="501" y="1686"/>
                  </a:lnTo>
                  <a:lnTo>
                    <a:pt x="506" y="1416"/>
                  </a:lnTo>
                  <a:lnTo>
                    <a:pt x="309" y="1692"/>
                  </a:lnTo>
                  <a:moveTo>
                    <a:pt x="805" y="941"/>
                  </a:moveTo>
                  <a:lnTo>
                    <a:pt x="1032" y="694"/>
                  </a:lnTo>
                </a:path>
              </a:pathLst>
            </a:custGeom>
            <a:noFill/>
            <a:ln w="9525" cap="rnd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/>
            </a:p>
          </p:txBody>
        </p:sp>
        <p:grpSp>
          <p:nvGrpSpPr>
            <p:cNvPr id="10" name="Group 81">
              <a:extLst>
                <a:ext uri="{FF2B5EF4-FFF2-40B4-BE49-F238E27FC236}">
                  <a16:creationId xmlns:a16="http://schemas.microsoft.com/office/drawing/2014/main" id="{86A2C06B-C76A-5079-407A-FFC42F4A28D5}"/>
                </a:ext>
              </a:extLst>
            </p:cNvPr>
            <p:cNvGrpSpPr/>
            <p:nvPr/>
          </p:nvGrpSpPr>
          <p:grpSpPr>
            <a:xfrm>
              <a:off x="654724" y="1776688"/>
              <a:ext cx="1917878" cy="2258042"/>
              <a:chOff x="3371851" y="1649413"/>
              <a:chExt cx="2398713" cy="2824162"/>
            </a:xfrm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A88D076D-1EFA-8B0A-991A-A0C056E7D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076" y="1862138"/>
                <a:ext cx="130175" cy="130175"/>
              </a:xfrm>
              <a:custGeom>
                <a:avLst/>
                <a:gdLst/>
                <a:ahLst/>
                <a:cxnLst>
                  <a:cxn ang="0">
                    <a:pos x="46" y="46"/>
                  </a:cxn>
                  <a:cxn ang="0">
                    <a:pos x="27" y="54"/>
                  </a:cxn>
                  <a:cxn ang="0">
                    <a:pos x="8" y="46"/>
                  </a:cxn>
                  <a:cxn ang="0">
                    <a:pos x="0" y="27"/>
                  </a:cxn>
                  <a:cxn ang="0">
                    <a:pos x="8" y="8"/>
                  </a:cxn>
                  <a:cxn ang="0">
                    <a:pos x="27" y="0"/>
                  </a:cxn>
                  <a:cxn ang="0">
                    <a:pos x="46" y="8"/>
                  </a:cxn>
                  <a:cxn ang="0">
                    <a:pos x="54" y="27"/>
                  </a:cxn>
                  <a:cxn ang="0">
                    <a:pos x="46" y="46"/>
                  </a:cxn>
                </a:cxnLst>
                <a:rect l="0" t="0" r="r" b="b"/>
                <a:pathLst>
                  <a:path w="54" h="54">
                    <a:moveTo>
                      <a:pt x="46" y="46"/>
                    </a:moveTo>
                    <a:cubicBezTo>
                      <a:pt x="41" y="51"/>
                      <a:pt x="34" y="54"/>
                      <a:pt x="27" y="54"/>
                    </a:cubicBezTo>
                    <a:cubicBezTo>
                      <a:pt x="20" y="54"/>
                      <a:pt x="13" y="51"/>
                      <a:pt x="8" y="46"/>
                    </a:cubicBezTo>
                    <a:cubicBezTo>
                      <a:pt x="3" y="41"/>
                      <a:pt x="0" y="34"/>
                      <a:pt x="0" y="27"/>
                    </a:cubicBezTo>
                    <a:cubicBezTo>
                      <a:pt x="0" y="20"/>
                      <a:pt x="3" y="13"/>
                      <a:pt x="8" y="8"/>
                    </a:cubicBezTo>
                    <a:cubicBezTo>
                      <a:pt x="13" y="3"/>
                      <a:pt x="20" y="0"/>
                      <a:pt x="27" y="0"/>
                    </a:cubicBezTo>
                    <a:cubicBezTo>
                      <a:pt x="34" y="0"/>
                      <a:pt x="41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34"/>
                      <a:pt x="51" y="41"/>
                      <a:pt x="46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9A5A9CC0-CFEC-FB17-C2F1-D52DDD6D5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6" y="1649413"/>
                <a:ext cx="188913" cy="188912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39" y="0"/>
                  </a:cxn>
                  <a:cxn ang="0">
                    <a:pos x="66" y="11"/>
                  </a:cxn>
                  <a:cxn ang="0">
                    <a:pos x="78" y="39"/>
                  </a:cxn>
                  <a:cxn ang="0">
                    <a:pos x="66" y="66"/>
                  </a:cxn>
                  <a:cxn ang="0">
                    <a:pos x="39" y="78"/>
                  </a:cxn>
                  <a:cxn ang="0">
                    <a:pos x="11" y="66"/>
                  </a:cxn>
                  <a:cxn ang="0">
                    <a:pos x="0" y="39"/>
                  </a:cxn>
                  <a:cxn ang="0">
                    <a:pos x="11" y="11"/>
                  </a:cxn>
                </a:cxnLst>
                <a:rect l="0" t="0" r="r" b="b"/>
                <a:pathLst>
                  <a:path w="78" h="78">
                    <a:moveTo>
                      <a:pt x="11" y="11"/>
                    </a:moveTo>
                    <a:cubicBezTo>
                      <a:pt x="19" y="4"/>
                      <a:pt x="28" y="0"/>
                      <a:pt x="39" y="0"/>
                    </a:cubicBezTo>
                    <a:cubicBezTo>
                      <a:pt x="50" y="0"/>
                      <a:pt x="59" y="4"/>
                      <a:pt x="66" y="11"/>
                    </a:cubicBezTo>
                    <a:cubicBezTo>
                      <a:pt x="74" y="19"/>
                      <a:pt x="78" y="28"/>
                      <a:pt x="78" y="39"/>
                    </a:cubicBezTo>
                    <a:cubicBezTo>
                      <a:pt x="78" y="50"/>
                      <a:pt x="74" y="59"/>
                      <a:pt x="66" y="66"/>
                    </a:cubicBezTo>
                    <a:cubicBezTo>
                      <a:pt x="59" y="74"/>
                      <a:pt x="50" y="78"/>
                      <a:pt x="39" y="78"/>
                    </a:cubicBezTo>
                    <a:cubicBezTo>
                      <a:pt x="28" y="78"/>
                      <a:pt x="19" y="74"/>
                      <a:pt x="11" y="66"/>
                    </a:cubicBezTo>
                    <a:cubicBezTo>
                      <a:pt x="4" y="59"/>
                      <a:pt x="0" y="50"/>
                      <a:pt x="0" y="39"/>
                    </a:cubicBezTo>
                    <a:cubicBezTo>
                      <a:pt x="0" y="28"/>
                      <a:pt x="4" y="19"/>
                      <a:pt x="11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1B8FBBE3-CD59-B29E-BD56-1112E7961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913" y="2024063"/>
                <a:ext cx="107950" cy="106362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</a:cxnLst>
                <a:rect l="0" t="0" r="r" b="b"/>
                <a:pathLst>
                  <a:path w="44" h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714A1FFA-C675-2197-6A17-D62912989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1927225"/>
                <a:ext cx="106363" cy="106362"/>
              </a:xfrm>
              <a:custGeom>
                <a:avLst/>
                <a:gdLst/>
                <a:ahLst/>
                <a:cxnLst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</a:cxnLst>
                <a:rect l="0" t="0" r="r" b="b"/>
                <a:pathLst>
                  <a:path w="44" h="44">
                    <a:moveTo>
                      <a:pt x="44" y="22"/>
                    </a:move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A1D3CC56-6025-20A4-C7DC-A20E2E8B4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6" y="2333625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51C93B3-068E-096B-6437-9643C0E9E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3226" y="2774950"/>
                <a:ext cx="106363" cy="10636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</a:cxnLst>
                <a:rect l="0" t="0" r="r" b="b"/>
                <a:pathLst>
                  <a:path w="44" h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99659376-C318-0154-4733-9330DA4A0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1" y="2774950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</a:cxnLst>
                <a:rect l="0" t="0" r="r" b="b"/>
                <a:pathLst>
                  <a:path w="44" h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C20C59AD-C373-4FBF-D7A1-6D7A27DDB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6" y="2779713"/>
                <a:ext cx="106363" cy="106362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</a:cxnLst>
                <a:rect l="0" t="0" r="r" b="b"/>
                <a:pathLst>
                  <a:path w="44" h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C5C183EE-8FC4-3238-CDBE-1A4C80BE7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176" y="2743200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C4F32D36-3A3D-2BE2-9CD4-510CBBFF2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3135313"/>
                <a:ext cx="174625" cy="174625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11" y="10"/>
                  </a:cxn>
                  <a:cxn ang="0">
                    <a:pos x="36" y="0"/>
                  </a:cxn>
                  <a:cxn ang="0">
                    <a:pos x="62" y="10"/>
                  </a:cxn>
                  <a:cxn ang="0">
                    <a:pos x="72" y="36"/>
                  </a:cxn>
                  <a:cxn ang="0">
                    <a:pos x="62" y="61"/>
                  </a:cxn>
                  <a:cxn ang="0">
                    <a:pos x="36" y="72"/>
                  </a:cxn>
                  <a:cxn ang="0">
                    <a:pos x="11" y="61"/>
                  </a:cxn>
                  <a:cxn ang="0">
                    <a:pos x="0" y="36"/>
                  </a:cxn>
                </a:cxnLst>
                <a:rect l="0" t="0" r="r" b="b"/>
                <a:pathLst>
                  <a:path w="72" h="72">
                    <a:moveTo>
                      <a:pt x="0" y="36"/>
                    </a:moveTo>
                    <a:cubicBezTo>
                      <a:pt x="0" y="26"/>
                      <a:pt x="4" y="17"/>
                      <a:pt x="11" y="10"/>
                    </a:cubicBezTo>
                    <a:cubicBezTo>
                      <a:pt x="18" y="3"/>
                      <a:pt x="26" y="0"/>
                      <a:pt x="36" y="0"/>
                    </a:cubicBezTo>
                    <a:cubicBezTo>
                      <a:pt x="46" y="0"/>
                      <a:pt x="55" y="3"/>
                      <a:pt x="62" y="10"/>
                    </a:cubicBezTo>
                    <a:cubicBezTo>
                      <a:pt x="69" y="17"/>
                      <a:pt x="72" y="26"/>
                      <a:pt x="72" y="36"/>
                    </a:cubicBezTo>
                    <a:cubicBezTo>
                      <a:pt x="72" y="46"/>
                      <a:pt x="69" y="54"/>
                      <a:pt x="62" y="61"/>
                    </a:cubicBezTo>
                    <a:cubicBezTo>
                      <a:pt x="55" y="68"/>
                      <a:pt x="46" y="72"/>
                      <a:pt x="36" y="72"/>
                    </a:cubicBezTo>
                    <a:cubicBezTo>
                      <a:pt x="26" y="72"/>
                      <a:pt x="18" y="68"/>
                      <a:pt x="11" y="61"/>
                    </a:cubicBezTo>
                    <a:cubicBezTo>
                      <a:pt x="4" y="54"/>
                      <a:pt x="0" y="46"/>
                      <a:pt x="0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8EF18CA8-57F0-DC1B-24AE-DA6E4ABC1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3182938"/>
                <a:ext cx="106363" cy="107950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</a:cxnLst>
                <a:rect l="0" t="0" r="r" b="b"/>
                <a:pathLst>
                  <a:path w="44" h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AAA88C28-9FBF-EB7C-B07E-C9B8F4747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3333750"/>
                <a:ext cx="76200" cy="77787"/>
              </a:xfrm>
              <a:custGeom>
                <a:avLst/>
                <a:gdLst/>
                <a:ahLst/>
                <a:cxnLst>
                  <a:cxn ang="0">
                    <a:pos x="5" y="27"/>
                  </a:cxn>
                  <a:cxn ang="0">
                    <a:pos x="0" y="16"/>
                  </a:cxn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</a:cxnLst>
                <a:rect l="0" t="0" r="r" b="b"/>
                <a:pathLst>
                  <a:path w="32" h="32">
                    <a:moveTo>
                      <a:pt x="5" y="27"/>
                    </a:moveTo>
                    <a:cubicBezTo>
                      <a:pt x="1" y="24"/>
                      <a:pt x="0" y="20"/>
                      <a:pt x="0" y="16"/>
                    </a:cubicBezTo>
                    <a:cubicBezTo>
                      <a:pt x="0" y="11"/>
                      <a:pt x="1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93420458-6ACD-77BB-C361-5C25F2D5F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0913" y="3154363"/>
                <a:ext cx="106363" cy="10636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</a:cxnLst>
                <a:rect l="0" t="0" r="r" b="b"/>
                <a:pathLst>
                  <a:path w="44" h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DE3D22AB-891F-C75B-1A86-E39180BB3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1" y="3529013"/>
                <a:ext cx="147638" cy="147637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52" y="9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  <a:cxn ang="0">
                    <a:pos x="0" y="30"/>
                  </a:cxn>
                  <a:cxn ang="0">
                    <a:pos x="9" y="9"/>
                  </a:cxn>
                  <a:cxn ang="0">
                    <a:pos x="31" y="0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9F03661B-6CF7-5CE7-34D2-45D84A58C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3529013"/>
                <a:ext cx="147638" cy="147637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52" y="9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  <a:cxn ang="0">
                    <a:pos x="0" y="30"/>
                  </a:cxn>
                  <a:cxn ang="0">
                    <a:pos x="9" y="9"/>
                  </a:cxn>
                  <a:cxn ang="0">
                    <a:pos x="31" y="0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01B3E2D3-C579-6302-F538-9E37AD08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463" y="3079750"/>
                <a:ext cx="171450" cy="171450"/>
              </a:xfrm>
              <a:custGeom>
                <a:avLst/>
                <a:gdLst/>
                <a:ahLst/>
                <a:cxnLst>
                  <a:cxn ang="0">
                    <a:pos x="61" y="10"/>
                  </a:cxn>
                  <a:cxn ang="0">
                    <a:pos x="71" y="35"/>
                  </a:cxn>
                  <a:cxn ang="0">
                    <a:pos x="61" y="60"/>
                  </a:cxn>
                  <a:cxn ang="0">
                    <a:pos x="36" y="71"/>
                  </a:cxn>
                  <a:cxn ang="0">
                    <a:pos x="10" y="60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6" y="0"/>
                  </a:cxn>
                  <a:cxn ang="0">
                    <a:pos x="61" y="10"/>
                  </a:cxn>
                </a:cxnLst>
                <a:rect l="0" t="0" r="r" b="b"/>
                <a:pathLst>
                  <a:path w="71" h="71">
                    <a:moveTo>
                      <a:pt x="61" y="10"/>
                    </a:moveTo>
                    <a:cubicBezTo>
                      <a:pt x="68" y="17"/>
                      <a:pt x="71" y="26"/>
                      <a:pt x="71" y="35"/>
                    </a:cubicBezTo>
                    <a:cubicBezTo>
                      <a:pt x="71" y="45"/>
                      <a:pt x="68" y="54"/>
                      <a:pt x="61" y="60"/>
                    </a:cubicBezTo>
                    <a:cubicBezTo>
                      <a:pt x="54" y="68"/>
                      <a:pt x="45" y="71"/>
                      <a:pt x="36" y="71"/>
                    </a:cubicBezTo>
                    <a:cubicBezTo>
                      <a:pt x="26" y="71"/>
                      <a:pt x="17" y="68"/>
                      <a:pt x="10" y="60"/>
                    </a:cubicBezTo>
                    <a:cubicBezTo>
                      <a:pt x="3" y="54"/>
                      <a:pt x="0" y="45"/>
                      <a:pt x="0" y="35"/>
                    </a:cubicBezTo>
                    <a:cubicBezTo>
                      <a:pt x="0" y="26"/>
                      <a:pt x="3" y="17"/>
                      <a:pt x="10" y="10"/>
                    </a:cubicBezTo>
                    <a:cubicBezTo>
                      <a:pt x="17" y="3"/>
                      <a:pt x="26" y="0"/>
                      <a:pt x="36" y="0"/>
                    </a:cubicBezTo>
                    <a:cubicBezTo>
                      <a:pt x="45" y="0"/>
                      <a:pt x="54" y="3"/>
                      <a:pt x="61" y="1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3F55350F-2535-AD0A-BE61-5BA6B8346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943350"/>
                <a:ext cx="77788" cy="7778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  <a:cxn ang="0">
                    <a:pos x="0" y="16"/>
                  </a:cxn>
                </a:cxnLst>
                <a:rect l="0" t="0" r="r" b="b"/>
                <a:pathLst>
                  <a:path w="32" h="32">
                    <a:moveTo>
                      <a:pt x="0" y="16"/>
                    </a:moveTo>
                    <a:cubicBezTo>
                      <a:pt x="0" y="11"/>
                      <a:pt x="2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9E6F65E0-19AB-C63D-C4E1-F7BBC927F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3560763"/>
                <a:ext cx="77788" cy="77787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  <a:cxn ang="0">
                    <a:pos x="0" y="16"/>
                  </a:cxn>
                  <a:cxn ang="0">
                    <a:pos x="5" y="4"/>
                  </a:cxn>
                </a:cxnLst>
                <a:rect l="0" t="0" r="r" b="b"/>
                <a:pathLst>
                  <a:path w="32" h="32">
                    <a:moveTo>
                      <a:pt x="5" y="4"/>
                    </a:move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ubicBezTo>
                      <a:pt x="0" y="11"/>
                      <a:pt x="2" y="8"/>
                      <a:pt x="5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768BABCA-0221-5E3F-56CA-BD2E859C2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3536950"/>
                <a:ext cx="125413" cy="125412"/>
              </a:xfrm>
              <a:custGeom>
                <a:avLst/>
                <a:gdLst/>
                <a:ahLst/>
                <a:cxnLst>
                  <a:cxn ang="0">
                    <a:pos x="44" y="7"/>
                  </a:cxn>
                  <a:cxn ang="0">
                    <a:pos x="52" y="26"/>
                  </a:cxn>
                  <a:cxn ang="0">
                    <a:pos x="44" y="44"/>
                  </a:cxn>
                  <a:cxn ang="0">
                    <a:pos x="26" y="52"/>
                  </a:cxn>
                  <a:cxn ang="0">
                    <a:pos x="7" y="44"/>
                  </a:cxn>
                  <a:cxn ang="0">
                    <a:pos x="0" y="26"/>
                  </a:cxn>
                  <a:cxn ang="0">
                    <a:pos x="7" y="7"/>
                  </a:cxn>
                  <a:cxn ang="0">
                    <a:pos x="26" y="0"/>
                  </a:cxn>
                  <a:cxn ang="0">
                    <a:pos x="44" y="7"/>
                  </a:cxn>
                </a:cxnLst>
                <a:rect l="0" t="0" r="r" b="b"/>
                <a:pathLst>
                  <a:path w="52" h="52">
                    <a:moveTo>
                      <a:pt x="44" y="7"/>
                    </a:move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992AC5D9-7648-F6D1-1CF5-3D0DCC70D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838" y="3921125"/>
                <a:ext cx="125413" cy="127000"/>
              </a:xfrm>
              <a:custGeom>
                <a:avLst/>
                <a:gdLst/>
                <a:ahLst/>
                <a:cxnLst>
                  <a:cxn ang="0">
                    <a:pos x="44" y="44"/>
                  </a:cxn>
                  <a:cxn ang="0">
                    <a:pos x="26" y="52"/>
                  </a:cxn>
                  <a:cxn ang="0">
                    <a:pos x="7" y="44"/>
                  </a:cxn>
                  <a:cxn ang="0">
                    <a:pos x="0" y="26"/>
                  </a:cxn>
                  <a:cxn ang="0">
                    <a:pos x="7" y="7"/>
                  </a:cxn>
                  <a:cxn ang="0">
                    <a:pos x="26" y="0"/>
                  </a:cxn>
                  <a:cxn ang="0">
                    <a:pos x="44" y="7"/>
                  </a:cxn>
                  <a:cxn ang="0">
                    <a:pos x="52" y="26"/>
                  </a:cxn>
                  <a:cxn ang="0">
                    <a:pos x="44" y="44"/>
                  </a:cxn>
                </a:cxnLst>
                <a:rect l="0" t="0" r="r" b="b"/>
                <a:pathLst>
                  <a:path w="52" h="52">
                    <a:moveTo>
                      <a:pt x="44" y="44"/>
                    </a:move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C48FE3AA-0DF4-2C4C-B4B1-B327912A7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3967163"/>
                <a:ext cx="155575" cy="155575"/>
              </a:xfrm>
              <a:custGeom>
                <a:avLst/>
                <a:gdLst/>
                <a:ahLst/>
                <a:cxnLst>
                  <a:cxn ang="0">
                    <a:pos x="32" y="64"/>
                  </a:cxn>
                  <a:cxn ang="0">
                    <a:pos x="9" y="54"/>
                  </a:cxn>
                  <a:cxn ang="0">
                    <a:pos x="0" y="32"/>
                  </a:cxn>
                  <a:cxn ang="0">
                    <a:pos x="9" y="9"/>
                  </a:cxn>
                  <a:cxn ang="0">
                    <a:pos x="32" y="0"/>
                  </a:cxn>
                  <a:cxn ang="0">
                    <a:pos x="54" y="9"/>
                  </a:cxn>
                  <a:cxn ang="0">
                    <a:pos x="64" y="32"/>
                  </a:cxn>
                  <a:cxn ang="0">
                    <a:pos x="54" y="54"/>
                  </a:cxn>
                  <a:cxn ang="0">
                    <a:pos x="32" y="64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23" y="64"/>
                      <a:pt x="16" y="61"/>
                      <a:pt x="9" y="54"/>
                    </a:cubicBezTo>
                    <a:cubicBezTo>
                      <a:pt x="3" y="48"/>
                      <a:pt x="0" y="40"/>
                      <a:pt x="0" y="32"/>
                    </a:cubicBezTo>
                    <a:cubicBezTo>
                      <a:pt x="0" y="23"/>
                      <a:pt x="3" y="15"/>
                      <a:pt x="9" y="9"/>
                    </a:cubicBezTo>
                    <a:cubicBezTo>
                      <a:pt x="16" y="3"/>
                      <a:pt x="23" y="0"/>
                      <a:pt x="32" y="0"/>
                    </a:cubicBezTo>
                    <a:cubicBezTo>
                      <a:pt x="41" y="0"/>
                      <a:pt x="48" y="3"/>
                      <a:pt x="54" y="9"/>
                    </a:cubicBezTo>
                    <a:cubicBezTo>
                      <a:pt x="61" y="15"/>
                      <a:pt x="64" y="23"/>
                      <a:pt x="64" y="32"/>
                    </a:cubicBezTo>
                    <a:cubicBezTo>
                      <a:pt x="64" y="40"/>
                      <a:pt x="61" y="48"/>
                      <a:pt x="54" y="54"/>
                    </a:cubicBezTo>
                    <a:cubicBezTo>
                      <a:pt x="48" y="61"/>
                      <a:pt x="41" y="64"/>
                      <a:pt x="32" y="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E6FBF5FD-48ED-78C1-27AD-ED476E946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3625850"/>
                <a:ext cx="120650" cy="122237"/>
              </a:xfrm>
              <a:custGeom>
                <a:avLst/>
                <a:gdLst/>
                <a:ahLst/>
                <a:cxnLst>
                  <a:cxn ang="0">
                    <a:pos x="42" y="7"/>
                  </a:cxn>
                  <a:cxn ang="0">
                    <a:pos x="50" y="25"/>
                  </a:cxn>
                  <a:cxn ang="0">
                    <a:pos x="42" y="42"/>
                  </a:cxn>
                  <a:cxn ang="0">
                    <a:pos x="25" y="50"/>
                  </a:cxn>
                  <a:cxn ang="0">
                    <a:pos x="7" y="42"/>
                  </a:cxn>
                  <a:cxn ang="0">
                    <a:pos x="0" y="25"/>
                  </a:cxn>
                  <a:cxn ang="0">
                    <a:pos x="7" y="7"/>
                  </a:cxn>
                  <a:cxn ang="0">
                    <a:pos x="25" y="0"/>
                  </a:cxn>
                  <a:cxn ang="0">
                    <a:pos x="42" y="7"/>
                  </a:cxn>
                </a:cxnLst>
                <a:rect l="0" t="0" r="r" b="b"/>
                <a:pathLst>
                  <a:path w="50" h="50">
                    <a:moveTo>
                      <a:pt x="42" y="7"/>
                    </a:move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7"/>
                      <a:pt x="42" y="42"/>
                    </a:cubicBezTo>
                    <a:cubicBezTo>
                      <a:pt x="38" y="47"/>
                      <a:pt x="32" y="50"/>
                      <a:pt x="25" y="50"/>
                    </a:cubicBezTo>
                    <a:cubicBezTo>
                      <a:pt x="18" y="50"/>
                      <a:pt x="12" y="47"/>
                      <a:pt x="7" y="42"/>
                    </a:cubicBezTo>
                    <a:cubicBezTo>
                      <a:pt x="2" y="37"/>
                      <a:pt x="0" y="32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8" y="2"/>
                      <a:pt x="42" y="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AD26BD8-3CC1-E35B-D9C1-7EF0B0E80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88" y="3921125"/>
                <a:ext cx="114300" cy="114300"/>
              </a:xfrm>
              <a:custGeom>
                <a:avLst/>
                <a:gdLst/>
                <a:ahLst/>
                <a:cxnLst>
                  <a:cxn ang="0">
                    <a:pos x="40" y="6"/>
                  </a:cxn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</a:cxnLst>
                <a:rect l="0" t="0" r="r" b="b"/>
                <a:pathLst>
                  <a:path w="47" h="47">
                    <a:moveTo>
                      <a:pt x="40" y="6"/>
                    </a:moveTo>
                    <a:cubicBezTo>
                      <a:pt x="45" y="11"/>
                      <a:pt x="47" y="17"/>
                      <a:pt x="47" y="23"/>
                    </a:cubicBezTo>
                    <a:cubicBezTo>
                      <a:pt x="47" y="30"/>
                      <a:pt x="45" y="35"/>
                      <a:pt x="40" y="40"/>
                    </a:cubicBezTo>
                    <a:cubicBezTo>
                      <a:pt x="36" y="45"/>
                      <a:pt x="30" y="47"/>
                      <a:pt x="24" y="47"/>
                    </a:cubicBezTo>
                    <a:cubicBezTo>
                      <a:pt x="17" y="47"/>
                      <a:pt x="12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2" y="2"/>
                      <a:pt x="17" y="0"/>
                      <a:pt x="24" y="0"/>
                    </a:cubicBezTo>
                    <a:cubicBezTo>
                      <a:pt x="30" y="0"/>
                      <a:pt x="36" y="2"/>
                      <a:pt x="40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23668568-EC39-C39C-B244-F4033072E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1" y="4352925"/>
                <a:ext cx="112713" cy="112712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  <a:cxn ang="0">
                    <a:pos x="47" y="23"/>
                  </a:cxn>
                </a:cxnLst>
                <a:rect l="0" t="0" r="r" b="b"/>
                <a:pathLst>
                  <a:path w="47" h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A4222809-81D3-0990-F17D-3C5F8D223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251" y="4006850"/>
                <a:ext cx="98425" cy="98425"/>
              </a:xfrm>
              <a:custGeom>
                <a:avLst/>
                <a:gdLst/>
                <a:ahLst/>
                <a:cxnLst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  <a:cxn ang="0">
                    <a:pos x="41" y="20"/>
                  </a:cxn>
                </a:cxnLst>
                <a:rect l="0" t="0" r="r" b="b"/>
                <a:pathLst>
                  <a:path w="41" h="41">
                    <a:moveTo>
                      <a:pt x="41" y="20"/>
                    </a:move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6B059FEE-5A24-2846-4B09-5D7185997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88" y="4367213"/>
                <a:ext cx="100013" cy="98425"/>
              </a:xfrm>
              <a:custGeom>
                <a:avLst/>
                <a:gdLst/>
                <a:ahLst/>
                <a:cxnLst>
                  <a:cxn ang="0">
                    <a:pos x="35" y="6"/>
                  </a:cxn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</a:cxnLst>
                <a:rect l="0" t="0" r="r" b="b"/>
                <a:pathLst>
                  <a:path w="41" h="41">
                    <a:moveTo>
                      <a:pt x="35" y="6"/>
                    </a:move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CE2E9A3-600D-E0FE-7C81-F0E7CD570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788" y="4367213"/>
                <a:ext cx="98425" cy="98425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</a:cxnLst>
                <a:rect l="0" t="0" r="r" b="b"/>
                <a:pathLst>
                  <a:path w="41" h="41">
                    <a:moveTo>
                      <a:pt x="0" y="20"/>
                    </a:move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0031D2A8-3CED-7B30-144B-0CB942857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1" y="3195638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D4823389-4935-EDA4-D632-D57FDE6AF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2901" y="2373313"/>
                <a:ext cx="144463" cy="144462"/>
              </a:xfrm>
              <a:custGeom>
                <a:avLst/>
                <a:gdLst/>
                <a:ahLst/>
                <a:cxnLst>
                  <a:cxn ang="0">
                    <a:pos x="9" y="51"/>
                  </a:cxn>
                  <a:cxn ang="0">
                    <a:pos x="0" y="30"/>
                  </a:cxn>
                  <a:cxn ang="0">
                    <a:pos x="9" y="8"/>
                  </a:cxn>
                  <a:cxn ang="0">
                    <a:pos x="30" y="0"/>
                  </a:cxn>
                  <a:cxn ang="0">
                    <a:pos x="51" y="8"/>
                  </a:cxn>
                  <a:cxn ang="0">
                    <a:pos x="60" y="30"/>
                  </a:cxn>
                  <a:cxn ang="0">
                    <a:pos x="51" y="51"/>
                  </a:cxn>
                  <a:cxn ang="0">
                    <a:pos x="30" y="60"/>
                  </a:cxn>
                  <a:cxn ang="0">
                    <a:pos x="9" y="51"/>
                  </a:cxn>
                </a:cxnLst>
                <a:rect l="0" t="0" r="r" b="b"/>
                <a:pathLst>
                  <a:path w="60" h="60">
                    <a:moveTo>
                      <a:pt x="9" y="51"/>
                    </a:moveTo>
                    <a:cubicBezTo>
                      <a:pt x="3" y="45"/>
                      <a:pt x="0" y="38"/>
                      <a:pt x="0" y="30"/>
                    </a:cubicBezTo>
                    <a:cubicBezTo>
                      <a:pt x="0" y="22"/>
                      <a:pt x="3" y="14"/>
                      <a:pt x="9" y="8"/>
                    </a:cubicBezTo>
                    <a:cubicBezTo>
                      <a:pt x="15" y="3"/>
                      <a:pt x="22" y="0"/>
                      <a:pt x="30" y="0"/>
                    </a:cubicBezTo>
                    <a:cubicBezTo>
                      <a:pt x="38" y="0"/>
                      <a:pt x="45" y="3"/>
                      <a:pt x="51" y="8"/>
                    </a:cubicBezTo>
                    <a:cubicBezTo>
                      <a:pt x="57" y="14"/>
                      <a:pt x="60" y="22"/>
                      <a:pt x="60" y="30"/>
                    </a:cubicBezTo>
                    <a:cubicBezTo>
                      <a:pt x="60" y="38"/>
                      <a:pt x="57" y="45"/>
                      <a:pt x="51" y="51"/>
                    </a:cubicBezTo>
                    <a:cubicBezTo>
                      <a:pt x="45" y="57"/>
                      <a:pt x="38" y="60"/>
                      <a:pt x="30" y="60"/>
                    </a:cubicBezTo>
                    <a:cubicBezTo>
                      <a:pt x="22" y="60"/>
                      <a:pt x="15" y="57"/>
                      <a:pt x="9" y="5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0" name="Freeform 35">
                <a:extLst>
                  <a:ext uri="{FF2B5EF4-FFF2-40B4-BE49-F238E27FC236}">
                    <a16:creationId xmlns:a16="http://schemas.microsoft.com/office/drawing/2014/main" id="{35C93A95-9AA1-6366-9186-B05150E16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4388" y="2185988"/>
                <a:ext cx="203200" cy="203200"/>
              </a:xfrm>
              <a:custGeom>
                <a:avLst/>
                <a:gdLst/>
                <a:ahLst/>
                <a:cxnLst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</a:cxnLst>
                <a:rect l="0" t="0" r="r" b="b"/>
                <a:pathLst>
                  <a:path w="84" h="84">
                    <a:moveTo>
                      <a:pt x="72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2626CE82-A8E4-2E2F-85E8-6FC98B86C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1" y="2338388"/>
                <a:ext cx="203200" cy="203200"/>
              </a:xfrm>
              <a:custGeom>
                <a:avLst/>
                <a:gdLst/>
                <a:ahLst/>
                <a:cxnLst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  <a:cxn ang="0">
                    <a:pos x="84" y="42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BBE294C8-1E1A-969F-ACE1-DD00B776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851" y="2474913"/>
                <a:ext cx="147638" cy="147637"/>
              </a:xfrm>
              <a:custGeom>
                <a:avLst/>
                <a:gdLst/>
                <a:ahLst/>
                <a:cxnLst>
                  <a:cxn ang="0">
                    <a:pos x="9" y="52"/>
                  </a:cxn>
                  <a:cxn ang="0">
                    <a:pos x="0" y="30"/>
                  </a:cxn>
                  <a:cxn ang="0">
                    <a:pos x="9" y="8"/>
                  </a:cxn>
                  <a:cxn ang="0">
                    <a:pos x="31" y="0"/>
                  </a:cxn>
                  <a:cxn ang="0">
                    <a:pos x="52" y="8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</a:cxnLst>
                <a:rect l="0" t="0" r="r" b="b"/>
                <a:pathLst>
                  <a:path w="61" h="61">
                    <a:moveTo>
                      <a:pt x="9" y="52"/>
                    </a:move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8"/>
                    </a:cubicBezTo>
                    <a:cubicBezTo>
                      <a:pt x="15" y="3"/>
                      <a:pt x="22" y="0"/>
                      <a:pt x="31" y="0"/>
                    </a:cubicBezTo>
                    <a:cubicBezTo>
                      <a:pt x="39" y="0"/>
                      <a:pt x="46" y="3"/>
                      <a:pt x="52" y="8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26178F23-90CA-FA44-BCB8-20DF259EC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88" y="2628900"/>
                <a:ext cx="204788" cy="203200"/>
              </a:xfrm>
              <a:custGeom>
                <a:avLst/>
                <a:gdLst/>
                <a:ahLst/>
                <a:cxnLst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</a:cxnLst>
                <a:rect l="0" t="0" r="r" b="b"/>
                <a:pathLst>
                  <a:path w="84" h="84">
                    <a:moveTo>
                      <a:pt x="12" y="71"/>
                    </a:move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4" name="Freeform 39">
                <a:extLst>
                  <a:ext uri="{FF2B5EF4-FFF2-40B4-BE49-F238E27FC236}">
                    <a16:creationId xmlns:a16="http://schemas.microsoft.com/office/drawing/2014/main" id="{2C45DC04-EEA8-B6FF-6E8C-506D3982F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438" y="4359275"/>
                <a:ext cx="112713" cy="114300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  <a:cxn ang="0">
                    <a:pos x="47" y="23"/>
                  </a:cxn>
                </a:cxnLst>
                <a:rect l="0" t="0" r="r" b="b"/>
                <a:pathLst>
                  <a:path w="47" h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</p:grpSp>
      </p:grpSp>
      <p:sp>
        <p:nvSpPr>
          <p:cNvPr id="45" name="Oval 89">
            <a:extLst>
              <a:ext uri="{FF2B5EF4-FFF2-40B4-BE49-F238E27FC236}">
                <a16:creationId xmlns:a16="http://schemas.microsoft.com/office/drawing/2014/main" id="{F308ED3C-B657-EED1-786E-AD9A33BAC7A5}"/>
              </a:ext>
            </a:extLst>
          </p:cNvPr>
          <p:cNvSpPr/>
          <p:nvPr/>
        </p:nvSpPr>
        <p:spPr>
          <a:xfrm rot="16200000">
            <a:off x="3609631" y="3601674"/>
            <a:ext cx="479085" cy="479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6" name="Oval 90">
            <a:extLst>
              <a:ext uri="{FF2B5EF4-FFF2-40B4-BE49-F238E27FC236}">
                <a16:creationId xmlns:a16="http://schemas.microsoft.com/office/drawing/2014/main" id="{DEE4C97D-5459-6C63-0C4A-3BD70931DFDA}"/>
              </a:ext>
            </a:extLst>
          </p:cNvPr>
          <p:cNvSpPr/>
          <p:nvPr/>
        </p:nvSpPr>
        <p:spPr>
          <a:xfrm rot="16200000">
            <a:off x="3991315" y="2496728"/>
            <a:ext cx="479085" cy="4790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7" name="Oval 91">
            <a:extLst>
              <a:ext uri="{FF2B5EF4-FFF2-40B4-BE49-F238E27FC236}">
                <a16:creationId xmlns:a16="http://schemas.microsoft.com/office/drawing/2014/main" id="{37A156D2-8921-E1E0-568D-E3C81664436E}"/>
              </a:ext>
            </a:extLst>
          </p:cNvPr>
          <p:cNvSpPr/>
          <p:nvPr/>
        </p:nvSpPr>
        <p:spPr>
          <a:xfrm rot="16200000">
            <a:off x="4876800" y="1626745"/>
            <a:ext cx="479085" cy="4790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8" name="Oval 92">
            <a:extLst>
              <a:ext uri="{FF2B5EF4-FFF2-40B4-BE49-F238E27FC236}">
                <a16:creationId xmlns:a16="http://schemas.microsoft.com/office/drawing/2014/main" id="{0BAF9F40-F13E-FE23-DB03-317F3843D6A2}"/>
              </a:ext>
            </a:extLst>
          </p:cNvPr>
          <p:cNvSpPr/>
          <p:nvPr/>
        </p:nvSpPr>
        <p:spPr>
          <a:xfrm rot="16200000">
            <a:off x="6911774" y="1631882"/>
            <a:ext cx="479085" cy="4790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9" name="Oval 93">
            <a:extLst>
              <a:ext uri="{FF2B5EF4-FFF2-40B4-BE49-F238E27FC236}">
                <a16:creationId xmlns:a16="http://schemas.microsoft.com/office/drawing/2014/main" id="{157347C7-A709-8E52-55C1-84B59386AEFA}"/>
              </a:ext>
            </a:extLst>
          </p:cNvPr>
          <p:cNvSpPr/>
          <p:nvPr/>
        </p:nvSpPr>
        <p:spPr>
          <a:xfrm rot="16200000">
            <a:off x="7852115" y="2632862"/>
            <a:ext cx="479085" cy="4790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50" name="Oval 94">
            <a:extLst>
              <a:ext uri="{FF2B5EF4-FFF2-40B4-BE49-F238E27FC236}">
                <a16:creationId xmlns:a16="http://schemas.microsoft.com/office/drawing/2014/main" id="{B7DEB1BB-3864-6070-03FB-F1C564477454}"/>
              </a:ext>
            </a:extLst>
          </p:cNvPr>
          <p:cNvSpPr/>
          <p:nvPr/>
        </p:nvSpPr>
        <p:spPr>
          <a:xfrm rot="16200000">
            <a:off x="8103284" y="3601674"/>
            <a:ext cx="479085" cy="47908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51" name="TextBox 95">
            <a:extLst>
              <a:ext uri="{FF2B5EF4-FFF2-40B4-BE49-F238E27FC236}">
                <a16:creationId xmlns:a16="http://schemas.microsoft.com/office/drawing/2014/main" id="{C02B3BBF-D49B-482C-EDFD-F195A9E49559}"/>
              </a:ext>
            </a:extLst>
          </p:cNvPr>
          <p:cNvSpPr txBox="1"/>
          <p:nvPr/>
        </p:nvSpPr>
        <p:spPr>
          <a:xfrm>
            <a:off x="7416799" y="1151844"/>
            <a:ext cx="4678468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>
                <a:solidFill>
                  <a:schemeClr val="accent4"/>
                </a:solidFill>
              </a:rPr>
              <a:t>Introducir y accionar la </a:t>
            </a:r>
            <a:r>
              <a:rPr lang="es-MX" sz="1600" b="1" err="1">
                <a:solidFill>
                  <a:schemeClr val="accent4"/>
                </a:solidFill>
              </a:rPr>
              <a:t>centricidad</a:t>
            </a:r>
            <a:r>
              <a:rPr lang="es-MX" sz="1600" b="1">
                <a:solidFill>
                  <a:schemeClr val="accent4"/>
                </a:solidFill>
              </a:rPr>
              <a:t> en cliente-socio</a:t>
            </a:r>
            <a:endParaRPr lang="es-MX" sz="1600">
              <a:solidFill>
                <a:schemeClr val="accent4"/>
              </a:solidFill>
            </a:endParaRPr>
          </a:p>
          <a:p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Introducir la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centricidad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en cliente-socio a lo largo de todas las iniciativas y proyectos clave de las áreas de negocio</a:t>
            </a:r>
          </a:p>
        </p:txBody>
      </p:sp>
      <p:sp>
        <p:nvSpPr>
          <p:cNvPr id="52" name="TextBox 96">
            <a:extLst>
              <a:ext uri="{FF2B5EF4-FFF2-40B4-BE49-F238E27FC236}">
                <a16:creationId xmlns:a16="http://schemas.microsoft.com/office/drawing/2014/main" id="{06D16D8E-AB44-D251-4BC3-1F43F30E238E}"/>
              </a:ext>
            </a:extLst>
          </p:cNvPr>
          <p:cNvSpPr txBox="1"/>
          <p:nvPr/>
        </p:nvSpPr>
        <p:spPr>
          <a:xfrm>
            <a:off x="484225" y="1151844"/>
            <a:ext cx="437306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600" b="1">
                <a:solidFill>
                  <a:schemeClr val="accent3"/>
                </a:solidFill>
              </a:rPr>
              <a:t>Traducir y responder preguntas de negocio en </a:t>
            </a:r>
            <a:r>
              <a:rPr lang="es-MX" sz="1600" b="1" err="1">
                <a:solidFill>
                  <a:schemeClr val="accent3"/>
                </a:solidFill>
              </a:rPr>
              <a:t>insights</a:t>
            </a:r>
            <a:r>
              <a:rPr lang="es-MX" sz="1600" b="1">
                <a:solidFill>
                  <a:schemeClr val="accent3"/>
                </a:solidFill>
              </a:rPr>
              <a:t> poderosos</a:t>
            </a:r>
            <a:endParaRPr lang="es-MX" sz="1600">
              <a:solidFill>
                <a:schemeClr val="accent3"/>
              </a:solidFill>
            </a:endParaRPr>
          </a:p>
          <a:p>
            <a:pPr algn="r"/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Ser generadores de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insights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enfocados en cliente basados en data que faciliten la toma de decisiones a negocio</a:t>
            </a:r>
          </a:p>
        </p:txBody>
      </p:sp>
      <p:sp>
        <p:nvSpPr>
          <p:cNvPr id="53" name="TextBox 97">
            <a:extLst>
              <a:ext uri="{FF2B5EF4-FFF2-40B4-BE49-F238E27FC236}">
                <a16:creationId xmlns:a16="http://schemas.microsoft.com/office/drawing/2014/main" id="{7878A054-F6DB-5B51-5C37-0299C8D64DF5}"/>
              </a:ext>
            </a:extLst>
          </p:cNvPr>
          <p:cNvSpPr txBox="1"/>
          <p:nvPr/>
        </p:nvSpPr>
        <p:spPr>
          <a:xfrm>
            <a:off x="609601" y="2360878"/>
            <a:ext cx="333328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600" b="1">
                <a:solidFill>
                  <a:schemeClr val="accent2"/>
                </a:solidFill>
              </a:rPr>
              <a:t>Entendimiento de Cliente</a:t>
            </a:r>
            <a:endParaRPr lang="es-MX" sz="1600">
              <a:solidFill>
                <a:schemeClr val="accent2"/>
              </a:solidFill>
            </a:endParaRPr>
          </a:p>
          <a:p>
            <a:pPr algn="r"/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Diseño, gestión y seguimiento de entendimiento del cliente</a:t>
            </a:r>
          </a:p>
        </p:txBody>
      </p:sp>
      <p:sp>
        <p:nvSpPr>
          <p:cNvPr id="54" name="TextBox 98">
            <a:extLst>
              <a:ext uri="{FF2B5EF4-FFF2-40B4-BE49-F238E27FC236}">
                <a16:creationId xmlns:a16="http://schemas.microsoft.com/office/drawing/2014/main" id="{29771743-465B-E3C0-9B6D-86ACA43AE86C}"/>
              </a:ext>
            </a:extLst>
          </p:cNvPr>
          <p:cNvSpPr txBox="1"/>
          <p:nvPr/>
        </p:nvSpPr>
        <p:spPr>
          <a:xfrm>
            <a:off x="211491" y="3467996"/>
            <a:ext cx="3333287" cy="1364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600" b="1">
                <a:solidFill>
                  <a:schemeClr val="accent1"/>
                </a:solidFill>
              </a:rPr>
              <a:t>Soporte a </a:t>
            </a:r>
            <a:r>
              <a:rPr lang="es-MX" sz="1600" b="1" err="1">
                <a:solidFill>
                  <a:schemeClr val="accent1"/>
                </a:solidFill>
              </a:rPr>
              <a:t>Category</a:t>
            </a:r>
            <a:r>
              <a:rPr lang="es-MX" sz="1600" b="1">
                <a:solidFill>
                  <a:schemeClr val="accent1"/>
                </a:solidFill>
              </a:rPr>
              <a:t> </a:t>
            </a:r>
            <a:r>
              <a:rPr lang="es-MX" sz="1600" b="1" err="1">
                <a:solidFill>
                  <a:schemeClr val="accent1"/>
                </a:solidFill>
              </a:rPr>
              <a:t>Strategy</a:t>
            </a:r>
            <a:endParaRPr lang="es-MX" sz="1600">
              <a:solidFill>
                <a:schemeClr val="accent1"/>
              </a:solidFill>
            </a:endParaRPr>
          </a:p>
          <a:p>
            <a:pPr algn="r"/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Soporte al BAU en Categorías y Formatos: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Offer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Planning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Journeys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, Estudios de Mercado y Tendencias de Cliente y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Accelerator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On-Demand</a:t>
            </a:r>
            <a:endParaRPr lang="es-MX" sz="133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99">
            <a:extLst>
              <a:ext uri="{FF2B5EF4-FFF2-40B4-BE49-F238E27FC236}">
                <a16:creationId xmlns:a16="http://schemas.microsoft.com/office/drawing/2014/main" id="{59811E55-5CD3-20FA-EE27-B28FEAB6EDBE}"/>
              </a:ext>
            </a:extLst>
          </p:cNvPr>
          <p:cNvSpPr txBox="1"/>
          <p:nvPr/>
        </p:nvSpPr>
        <p:spPr>
          <a:xfrm>
            <a:off x="8354976" y="2438702"/>
            <a:ext cx="33528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>
                <a:solidFill>
                  <a:srgbClr val="63BCDF"/>
                </a:solidFill>
              </a:rPr>
              <a:t>Diferenciación de </a:t>
            </a:r>
            <a:r>
              <a:rPr lang="es-MX" sz="1600" b="1" err="1">
                <a:solidFill>
                  <a:srgbClr val="63BCDF"/>
                </a:solidFill>
              </a:rPr>
              <a:t>CVPs</a:t>
            </a:r>
            <a:endParaRPr lang="es-MX" sz="1600">
              <a:solidFill>
                <a:srgbClr val="63BCDF"/>
              </a:solidFill>
            </a:endParaRPr>
          </a:p>
          <a:p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Diferenciación de los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CVPs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de cara al cliente</a:t>
            </a:r>
          </a:p>
        </p:txBody>
      </p:sp>
      <p:sp>
        <p:nvSpPr>
          <p:cNvPr id="56" name="TextBox 100">
            <a:extLst>
              <a:ext uri="{FF2B5EF4-FFF2-40B4-BE49-F238E27FC236}">
                <a16:creationId xmlns:a16="http://schemas.microsoft.com/office/drawing/2014/main" id="{1802C430-4F9D-B765-559C-3CA593C92A8C}"/>
              </a:ext>
            </a:extLst>
          </p:cNvPr>
          <p:cNvSpPr txBox="1"/>
          <p:nvPr/>
        </p:nvSpPr>
        <p:spPr>
          <a:xfrm>
            <a:off x="8582369" y="3480387"/>
            <a:ext cx="3352800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err="1">
                <a:solidFill>
                  <a:srgbClr val="979797"/>
                </a:solidFill>
              </a:rPr>
              <a:t>Omni</a:t>
            </a:r>
            <a:r>
              <a:rPr lang="es-MX" sz="1600" b="1">
                <a:solidFill>
                  <a:srgbClr val="979797"/>
                </a:solidFill>
              </a:rPr>
              <a:t> – </a:t>
            </a:r>
            <a:r>
              <a:rPr lang="es-MX" sz="1600" b="1" err="1">
                <a:solidFill>
                  <a:srgbClr val="979797"/>
                </a:solidFill>
              </a:rPr>
              <a:t>Category</a:t>
            </a:r>
            <a:r>
              <a:rPr lang="es-MX" sz="1600" b="1">
                <a:solidFill>
                  <a:srgbClr val="979797"/>
                </a:solidFill>
              </a:rPr>
              <a:t> </a:t>
            </a:r>
            <a:r>
              <a:rPr lang="es-MX" sz="1600" b="1" err="1">
                <a:solidFill>
                  <a:srgbClr val="979797"/>
                </a:solidFill>
              </a:rPr>
              <a:t>Strategy</a:t>
            </a:r>
            <a:endParaRPr lang="es-MX" sz="1600">
              <a:solidFill>
                <a:srgbClr val="979797"/>
              </a:solidFill>
            </a:endParaRPr>
          </a:p>
          <a:p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Input de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Omnichannel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Strategy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(40 categorías) e input para planes por segmento de cliente para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CVPs</a:t>
            </a:r>
            <a:endParaRPr lang="es-MX" sz="133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DAFBB5FA-F446-147D-7261-C00EF2341244}"/>
              </a:ext>
            </a:extLst>
          </p:cNvPr>
          <p:cNvSpPr txBox="1"/>
          <p:nvPr/>
        </p:nvSpPr>
        <p:spPr>
          <a:xfrm>
            <a:off x="487830" y="60285"/>
            <a:ext cx="1121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b="1">
                <a:solidFill>
                  <a:schemeClr val="tx2"/>
                </a:solidFill>
                <a:latin typeface="Bogle Black" panose="020B0A03020203060203" pitchFamily="34" charset="0"/>
              </a:rPr>
              <a:t>ENFOQUE &amp; ALCANCES | </a:t>
            </a:r>
            <a:r>
              <a:rPr lang="es-MX" sz="3200" b="1">
                <a:solidFill>
                  <a:schemeClr val="accent1"/>
                </a:solidFill>
                <a:latin typeface="Bogle Black" panose="020B0A03020203060203" pitchFamily="34" charset="0"/>
              </a:rPr>
              <a:t>CUSTOMER BUSINESS PARTNERS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AEE2B113-8AC9-5E37-7BA4-B045703CFEA5}"/>
              </a:ext>
            </a:extLst>
          </p:cNvPr>
          <p:cNvSpPr/>
          <p:nvPr/>
        </p:nvSpPr>
        <p:spPr>
          <a:xfrm>
            <a:off x="356907" y="5519953"/>
            <a:ext cx="11376876" cy="722053"/>
          </a:xfrm>
          <a:prstGeom prst="rect">
            <a:avLst/>
          </a:prstGeom>
          <a:solidFill>
            <a:srgbClr val="FFFFFF">
              <a:lumMod val="8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La finalidad de los </a:t>
            </a:r>
            <a:r>
              <a:rPr kumimoji="0" lang="es-PE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CBPs</a:t>
            </a: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es ser equipos generadores de </a:t>
            </a:r>
            <a:r>
              <a:rPr kumimoji="0" lang="es-PE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insights</a:t>
            </a: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(basados en datos) de </a:t>
            </a:r>
            <a:r>
              <a:rPr lang="es-PE" b="1">
                <a:solidFill>
                  <a:schemeClr val="tx2"/>
                </a:solidFill>
                <a:latin typeface="+mj-lt"/>
              </a:rPr>
              <a:t>alto </a:t>
            </a: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valor para el negocio, pero siempre con foco en el cliente</a:t>
            </a:r>
          </a:p>
        </p:txBody>
      </p:sp>
      <p:pic>
        <p:nvPicPr>
          <p:cNvPr id="4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62783706-583D-AA9A-4F6C-BBD9CE083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69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05CD6C0-FF57-A6D1-3BA7-95FE5A6609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rame 41">
            <a:extLst>
              <a:ext uri="{FF2B5EF4-FFF2-40B4-BE49-F238E27FC236}">
                <a16:creationId xmlns:a16="http://schemas.microsoft.com/office/drawing/2014/main" id="{3B5D3BEA-83BE-9861-F9C8-75029BFD45D3}"/>
              </a:ext>
            </a:extLst>
          </p:cNvPr>
          <p:cNvSpPr/>
          <p:nvPr/>
        </p:nvSpPr>
        <p:spPr>
          <a:xfrm>
            <a:off x="1394887" y="1638545"/>
            <a:ext cx="3917276" cy="3917276"/>
          </a:xfrm>
          <a:prstGeom prst="frame">
            <a:avLst>
              <a:gd name="adj1" fmla="val 1577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Pentagon 42">
            <a:extLst>
              <a:ext uri="{FF2B5EF4-FFF2-40B4-BE49-F238E27FC236}">
                <a16:creationId xmlns:a16="http://schemas.microsoft.com/office/drawing/2014/main" id="{A214C8E0-597D-5629-E36B-F69F74AF1C7B}"/>
              </a:ext>
            </a:extLst>
          </p:cNvPr>
          <p:cNvSpPr/>
          <p:nvPr/>
        </p:nvSpPr>
        <p:spPr>
          <a:xfrm rot="5400000">
            <a:off x="2411728" y="1418675"/>
            <a:ext cx="1899117" cy="99852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latin typeface="+mj-lt"/>
            </a:endParaRPr>
          </a:p>
        </p:txBody>
      </p:sp>
      <p:sp>
        <p:nvSpPr>
          <p:cNvPr id="7" name="Pentagon 43">
            <a:extLst>
              <a:ext uri="{FF2B5EF4-FFF2-40B4-BE49-F238E27FC236}">
                <a16:creationId xmlns:a16="http://schemas.microsoft.com/office/drawing/2014/main" id="{A599AB63-9A82-2CE6-83BB-A198EE13D794}"/>
              </a:ext>
            </a:extLst>
          </p:cNvPr>
          <p:cNvSpPr/>
          <p:nvPr/>
        </p:nvSpPr>
        <p:spPr>
          <a:xfrm rot="16200000">
            <a:off x="2411728" y="4764469"/>
            <a:ext cx="1899116" cy="998521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latin typeface="+mj-lt"/>
            </a:endParaRPr>
          </a:p>
        </p:txBody>
      </p:sp>
      <p:sp>
        <p:nvSpPr>
          <p:cNvPr id="8" name="Pentagon 44">
            <a:extLst>
              <a:ext uri="{FF2B5EF4-FFF2-40B4-BE49-F238E27FC236}">
                <a16:creationId xmlns:a16="http://schemas.microsoft.com/office/drawing/2014/main" id="{0C5BB6E4-777B-8F05-F999-F9C970C9319C}"/>
              </a:ext>
            </a:extLst>
          </p:cNvPr>
          <p:cNvSpPr/>
          <p:nvPr/>
        </p:nvSpPr>
        <p:spPr>
          <a:xfrm>
            <a:off x="780412" y="3097923"/>
            <a:ext cx="1899117" cy="998521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latin typeface="+mj-lt"/>
            </a:endParaRPr>
          </a:p>
        </p:txBody>
      </p:sp>
      <p:sp>
        <p:nvSpPr>
          <p:cNvPr id="9" name="Pentagon 45">
            <a:extLst>
              <a:ext uri="{FF2B5EF4-FFF2-40B4-BE49-F238E27FC236}">
                <a16:creationId xmlns:a16="http://schemas.microsoft.com/office/drawing/2014/main" id="{41A518D3-0C49-A97D-0F94-26FBEA8C3B9E}"/>
              </a:ext>
            </a:extLst>
          </p:cNvPr>
          <p:cNvSpPr/>
          <p:nvPr/>
        </p:nvSpPr>
        <p:spPr>
          <a:xfrm rot="10800000">
            <a:off x="4027522" y="3097921"/>
            <a:ext cx="1899116" cy="998521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>
              <a:latin typeface="+mj-lt"/>
            </a:endParaRP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EA56C390-A37D-4FCC-F3C7-5F4A96542EAA}"/>
              </a:ext>
            </a:extLst>
          </p:cNvPr>
          <p:cNvGrpSpPr/>
          <p:nvPr/>
        </p:nvGrpSpPr>
        <p:grpSpPr>
          <a:xfrm>
            <a:off x="2853362" y="3077410"/>
            <a:ext cx="1015848" cy="1015845"/>
            <a:chOff x="2247891" y="2524775"/>
            <a:chExt cx="775554" cy="775552"/>
          </a:xfrm>
        </p:grpSpPr>
        <p:sp>
          <p:nvSpPr>
            <p:cNvPr id="11" name="Sev01">
              <a:extLst>
                <a:ext uri="{FF2B5EF4-FFF2-40B4-BE49-F238E27FC236}">
                  <a16:creationId xmlns:a16="http://schemas.microsoft.com/office/drawing/2014/main" id="{AE185507-4834-B576-CDB6-C4A515B202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47891" y="2524775"/>
              <a:ext cx="775554" cy="775552"/>
            </a:xfrm>
            <a:prstGeom prst="ellipse">
              <a:avLst/>
            </a:prstGeom>
            <a:noFill/>
            <a:ln w="571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5333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Freeform 69">
              <a:extLst>
                <a:ext uri="{FF2B5EF4-FFF2-40B4-BE49-F238E27FC236}">
                  <a16:creationId xmlns:a16="http://schemas.microsoft.com/office/drawing/2014/main" id="{AD603E7C-F474-7815-78AD-6DFFA7321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2673" y="2748252"/>
              <a:ext cx="325992" cy="328598"/>
            </a:xfrm>
            <a:custGeom>
              <a:avLst/>
              <a:gdLst/>
              <a:ahLst/>
              <a:cxnLst>
                <a:cxn ang="0">
                  <a:pos x="29" y="58"/>
                </a:cxn>
                <a:cxn ang="0">
                  <a:pos x="6" y="47"/>
                </a:cxn>
                <a:cxn ang="0">
                  <a:pos x="7" y="46"/>
                </a:cxn>
                <a:cxn ang="0">
                  <a:pos x="12" y="40"/>
                </a:cxn>
                <a:cxn ang="0">
                  <a:pos x="13" y="40"/>
                </a:cxn>
                <a:cxn ang="0">
                  <a:pos x="14" y="41"/>
                </a:cxn>
                <a:cxn ang="0">
                  <a:pos x="29" y="48"/>
                </a:cxn>
                <a:cxn ang="0">
                  <a:pos x="48" y="29"/>
                </a:cxn>
                <a:cxn ang="0">
                  <a:pos x="29" y="9"/>
                </a:cxn>
                <a:cxn ang="0">
                  <a:pos x="16" y="14"/>
                </a:cxn>
                <a:cxn ang="0">
                  <a:pos x="21" y="20"/>
                </a:cxn>
                <a:cxn ang="0">
                  <a:pos x="21" y="22"/>
                </a:cxn>
                <a:cxn ang="0">
                  <a:pos x="19" y="24"/>
                </a:cxn>
                <a:cxn ang="0">
                  <a:pos x="2" y="24"/>
                </a:cxn>
                <a:cxn ang="0">
                  <a:pos x="0" y="21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4" y="3"/>
                </a:cxn>
                <a:cxn ang="0">
                  <a:pos x="9" y="8"/>
                </a:cxn>
                <a:cxn ang="0">
                  <a:pos x="29" y="0"/>
                </a:cxn>
                <a:cxn ang="0">
                  <a:pos x="58" y="29"/>
                </a:cxn>
                <a:cxn ang="0">
                  <a:pos x="29" y="58"/>
                </a:cxn>
                <a:cxn ang="0">
                  <a:pos x="34" y="35"/>
                </a:cxn>
                <a:cxn ang="0">
                  <a:pos x="33" y="36"/>
                </a:cxn>
                <a:cxn ang="0">
                  <a:pos x="20" y="36"/>
                </a:cxn>
                <a:cxn ang="0">
                  <a:pos x="19" y="35"/>
                </a:cxn>
                <a:cxn ang="0">
                  <a:pos x="19" y="32"/>
                </a:cxn>
                <a:cxn ang="0">
                  <a:pos x="20" y="31"/>
                </a:cxn>
                <a:cxn ang="0">
                  <a:pos x="29" y="31"/>
                </a:cxn>
                <a:cxn ang="0">
                  <a:pos x="29" y="18"/>
                </a:cxn>
                <a:cxn ang="0">
                  <a:pos x="30" y="17"/>
                </a:cxn>
                <a:cxn ang="0">
                  <a:pos x="33" y="17"/>
                </a:cxn>
                <a:cxn ang="0">
                  <a:pos x="34" y="18"/>
                </a:cxn>
                <a:cxn ang="0">
                  <a:pos x="34" y="35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20" y="58"/>
                    <a:pt x="12" y="54"/>
                    <a:pt x="6" y="47"/>
                  </a:cubicBezTo>
                  <a:cubicBezTo>
                    <a:pt x="6" y="47"/>
                    <a:pt x="6" y="46"/>
                    <a:pt x="7" y="46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3" y="40"/>
                  </a:cubicBezTo>
                  <a:cubicBezTo>
                    <a:pt x="13" y="40"/>
                    <a:pt x="13" y="40"/>
                    <a:pt x="14" y="41"/>
                  </a:cubicBezTo>
                  <a:cubicBezTo>
                    <a:pt x="17" y="45"/>
                    <a:pt x="23" y="48"/>
                    <a:pt x="29" y="48"/>
                  </a:cubicBezTo>
                  <a:cubicBezTo>
                    <a:pt x="40" y="48"/>
                    <a:pt x="48" y="39"/>
                    <a:pt x="48" y="29"/>
                  </a:cubicBezTo>
                  <a:cubicBezTo>
                    <a:pt x="48" y="18"/>
                    <a:pt x="40" y="9"/>
                    <a:pt x="29" y="9"/>
                  </a:cubicBezTo>
                  <a:cubicBezTo>
                    <a:pt x="24" y="9"/>
                    <a:pt x="19" y="11"/>
                    <a:pt x="16" y="14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0"/>
                    <a:pt x="22" y="21"/>
                    <a:pt x="21" y="22"/>
                  </a:cubicBezTo>
                  <a:cubicBezTo>
                    <a:pt x="21" y="23"/>
                    <a:pt x="20" y="24"/>
                    <a:pt x="19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4" y="3"/>
                    <a:pt x="21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34" y="35"/>
                  </a:moveTo>
                  <a:cubicBezTo>
                    <a:pt x="34" y="35"/>
                    <a:pt x="33" y="36"/>
                    <a:pt x="33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19" y="35"/>
                    <a:pt x="19" y="35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20" y="31"/>
                    <a:pt x="2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17"/>
                    <a:pt x="29" y="17"/>
                    <a:pt x="3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7"/>
                    <a:pt x="34" y="17"/>
                    <a:pt x="34" y="18"/>
                  </a:cubicBezTo>
                  <a:lnTo>
                    <a:pt x="34" y="3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+mj-lt"/>
              </a:endParaRPr>
            </a:p>
          </p:txBody>
        </p:sp>
      </p:grpSp>
      <p:grpSp>
        <p:nvGrpSpPr>
          <p:cNvPr id="13" name="Group 56">
            <a:extLst>
              <a:ext uri="{FF2B5EF4-FFF2-40B4-BE49-F238E27FC236}">
                <a16:creationId xmlns:a16="http://schemas.microsoft.com/office/drawing/2014/main" id="{AC772CB6-B71D-B29D-9298-8D1AA1503DF7}"/>
              </a:ext>
            </a:extLst>
          </p:cNvPr>
          <p:cNvGrpSpPr/>
          <p:nvPr/>
        </p:nvGrpSpPr>
        <p:grpSpPr>
          <a:xfrm>
            <a:off x="7061939" y="1593772"/>
            <a:ext cx="4576424" cy="647630"/>
            <a:chOff x="1315498" y="1193915"/>
            <a:chExt cx="3432318" cy="485723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360BECB6-8D02-6029-C03E-867B2E367561}"/>
                </a:ext>
              </a:extLst>
            </p:cNvPr>
            <p:cNvSpPr txBox="1">
              <a:spLocks/>
            </p:cNvSpPr>
            <p:nvPr/>
          </p:nvSpPr>
          <p:spPr>
            <a:xfrm>
              <a:off x="1315499" y="1193915"/>
              <a:ext cx="1058704" cy="21549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accent1"/>
                  </a:solidFill>
                  <a:latin typeface="+mj-lt"/>
                </a:rPr>
                <a:t>Alcances VoC</a:t>
              </a:r>
            </a:p>
          </p:txBody>
        </p:sp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3C7603FE-7E2E-E61C-8D2A-036E193F6BA4}"/>
                </a:ext>
              </a:extLst>
            </p:cNvPr>
            <p:cNvSpPr txBox="1">
              <a:spLocks/>
            </p:cNvSpPr>
            <p:nvPr/>
          </p:nvSpPr>
          <p:spPr>
            <a:xfrm>
              <a:off x="1315498" y="1371957"/>
              <a:ext cx="3432318" cy="30768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MX" sz="1333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Todas aquellas actividades correspondientes a Tribus provenientes de los equipos de </a:t>
              </a:r>
              <a:r>
                <a:rPr lang="es-MX" sz="1333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VoC</a:t>
              </a:r>
              <a:endParaRPr lang="es-MX" sz="1333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E0A2312-D490-D8C1-BCF7-DE31732F343E}"/>
              </a:ext>
            </a:extLst>
          </p:cNvPr>
          <p:cNvSpPr txBox="1">
            <a:spLocks/>
          </p:cNvSpPr>
          <p:nvPr/>
        </p:nvSpPr>
        <p:spPr>
          <a:xfrm>
            <a:off x="6455721" y="1399920"/>
            <a:ext cx="192360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MX" sz="6400">
                <a:solidFill>
                  <a:schemeClr val="accent1"/>
                </a:solidFill>
                <a:latin typeface="Agency FB" panose="020B0503020202020204" pitchFamily="34" charset="0"/>
              </a:rPr>
              <a:t>1</a:t>
            </a:r>
          </a:p>
        </p:txBody>
      </p:sp>
      <p:grpSp>
        <p:nvGrpSpPr>
          <p:cNvPr id="17" name="Group 65">
            <a:extLst>
              <a:ext uri="{FF2B5EF4-FFF2-40B4-BE49-F238E27FC236}">
                <a16:creationId xmlns:a16="http://schemas.microsoft.com/office/drawing/2014/main" id="{2081C5FE-DC3C-78BF-ED06-5CBFA8714B37}"/>
              </a:ext>
            </a:extLst>
          </p:cNvPr>
          <p:cNvGrpSpPr/>
          <p:nvPr/>
        </p:nvGrpSpPr>
        <p:grpSpPr>
          <a:xfrm>
            <a:off x="7074269" y="2649123"/>
            <a:ext cx="4564095" cy="665370"/>
            <a:chOff x="1324745" y="2185131"/>
            <a:chExt cx="3423071" cy="499028"/>
          </a:xfrm>
        </p:grpSpPr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7A1CB973-D02E-ABA2-00D0-918AB45DBF84}"/>
                </a:ext>
              </a:extLst>
            </p:cNvPr>
            <p:cNvSpPr txBox="1">
              <a:spLocks/>
            </p:cNvSpPr>
            <p:nvPr/>
          </p:nvSpPr>
          <p:spPr>
            <a:xfrm>
              <a:off x="1324745" y="2185131"/>
              <a:ext cx="1451407" cy="21549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accent2"/>
                  </a:solidFill>
                  <a:latin typeface="+mj-lt"/>
                </a:rPr>
                <a:t>Alcances Analytics</a:t>
              </a:r>
            </a:p>
          </p:txBody>
        </p:sp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F42F9243-CDB5-2C22-B6B6-F29A4B45E936}"/>
                </a:ext>
              </a:extLst>
            </p:cNvPr>
            <p:cNvSpPr txBox="1">
              <a:spLocks/>
            </p:cNvSpPr>
            <p:nvPr/>
          </p:nvSpPr>
          <p:spPr>
            <a:xfrm>
              <a:off x="1324745" y="2376478"/>
              <a:ext cx="3423071" cy="30768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MX" sz="1333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Complementar la propuesta de valor con un enfoque analítico para robustecer el alcance de los equipos</a:t>
              </a:r>
            </a:p>
          </p:txBody>
        </p:sp>
      </p:grp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0475EC51-8485-A0EB-42E8-A3171E8F9AF9}"/>
              </a:ext>
            </a:extLst>
          </p:cNvPr>
          <p:cNvSpPr txBox="1">
            <a:spLocks/>
          </p:cNvSpPr>
          <p:nvPr/>
        </p:nvSpPr>
        <p:spPr>
          <a:xfrm>
            <a:off x="6383090" y="2486559"/>
            <a:ext cx="362279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MX" sz="6400">
                <a:solidFill>
                  <a:schemeClr val="accent2"/>
                </a:solidFill>
                <a:latin typeface="Agency FB" panose="020B0503020202020204" pitchFamily="34" charset="0"/>
              </a:rPr>
              <a:t>2</a:t>
            </a:r>
          </a:p>
        </p:txBody>
      </p:sp>
      <p:grpSp>
        <p:nvGrpSpPr>
          <p:cNvPr id="21" name="Group 81">
            <a:extLst>
              <a:ext uri="{FF2B5EF4-FFF2-40B4-BE49-F238E27FC236}">
                <a16:creationId xmlns:a16="http://schemas.microsoft.com/office/drawing/2014/main" id="{A87BE468-0415-F894-5FFD-776C2AA26E1F}"/>
              </a:ext>
            </a:extLst>
          </p:cNvPr>
          <p:cNvGrpSpPr/>
          <p:nvPr/>
        </p:nvGrpSpPr>
        <p:grpSpPr>
          <a:xfrm>
            <a:off x="7059715" y="3744441"/>
            <a:ext cx="4717976" cy="898743"/>
            <a:chOff x="1313830" y="2930298"/>
            <a:chExt cx="3538482" cy="674056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FBFE12DA-2A38-BFED-C959-532725F21DEB}"/>
                </a:ext>
              </a:extLst>
            </p:cNvPr>
            <p:cNvSpPr txBox="1">
              <a:spLocks/>
            </p:cNvSpPr>
            <p:nvPr/>
          </p:nvSpPr>
          <p:spPr>
            <a:xfrm>
              <a:off x="1313830" y="2930298"/>
              <a:ext cx="2376853" cy="21549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accent3"/>
                  </a:solidFill>
                  <a:latin typeface="+mj-lt"/>
                </a:rPr>
                <a:t>Coordinar con equipos CO-CK</a:t>
              </a:r>
            </a:p>
          </p:txBody>
        </p:sp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CF8160A8-288C-850A-89AA-41A6BE3CFAEB}"/>
                </a:ext>
              </a:extLst>
            </p:cNvPr>
            <p:cNvSpPr txBox="1">
              <a:spLocks/>
            </p:cNvSpPr>
            <p:nvPr/>
          </p:nvSpPr>
          <p:spPr>
            <a:xfrm>
              <a:off x="1313830" y="3142833"/>
              <a:ext cx="3538482" cy="46152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MX" sz="1333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Serán responsables de coordinar-gestionar y consolidar con el resto de equipos de CO-CK todos aquellos estudios de mercado, tendencias de cliente y </a:t>
              </a:r>
              <a:r>
                <a:rPr lang="es-MX" sz="1333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Customer</a:t>
              </a:r>
              <a:r>
                <a:rPr lang="es-MX" sz="1333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</a:t>
              </a:r>
              <a:r>
                <a:rPr lang="es-MX" sz="1333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Journeys</a:t>
              </a:r>
              <a:r>
                <a:rPr lang="es-MX" sz="1333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requeridos por Tribu</a:t>
              </a:r>
            </a:p>
          </p:txBody>
        </p:sp>
      </p:grp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E777737-604A-B9E1-AFE1-1C4E459FBA17}"/>
              </a:ext>
            </a:extLst>
          </p:cNvPr>
          <p:cNvSpPr txBox="1">
            <a:spLocks/>
          </p:cNvSpPr>
          <p:nvPr/>
        </p:nvSpPr>
        <p:spPr>
          <a:xfrm>
            <a:off x="6360521" y="3573197"/>
            <a:ext cx="378309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MX" sz="6400">
                <a:solidFill>
                  <a:schemeClr val="accent3"/>
                </a:solidFill>
                <a:latin typeface="Agency FB" panose="020B0503020202020204" pitchFamily="34" charset="0"/>
              </a:rPr>
              <a:t>3</a:t>
            </a:r>
          </a:p>
        </p:txBody>
      </p:sp>
      <p:grpSp>
        <p:nvGrpSpPr>
          <p:cNvPr id="25" name="Group 85">
            <a:extLst>
              <a:ext uri="{FF2B5EF4-FFF2-40B4-BE49-F238E27FC236}">
                <a16:creationId xmlns:a16="http://schemas.microsoft.com/office/drawing/2014/main" id="{20DC6F49-4FAA-051C-CA92-5649D1B77CEA}"/>
              </a:ext>
            </a:extLst>
          </p:cNvPr>
          <p:cNvGrpSpPr/>
          <p:nvPr/>
        </p:nvGrpSpPr>
        <p:grpSpPr>
          <a:xfrm>
            <a:off x="7061941" y="4819766"/>
            <a:ext cx="4777142" cy="882677"/>
            <a:chOff x="1315499" y="3796457"/>
            <a:chExt cx="3582856" cy="662008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5330D5B5-3627-BB90-44A8-195E3FBC7CF6}"/>
                </a:ext>
              </a:extLst>
            </p:cNvPr>
            <p:cNvSpPr txBox="1">
              <a:spLocks/>
            </p:cNvSpPr>
            <p:nvPr/>
          </p:nvSpPr>
          <p:spPr>
            <a:xfrm>
              <a:off x="1315499" y="3796457"/>
              <a:ext cx="3582856" cy="21549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accent4"/>
                  </a:solidFill>
                  <a:latin typeface="+mj-lt"/>
                </a:rPr>
                <a:t>Estudios Ad-Hoc de Tribus-Categorías-Banner</a:t>
              </a:r>
            </a:p>
          </p:txBody>
        </p:sp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519D3C0A-15DD-CF18-213A-FB3CD1F836E9}"/>
                </a:ext>
              </a:extLst>
            </p:cNvPr>
            <p:cNvSpPr txBox="1">
              <a:spLocks/>
            </p:cNvSpPr>
            <p:nvPr/>
          </p:nvSpPr>
          <p:spPr>
            <a:xfrm>
              <a:off x="1315499" y="3996944"/>
              <a:ext cx="3432317" cy="461521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MX" sz="1333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Generar estudios Ad-Hoc para cada Tribu que respondan preguntas críticas de negocio (buscarán integrar todos los distintos elementos que ofrece CO-CK)</a:t>
              </a:r>
            </a:p>
          </p:txBody>
        </p:sp>
      </p:grp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A1DD4EB3-AC2D-7CBA-614D-0C4A787D92CE}"/>
              </a:ext>
            </a:extLst>
          </p:cNvPr>
          <p:cNvSpPr txBox="1">
            <a:spLocks/>
          </p:cNvSpPr>
          <p:nvPr/>
        </p:nvSpPr>
        <p:spPr>
          <a:xfrm>
            <a:off x="6365151" y="4659836"/>
            <a:ext cx="373499" cy="984885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s-MX" sz="6400">
                <a:solidFill>
                  <a:schemeClr val="accent4"/>
                </a:solidFill>
                <a:latin typeface="Agency FB" panose="020B0503020202020204" pitchFamily="34" charset="0"/>
              </a:rPr>
              <a:t>4</a:t>
            </a:r>
          </a:p>
        </p:txBody>
      </p:sp>
      <p:grpSp>
        <p:nvGrpSpPr>
          <p:cNvPr id="29" name="Group 23">
            <a:extLst>
              <a:ext uri="{FF2B5EF4-FFF2-40B4-BE49-F238E27FC236}">
                <a16:creationId xmlns:a16="http://schemas.microsoft.com/office/drawing/2014/main" id="{0210FBC2-2AA0-24A4-DEEC-102B8308AEA7}"/>
              </a:ext>
            </a:extLst>
          </p:cNvPr>
          <p:cNvGrpSpPr/>
          <p:nvPr/>
        </p:nvGrpSpPr>
        <p:grpSpPr>
          <a:xfrm>
            <a:off x="4187398" y="3281133"/>
            <a:ext cx="1675276" cy="632096"/>
            <a:chOff x="3140531" y="2643281"/>
            <a:chExt cx="1256448" cy="474072"/>
          </a:xfrm>
        </p:grpSpPr>
        <p:sp>
          <p:nvSpPr>
            <p:cNvPr id="30" name="Freeform 105">
              <a:extLst>
                <a:ext uri="{FF2B5EF4-FFF2-40B4-BE49-F238E27FC236}">
                  <a16:creationId xmlns:a16="http://schemas.microsoft.com/office/drawing/2014/main" id="{1287513A-AA55-4B60-B789-2D304AFF50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0531" y="2715252"/>
              <a:ext cx="334982" cy="330128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solidFill>
                  <a:schemeClr val="accent3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1" name="Text Placeholder 3">
              <a:extLst>
                <a:ext uri="{FF2B5EF4-FFF2-40B4-BE49-F238E27FC236}">
                  <a16:creationId xmlns:a16="http://schemas.microsoft.com/office/drawing/2014/main" id="{FB97EE0C-DA09-5AD8-DFCF-9669BC7561ED}"/>
                </a:ext>
              </a:extLst>
            </p:cNvPr>
            <p:cNvSpPr txBox="1">
              <a:spLocks/>
            </p:cNvSpPr>
            <p:nvPr/>
          </p:nvSpPr>
          <p:spPr>
            <a:xfrm>
              <a:off x="3522515" y="2643281"/>
              <a:ext cx="874464" cy="47407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bg1"/>
                  </a:solidFill>
                  <a:latin typeface="+mj-lt"/>
                </a:rPr>
                <a:t>INTEGRAR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bg1"/>
                  </a:solidFill>
                  <a:latin typeface="+mj-lt"/>
                </a:rPr>
                <a:t>CK</a:t>
              </a:r>
            </a:p>
          </p:txBody>
        </p:sp>
      </p:grpSp>
      <p:grpSp>
        <p:nvGrpSpPr>
          <p:cNvPr id="32" name="Group 12">
            <a:extLst>
              <a:ext uri="{FF2B5EF4-FFF2-40B4-BE49-F238E27FC236}">
                <a16:creationId xmlns:a16="http://schemas.microsoft.com/office/drawing/2014/main" id="{297C4A5A-2309-9489-DC85-37975A23502A}"/>
              </a:ext>
            </a:extLst>
          </p:cNvPr>
          <p:cNvGrpSpPr/>
          <p:nvPr/>
        </p:nvGrpSpPr>
        <p:grpSpPr>
          <a:xfrm>
            <a:off x="868614" y="3359145"/>
            <a:ext cx="1542615" cy="476077"/>
            <a:chOff x="651460" y="2696428"/>
            <a:chExt cx="1156959" cy="357058"/>
          </a:xfrm>
        </p:grpSpPr>
        <p:sp>
          <p:nvSpPr>
            <p:cNvPr id="33" name="Freeform 82">
              <a:extLst>
                <a:ext uri="{FF2B5EF4-FFF2-40B4-BE49-F238E27FC236}">
                  <a16:creationId xmlns:a16="http://schemas.microsoft.com/office/drawing/2014/main" id="{5D4BA35D-C706-4510-5496-FCF57D4AB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6293" y="2696428"/>
              <a:ext cx="302126" cy="357058"/>
            </a:xfrm>
            <a:custGeom>
              <a:avLst/>
              <a:gdLst/>
              <a:ahLst/>
              <a:cxnLst>
                <a:cxn ang="0">
                  <a:pos x="61" y="26"/>
                </a:cxn>
                <a:cxn ang="0">
                  <a:pos x="61" y="68"/>
                </a:cxn>
                <a:cxn ang="0">
                  <a:pos x="58" y="72"/>
                </a:cxn>
                <a:cxn ang="0">
                  <a:pos x="4" y="72"/>
                </a:cxn>
                <a:cxn ang="0">
                  <a:pos x="0" y="68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36" y="0"/>
                </a:cxn>
                <a:cxn ang="0">
                  <a:pos x="36" y="22"/>
                </a:cxn>
                <a:cxn ang="0">
                  <a:pos x="40" y="26"/>
                </a:cxn>
                <a:cxn ang="0">
                  <a:pos x="61" y="26"/>
                </a:cxn>
                <a:cxn ang="0">
                  <a:pos x="46" y="32"/>
                </a:cxn>
                <a:cxn ang="0">
                  <a:pos x="45" y="31"/>
                </a:cxn>
                <a:cxn ang="0">
                  <a:pos x="16" y="31"/>
                </a:cxn>
                <a:cxn ang="0">
                  <a:pos x="15" y="32"/>
                </a:cxn>
                <a:cxn ang="0">
                  <a:pos x="15" y="35"/>
                </a:cxn>
                <a:cxn ang="0">
                  <a:pos x="16" y="36"/>
                </a:cxn>
                <a:cxn ang="0">
                  <a:pos x="45" y="36"/>
                </a:cxn>
                <a:cxn ang="0">
                  <a:pos x="46" y="35"/>
                </a:cxn>
                <a:cxn ang="0">
                  <a:pos x="46" y="32"/>
                </a:cxn>
                <a:cxn ang="0">
                  <a:pos x="46" y="43"/>
                </a:cxn>
                <a:cxn ang="0">
                  <a:pos x="45" y="41"/>
                </a:cxn>
                <a:cxn ang="0">
                  <a:pos x="16" y="41"/>
                </a:cxn>
                <a:cxn ang="0">
                  <a:pos x="15" y="43"/>
                </a:cxn>
                <a:cxn ang="0">
                  <a:pos x="15" y="45"/>
                </a:cxn>
                <a:cxn ang="0">
                  <a:pos x="16" y="47"/>
                </a:cxn>
                <a:cxn ang="0">
                  <a:pos x="45" y="47"/>
                </a:cxn>
                <a:cxn ang="0">
                  <a:pos x="46" y="45"/>
                </a:cxn>
                <a:cxn ang="0">
                  <a:pos x="46" y="43"/>
                </a:cxn>
                <a:cxn ang="0">
                  <a:pos x="46" y="53"/>
                </a:cxn>
                <a:cxn ang="0">
                  <a:pos x="45" y="52"/>
                </a:cxn>
                <a:cxn ang="0">
                  <a:pos x="16" y="52"/>
                </a:cxn>
                <a:cxn ang="0">
                  <a:pos x="15" y="53"/>
                </a:cxn>
                <a:cxn ang="0">
                  <a:pos x="15" y="56"/>
                </a:cxn>
                <a:cxn ang="0">
                  <a:pos x="16" y="57"/>
                </a:cxn>
                <a:cxn ang="0">
                  <a:pos x="45" y="57"/>
                </a:cxn>
                <a:cxn ang="0">
                  <a:pos x="46" y="56"/>
                </a:cxn>
                <a:cxn ang="0">
                  <a:pos x="46" y="53"/>
                </a:cxn>
                <a:cxn ang="0">
                  <a:pos x="60" y="21"/>
                </a:cxn>
                <a:cxn ang="0">
                  <a:pos x="41" y="21"/>
                </a:cxn>
                <a:cxn ang="0">
                  <a:pos x="41" y="2"/>
                </a:cxn>
                <a:cxn ang="0">
                  <a:pos x="42" y="3"/>
                </a:cxn>
                <a:cxn ang="0">
                  <a:pos x="59" y="19"/>
                </a:cxn>
                <a:cxn ang="0">
                  <a:pos x="60" y="21"/>
                </a:cxn>
              </a:cxnLst>
              <a:rect l="0" t="0" r="r" b="b"/>
              <a:pathLst>
                <a:path w="61" h="72">
                  <a:moveTo>
                    <a:pt x="61" y="26"/>
                  </a:moveTo>
                  <a:cubicBezTo>
                    <a:pt x="61" y="68"/>
                    <a:pt x="61" y="68"/>
                    <a:pt x="61" y="68"/>
                  </a:cubicBezTo>
                  <a:cubicBezTo>
                    <a:pt x="61" y="71"/>
                    <a:pt x="60" y="72"/>
                    <a:pt x="58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" y="72"/>
                    <a:pt x="0" y="71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4"/>
                    <a:pt x="37" y="26"/>
                    <a:pt x="40" y="26"/>
                  </a:cubicBezTo>
                  <a:lnTo>
                    <a:pt x="61" y="26"/>
                  </a:lnTo>
                  <a:close/>
                  <a:moveTo>
                    <a:pt x="46" y="32"/>
                  </a:moveTo>
                  <a:cubicBezTo>
                    <a:pt x="46" y="32"/>
                    <a:pt x="45" y="31"/>
                    <a:pt x="45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5" y="32"/>
                    <a:pt x="15" y="32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6"/>
                    <a:pt x="46" y="35"/>
                  </a:cubicBezTo>
                  <a:lnTo>
                    <a:pt x="46" y="32"/>
                  </a:lnTo>
                  <a:close/>
                  <a:moveTo>
                    <a:pt x="46" y="43"/>
                  </a:moveTo>
                  <a:cubicBezTo>
                    <a:pt x="46" y="42"/>
                    <a:pt x="45" y="41"/>
                    <a:pt x="45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5" y="42"/>
                    <a:pt x="15" y="43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6" y="47"/>
                    <a:pt x="16" y="47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5" y="47"/>
                    <a:pt x="46" y="46"/>
                    <a:pt x="46" y="45"/>
                  </a:cubicBezTo>
                  <a:lnTo>
                    <a:pt x="46" y="43"/>
                  </a:lnTo>
                  <a:close/>
                  <a:moveTo>
                    <a:pt x="46" y="53"/>
                  </a:moveTo>
                  <a:cubicBezTo>
                    <a:pt x="46" y="52"/>
                    <a:pt x="45" y="52"/>
                    <a:pt x="45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5" y="52"/>
                    <a:pt x="15" y="53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6"/>
                    <a:pt x="46" y="56"/>
                  </a:cubicBezTo>
                  <a:lnTo>
                    <a:pt x="46" y="53"/>
                  </a:lnTo>
                  <a:close/>
                  <a:moveTo>
                    <a:pt x="60" y="21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2" y="3"/>
                    <a:pt x="42" y="3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60" y="2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+mj-lt"/>
              </a:endParaRPr>
            </a:p>
          </p:txBody>
        </p:sp>
        <p:sp>
          <p:nvSpPr>
            <p:cNvPr id="34" name="Text Placeholder 3">
              <a:extLst>
                <a:ext uri="{FF2B5EF4-FFF2-40B4-BE49-F238E27FC236}">
                  <a16:creationId xmlns:a16="http://schemas.microsoft.com/office/drawing/2014/main" id="{C5CFDB7E-24E4-9E89-1B2C-15F240D7A388}"/>
                </a:ext>
              </a:extLst>
            </p:cNvPr>
            <p:cNvSpPr txBox="1">
              <a:spLocks/>
            </p:cNvSpPr>
            <p:nvPr/>
          </p:nvSpPr>
          <p:spPr>
            <a:xfrm>
              <a:off x="651460" y="2780993"/>
              <a:ext cx="774560" cy="21549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bg1"/>
                  </a:solidFill>
                  <a:latin typeface="+mj-lt"/>
                </a:rPr>
                <a:t>VoC</a:t>
              </a:r>
            </a:p>
          </p:txBody>
        </p:sp>
      </p:grpSp>
      <p:grpSp>
        <p:nvGrpSpPr>
          <p:cNvPr id="35" name="Group 13">
            <a:extLst>
              <a:ext uri="{FF2B5EF4-FFF2-40B4-BE49-F238E27FC236}">
                <a16:creationId xmlns:a16="http://schemas.microsoft.com/office/drawing/2014/main" id="{8A10B6D9-876F-EA40-0317-390995E32F42}"/>
              </a:ext>
            </a:extLst>
          </p:cNvPr>
          <p:cNvGrpSpPr/>
          <p:nvPr/>
        </p:nvGrpSpPr>
        <p:grpSpPr>
          <a:xfrm>
            <a:off x="3118070" y="1014618"/>
            <a:ext cx="486432" cy="1666394"/>
            <a:chOff x="2341792" y="942145"/>
            <a:chExt cx="364824" cy="1249795"/>
          </a:xfrm>
        </p:grpSpPr>
        <p:sp>
          <p:nvSpPr>
            <p:cNvPr id="36" name="Freeform 187">
              <a:extLst>
                <a:ext uri="{FF2B5EF4-FFF2-40B4-BE49-F238E27FC236}">
                  <a16:creationId xmlns:a16="http://schemas.microsoft.com/office/drawing/2014/main" id="{266F0A48-1C92-639E-EB4C-08E665B03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41792" y="1956168"/>
              <a:ext cx="364824" cy="235772"/>
            </a:xfrm>
            <a:custGeom>
              <a:avLst/>
              <a:gdLst/>
              <a:ahLst/>
              <a:cxnLst>
                <a:cxn ang="0">
                  <a:pos x="68" y="25"/>
                </a:cxn>
                <a:cxn ang="0">
                  <a:pos x="34" y="44"/>
                </a:cxn>
                <a:cxn ang="0">
                  <a:pos x="1" y="25"/>
                </a:cxn>
                <a:cxn ang="0">
                  <a:pos x="0" y="22"/>
                </a:cxn>
                <a:cxn ang="0">
                  <a:pos x="1" y="20"/>
                </a:cxn>
                <a:cxn ang="0">
                  <a:pos x="34" y="0"/>
                </a:cxn>
                <a:cxn ang="0">
                  <a:pos x="68" y="20"/>
                </a:cxn>
                <a:cxn ang="0">
                  <a:pos x="68" y="22"/>
                </a:cxn>
                <a:cxn ang="0">
                  <a:pos x="68" y="25"/>
                </a:cxn>
                <a:cxn ang="0">
                  <a:pos x="49" y="9"/>
                </a:cxn>
                <a:cxn ang="0">
                  <a:pos x="51" y="17"/>
                </a:cxn>
                <a:cxn ang="0">
                  <a:pos x="34" y="34"/>
                </a:cxn>
                <a:cxn ang="0">
                  <a:pos x="17" y="17"/>
                </a:cxn>
                <a:cxn ang="0">
                  <a:pos x="20" y="9"/>
                </a:cxn>
                <a:cxn ang="0">
                  <a:pos x="5" y="22"/>
                </a:cxn>
                <a:cxn ang="0">
                  <a:pos x="34" y="39"/>
                </a:cxn>
                <a:cxn ang="0">
                  <a:pos x="64" y="22"/>
                </a:cxn>
                <a:cxn ang="0">
                  <a:pos x="49" y="9"/>
                </a:cxn>
                <a:cxn ang="0">
                  <a:pos x="34" y="6"/>
                </a:cxn>
                <a:cxn ang="0">
                  <a:pos x="23" y="17"/>
                </a:cxn>
                <a:cxn ang="0">
                  <a:pos x="25" y="19"/>
                </a:cxn>
                <a:cxn ang="0">
                  <a:pos x="27" y="17"/>
                </a:cxn>
                <a:cxn ang="0">
                  <a:pos x="34" y="9"/>
                </a:cxn>
                <a:cxn ang="0">
                  <a:pos x="36" y="8"/>
                </a:cxn>
                <a:cxn ang="0">
                  <a:pos x="34" y="6"/>
                </a:cxn>
              </a:cxnLst>
              <a:rect l="0" t="0" r="r" b="b"/>
              <a:pathLst>
                <a:path w="68" h="44">
                  <a:moveTo>
                    <a:pt x="68" y="25"/>
                  </a:moveTo>
                  <a:cubicBezTo>
                    <a:pt x="61" y="36"/>
                    <a:pt x="48" y="44"/>
                    <a:pt x="34" y="44"/>
                  </a:cubicBezTo>
                  <a:cubicBezTo>
                    <a:pt x="21" y="44"/>
                    <a:pt x="8" y="36"/>
                    <a:pt x="1" y="25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0" y="21"/>
                    <a:pt x="1" y="20"/>
                    <a:pt x="1" y="20"/>
                  </a:cubicBezTo>
                  <a:cubicBezTo>
                    <a:pt x="8" y="8"/>
                    <a:pt x="21" y="0"/>
                    <a:pt x="34" y="0"/>
                  </a:cubicBezTo>
                  <a:cubicBezTo>
                    <a:pt x="48" y="0"/>
                    <a:pt x="61" y="8"/>
                    <a:pt x="68" y="20"/>
                  </a:cubicBezTo>
                  <a:cubicBezTo>
                    <a:pt x="68" y="20"/>
                    <a:pt x="68" y="21"/>
                    <a:pt x="68" y="22"/>
                  </a:cubicBezTo>
                  <a:cubicBezTo>
                    <a:pt x="68" y="23"/>
                    <a:pt x="68" y="24"/>
                    <a:pt x="68" y="25"/>
                  </a:cubicBezTo>
                  <a:close/>
                  <a:moveTo>
                    <a:pt x="49" y="9"/>
                  </a:moveTo>
                  <a:cubicBezTo>
                    <a:pt x="51" y="11"/>
                    <a:pt x="51" y="14"/>
                    <a:pt x="51" y="17"/>
                  </a:cubicBezTo>
                  <a:cubicBezTo>
                    <a:pt x="51" y="27"/>
                    <a:pt x="44" y="34"/>
                    <a:pt x="34" y="34"/>
                  </a:cubicBezTo>
                  <a:cubicBezTo>
                    <a:pt x="25" y="34"/>
                    <a:pt x="17" y="27"/>
                    <a:pt x="17" y="17"/>
                  </a:cubicBezTo>
                  <a:cubicBezTo>
                    <a:pt x="17" y="14"/>
                    <a:pt x="18" y="11"/>
                    <a:pt x="20" y="9"/>
                  </a:cubicBezTo>
                  <a:cubicBezTo>
                    <a:pt x="14" y="12"/>
                    <a:pt x="9" y="17"/>
                    <a:pt x="5" y="22"/>
                  </a:cubicBezTo>
                  <a:cubicBezTo>
                    <a:pt x="12" y="32"/>
                    <a:pt x="22" y="39"/>
                    <a:pt x="34" y="39"/>
                  </a:cubicBezTo>
                  <a:cubicBezTo>
                    <a:pt x="47" y="39"/>
                    <a:pt x="57" y="32"/>
                    <a:pt x="64" y="22"/>
                  </a:cubicBezTo>
                  <a:cubicBezTo>
                    <a:pt x="60" y="17"/>
                    <a:pt x="55" y="12"/>
                    <a:pt x="49" y="9"/>
                  </a:cubicBezTo>
                  <a:close/>
                  <a:moveTo>
                    <a:pt x="34" y="6"/>
                  </a:moveTo>
                  <a:cubicBezTo>
                    <a:pt x="28" y="6"/>
                    <a:pt x="23" y="11"/>
                    <a:pt x="23" y="17"/>
                  </a:cubicBezTo>
                  <a:cubicBezTo>
                    <a:pt x="23" y="18"/>
                    <a:pt x="24" y="19"/>
                    <a:pt x="25" y="19"/>
                  </a:cubicBezTo>
                  <a:cubicBezTo>
                    <a:pt x="26" y="19"/>
                    <a:pt x="27" y="18"/>
                    <a:pt x="27" y="17"/>
                  </a:cubicBezTo>
                  <a:cubicBezTo>
                    <a:pt x="27" y="13"/>
                    <a:pt x="30" y="9"/>
                    <a:pt x="34" y="9"/>
                  </a:cubicBezTo>
                  <a:cubicBezTo>
                    <a:pt x="35" y="9"/>
                    <a:pt x="36" y="9"/>
                    <a:pt x="36" y="8"/>
                  </a:cubicBezTo>
                  <a:cubicBezTo>
                    <a:pt x="36" y="7"/>
                    <a:pt x="35" y="6"/>
                    <a:pt x="34" y="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+mj-lt"/>
              </a:endParaRPr>
            </a:p>
          </p:txBody>
        </p:sp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9A09498D-3414-9B8D-45AE-9EC0E4D2B91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061081" y="1300223"/>
              <a:ext cx="931648" cy="21549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bg1"/>
                  </a:solidFill>
                  <a:latin typeface="+mj-lt"/>
                </a:rPr>
                <a:t>ANALYTICS</a:t>
              </a:r>
            </a:p>
          </p:txBody>
        </p:sp>
      </p:grpSp>
      <p:grpSp>
        <p:nvGrpSpPr>
          <p:cNvPr id="38" name="Group 24">
            <a:extLst>
              <a:ext uri="{FF2B5EF4-FFF2-40B4-BE49-F238E27FC236}">
                <a16:creationId xmlns:a16="http://schemas.microsoft.com/office/drawing/2014/main" id="{60E52E21-D71F-7A4D-CAEF-5856CD26CACE}"/>
              </a:ext>
            </a:extLst>
          </p:cNvPr>
          <p:cNvGrpSpPr/>
          <p:nvPr/>
        </p:nvGrpSpPr>
        <p:grpSpPr>
          <a:xfrm>
            <a:off x="3045239" y="4571852"/>
            <a:ext cx="632096" cy="1583887"/>
            <a:chOff x="2285108" y="3610067"/>
            <a:chExt cx="474072" cy="1187916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04692F9D-69B8-F505-D8E3-83DB0C979E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2529" y="3610067"/>
              <a:ext cx="339228" cy="265482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>
                <a:latin typeface="+mj-lt"/>
              </a:endParaRPr>
            </a:p>
          </p:txBody>
        </p:sp>
        <p:sp>
          <p:nvSpPr>
            <p:cNvPr id="40" name="Text Placeholder 3">
              <a:extLst>
                <a:ext uri="{FF2B5EF4-FFF2-40B4-BE49-F238E27FC236}">
                  <a16:creationId xmlns:a16="http://schemas.microsoft.com/office/drawing/2014/main" id="{16588F29-BD3F-A77B-7AB0-FDE8EB80DCF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096402" y="4135205"/>
              <a:ext cx="851484" cy="474072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bg1"/>
                  </a:solidFill>
                  <a:latin typeface="+mj-lt"/>
                </a:rPr>
                <a:t>ESTUDIOS</a:t>
              </a:r>
            </a:p>
            <a:p>
              <a:pPr defTabSz="1219170">
                <a:spcBef>
                  <a:spcPct val="20000"/>
                </a:spcBef>
                <a:defRPr/>
              </a:pPr>
              <a:r>
                <a:rPr lang="es-MX" sz="1867" b="1">
                  <a:solidFill>
                    <a:schemeClr val="bg1"/>
                  </a:solidFill>
                  <a:latin typeface="+mj-lt"/>
                </a:rPr>
                <a:t>AD-HOC</a:t>
              </a:r>
            </a:p>
          </p:txBody>
        </p:sp>
      </p:grpSp>
      <p:pic>
        <p:nvPicPr>
          <p:cNvPr id="41" name="Graphic 510">
            <a:extLst>
              <a:ext uri="{FF2B5EF4-FFF2-40B4-BE49-F238E27FC236}">
                <a16:creationId xmlns:a16="http://schemas.microsoft.com/office/drawing/2014/main" id="{11A00D8C-2D99-9BC3-CCD4-1C92102C5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7890" y="3185559"/>
            <a:ext cx="1003155" cy="729567"/>
          </a:xfrm>
          <a:prstGeom prst="rect">
            <a:avLst/>
          </a:prstGeom>
        </p:spPr>
      </p:pic>
      <p:sp>
        <p:nvSpPr>
          <p:cNvPr id="42" name="TextBox 1">
            <a:extLst>
              <a:ext uri="{FF2B5EF4-FFF2-40B4-BE49-F238E27FC236}">
                <a16:creationId xmlns:a16="http://schemas.microsoft.com/office/drawing/2014/main" id="{3C4BDF79-072A-5D67-97CD-4ED7618ED82A}"/>
              </a:ext>
            </a:extLst>
          </p:cNvPr>
          <p:cNvSpPr txBox="1"/>
          <p:nvPr/>
        </p:nvSpPr>
        <p:spPr>
          <a:xfrm>
            <a:off x="364427" y="60285"/>
            <a:ext cx="1146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b="1">
                <a:solidFill>
                  <a:schemeClr val="tx2"/>
                </a:solidFill>
                <a:latin typeface="Bogle Black" panose="020B0A03020203060203" pitchFamily="34" charset="0"/>
              </a:rPr>
              <a:t>PRINCIPALES SERVICIOS | </a:t>
            </a:r>
            <a:r>
              <a:rPr lang="es-MX" sz="3200" b="1">
                <a:solidFill>
                  <a:schemeClr val="accent1"/>
                </a:solidFill>
                <a:latin typeface="Bogle Black" panose="020B0A03020203060203" pitchFamily="34" charset="0"/>
              </a:rPr>
              <a:t>CUSTOMER BUSINESS PARTNERS</a:t>
            </a:r>
          </a:p>
        </p:txBody>
      </p:sp>
      <p:sp>
        <p:nvSpPr>
          <p:cNvPr id="43" name="Footer Placeholder 1">
            <a:extLst>
              <a:ext uri="{FF2B5EF4-FFF2-40B4-BE49-F238E27FC236}">
                <a16:creationId xmlns:a16="http://schemas.microsoft.com/office/drawing/2014/main" id="{80933768-665E-508F-C7A4-7B4A2D3791B9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2" name="Picture 32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1D9DF7B-DD66-1F67-A7C0-44DE669F60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58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7B7824F-0541-D350-58B7-D1E1C8B2612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ECA94080-0CA0-10A9-6C9F-759F759AE141}"/>
              </a:ext>
            </a:extLst>
          </p:cNvPr>
          <p:cNvGrpSpPr/>
          <p:nvPr/>
        </p:nvGrpSpPr>
        <p:grpSpPr>
          <a:xfrm>
            <a:off x="3551107" y="1660427"/>
            <a:ext cx="5089786" cy="3664583"/>
            <a:chOff x="3550444" y="1813407"/>
            <a:chExt cx="5091112" cy="3665537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02F3BA7-8E45-FA85-CD70-95AE138D3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431" y="1813407"/>
              <a:ext cx="4533900" cy="3665537"/>
            </a:xfrm>
            <a:custGeom>
              <a:avLst/>
              <a:gdLst>
                <a:gd name="T0" fmla="*/ 1115 w 1723"/>
                <a:gd name="T1" fmla="*/ 925 h 1392"/>
                <a:gd name="T2" fmla="*/ 1537 w 1723"/>
                <a:gd name="T3" fmla="*/ 269 h 1392"/>
                <a:gd name="T4" fmla="*/ 1723 w 1723"/>
                <a:gd name="T5" fmla="*/ 0 h 1392"/>
                <a:gd name="T6" fmla="*/ 0 w 1723"/>
                <a:gd name="T7" fmla="*/ 0 h 1392"/>
                <a:gd name="T8" fmla="*/ 183 w 1723"/>
                <a:gd name="T9" fmla="*/ 269 h 1392"/>
                <a:gd name="T10" fmla="*/ 615 w 1723"/>
                <a:gd name="T11" fmla="*/ 929 h 1392"/>
                <a:gd name="T12" fmla="*/ 616 w 1723"/>
                <a:gd name="T13" fmla="*/ 1385 h 1392"/>
                <a:gd name="T14" fmla="*/ 616 w 1723"/>
                <a:gd name="T15" fmla="*/ 1392 h 1392"/>
                <a:gd name="T16" fmla="*/ 1114 w 1723"/>
                <a:gd name="T17" fmla="*/ 1392 h 1392"/>
                <a:gd name="T18" fmla="*/ 1115 w 1723"/>
                <a:gd name="T19" fmla="*/ 1385 h 1392"/>
                <a:gd name="T20" fmla="*/ 1115 w 1723"/>
                <a:gd name="T21" fmla="*/ 925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3" h="1392">
                  <a:moveTo>
                    <a:pt x="1115" y="925"/>
                  </a:moveTo>
                  <a:cubicBezTo>
                    <a:pt x="1164" y="834"/>
                    <a:pt x="1366" y="523"/>
                    <a:pt x="1537" y="269"/>
                  </a:cubicBezTo>
                  <a:cubicBezTo>
                    <a:pt x="1609" y="163"/>
                    <a:pt x="1675" y="66"/>
                    <a:pt x="17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" y="64"/>
                    <a:pt x="111" y="162"/>
                    <a:pt x="183" y="269"/>
                  </a:cubicBezTo>
                  <a:cubicBezTo>
                    <a:pt x="377" y="560"/>
                    <a:pt x="614" y="929"/>
                    <a:pt x="615" y="929"/>
                  </a:cubicBezTo>
                  <a:cubicBezTo>
                    <a:pt x="615" y="929"/>
                    <a:pt x="616" y="1385"/>
                    <a:pt x="616" y="1385"/>
                  </a:cubicBezTo>
                  <a:cubicBezTo>
                    <a:pt x="616" y="1387"/>
                    <a:pt x="616" y="1390"/>
                    <a:pt x="616" y="1392"/>
                  </a:cubicBezTo>
                  <a:cubicBezTo>
                    <a:pt x="1114" y="1392"/>
                    <a:pt x="1114" y="1392"/>
                    <a:pt x="1114" y="1392"/>
                  </a:cubicBezTo>
                  <a:cubicBezTo>
                    <a:pt x="1115" y="1390"/>
                    <a:pt x="1115" y="1387"/>
                    <a:pt x="1115" y="1385"/>
                  </a:cubicBezTo>
                  <a:lnTo>
                    <a:pt x="1115" y="925"/>
                  </a:lnTo>
                  <a:close/>
                </a:path>
              </a:pathLst>
            </a:custGeom>
            <a:solidFill>
              <a:srgbClr val="F2F2F2">
                <a:lumMod val="95000"/>
              </a:srgbClr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5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44067E87-5E27-6B37-3C55-A68AC2949BA9}"/>
                </a:ext>
              </a:extLst>
            </p:cNvPr>
            <p:cNvGrpSpPr/>
            <p:nvPr/>
          </p:nvGrpSpPr>
          <p:grpSpPr>
            <a:xfrm>
              <a:off x="3550444" y="1813407"/>
              <a:ext cx="5091112" cy="3665537"/>
              <a:chOff x="3550444" y="1813407"/>
              <a:chExt cx="5091112" cy="3665537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AA7C3729-B5C6-191F-CDA0-CDC5992CD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3544" y="1813407"/>
                <a:ext cx="1878012" cy="3665537"/>
              </a:xfrm>
              <a:custGeom>
                <a:avLst/>
                <a:gdLst>
                  <a:gd name="T0" fmla="*/ 423 w 714"/>
                  <a:gd name="T1" fmla="*/ 269 h 1392"/>
                  <a:gd name="T2" fmla="*/ 1 w 714"/>
                  <a:gd name="T3" fmla="*/ 925 h 1392"/>
                  <a:gd name="T4" fmla="*/ 1 w 714"/>
                  <a:gd name="T5" fmla="*/ 1385 h 1392"/>
                  <a:gd name="T6" fmla="*/ 0 w 714"/>
                  <a:gd name="T7" fmla="*/ 1392 h 1392"/>
                  <a:gd name="T8" fmla="*/ 68 w 714"/>
                  <a:gd name="T9" fmla="*/ 1392 h 1392"/>
                  <a:gd name="T10" fmla="*/ 68 w 714"/>
                  <a:gd name="T11" fmla="*/ 995 h 1392"/>
                  <a:gd name="T12" fmla="*/ 428 w 714"/>
                  <a:gd name="T13" fmla="*/ 425 h 1392"/>
                  <a:gd name="T14" fmla="*/ 714 w 714"/>
                  <a:gd name="T15" fmla="*/ 0 h 1392"/>
                  <a:gd name="T16" fmla="*/ 609 w 714"/>
                  <a:gd name="T17" fmla="*/ 0 h 1392"/>
                  <a:gd name="T18" fmla="*/ 423 w 714"/>
                  <a:gd name="T19" fmla="*/ 269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4" h="1392">
                    <a:moveTo>
                      <a:pt x="423" y="269"/>
                    </a:moveTo>
                    <a:cubicBezTo>
                      <a:pt x="252" y="523"/>
                      <a:pt x="50" y="834"/>
                      <a:pt x="1" y="925"/>
                    </a:cubicBezTo>
                    <a:cubicBezTo>
                      <a:pt x="1" y="1385"/>
                      <a:pt x="1" y="1385"/>
                      <a:pt x="1" y="1385"/>
                    </a:cubicBezTo>
                    <a:cubicBezTo>
                      <a:pt x="1" y="1387"/>
                      <a:pt x="1" y="1390"/>
                      <a:pt x="0" y="1392"/>
                    </a:cubicBezTo>
                    <a:cubicBezTo>
                      <a:pt x="68" y="1392"/>
                      <a:pt x="68" y="1392"/>
                      <a:pt x="68" y="1392"/>
                    </a:cubicBezTo>
                    <a:cubicBezTo>
                      <a:pt x="68" y="995"/>
                      <a:pt x="68" y="995"/>
                      <a:pt x="68" y="995"/>
                    </a:cubicBezTo>
                    <a:cubicBezTo>
                      <a:pt x="114" y="910"/>
                      <a:pt x="265" y="673"/>
                      <a:pt x="428" y="425"/>
                    </a:cubicBezTo>
                    <a:cubicBezTo>
                      <a:pt x="526" y="277"/>
                      <a:pt x="628" y="126"/>
                      <a:pt x="714" y="0"/>
                    </a:cubicBezTo>
                    <a:cubicBezTo>
                      <a:pt x="609" y="0"/>
                      <a:pt x="609" y="0"/>
                      <a:pt x="609" y="0"/>
                    </a:cubicBezTo>
                    <a:cubicBezTo>
                      <a:pt x="561" y="66"/>
                      <a:pt x="495" y="163"/>
                      <a:pt x="423" y="26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5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A5236D70-1BE1-82FD-3D28-3BA20C0E6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444" y="1813407"/>
                <a:ext cx="1901825" cy="3665537"/>
              </a:xfrm>
              <a:custGeom>
                <a:avLst/>
                <a:gdLst>
                  <a:gd name="T0" fmla="*/ 722 w 723"/>
                  <a:gd name="T1" fmla="*/ 929 h 1392"/>
                  <a:gd name="T2" fmla="*/ 290 w 723"/>
                  <a:gd name="T3" fmla="*/ 269 h 1392"/>
                  <a:gd name="T4" fmla="*/ 107 w 723"/>
                  <a:gd name="T5" fmla="*/ 0 h 1392"/>
                  <a:gd name="T6" fmla="*/ 0 w 723"/>
                  <a:gd name="T7" fmla="*/ 0 h 1392"/>
                  <a:gd name="T8" fmla="*/ 179 w 723"/>
                  <a:gd name="T9" fmla="*/ 269 h 1392"/>
                  <a:gd name="T10" fmla="*/ 656 w 723"/>
                  <a:gd name="T11" fmla="*/ 999 h 1392"/>
                  <a:gd name="T12" fmla="*/ 657 w 723"/>
                  <a:gd name="T13" fmla="*/ 1392 h 1392"/>
                  <a:gd name="T14" fmla="*/ 723 w 723"/>
                  <a:gd name="T15" fmla="*/ 1392 h 1392"/>
                  <a:gd name="T16" fmla="*/ 723 w 723"/>
                  <a:gd name="T17" fmla="*/ 1385 h 1392"/>
                  <a:gd name="T18" fmla="*/ 722 w 723"/>
                  <a:gd name="T19" fmla="*/ 929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3" h="1392">
                    <a:moveTo>
                      <a:pt x="722" y="929"/>
                    </a:moveTo>
                    <a:cubicBezTo>
                      <a:pt x="721" y="929"/>
                      <a:pt x="484" y="560"/>
                      <a:pt x="290" y="269"/>
                    </a:cubicBezTo>
                    <a:cubicBezTo>
                      <a:pt x="218" y="162"/>
                      <a:pt x="153" y="64"/>
                      <a:pt x="10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5" y="81"/>
                      <a:pt x="116" y="174"/>
                      <a:pt x="179" y="269"/>
                    </a:cubicBezTo>
                    <a:cubicBezTo>
                      <a:pt x="409" y="616"/>
                      <a:pt x="656" y="999"/>
                      <a:pt x="656" y="999"/>
                    </a:cubicBezTo>
                    <a:cubicBezTo>
                      <a:pt x="656" y="1000"/>
                      <a:pt x="657" y="1223"/>
                      <a:pt x="657" y="1392"/>
                    </a:cubicBezTo>
                    <a:cubicBezTo>
                      <a:pt x="723" y="1392"/>
                      <a:pt x="723" y="1392"/>
                      <a:pt x="723" y="1392"/>
                    </a:cubicBezTo>
                    <a:cubicBezTo>
                      <a:pt x="723" y="1390"/>
                      <a:pt x="723" y="1387"/>
                      <a:pt x="723" y="1385"/>
                    </a:cubicBezTo>
                    <a:cubicBezTo>
                      <a:pt x="723" y="1385"/>
                      <a:pt x="722" y="929"/>
                      <a:pt x="722" y="929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1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3599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8" name="Oval 8">
            <a:extLst>
              <a:ext uri="{FF2B5EF4-FFF2-40B4-BE49-F238E27FC236}">
                <a16:creationId xmlns:a16="http://schemas.microsoft.com/office/drawing/2014/main" id="{75C9AF0E-2177-282C-94E4-A46C3E62E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0056" y="1665188"/>
            <a:ext cx="980820" cy="96336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B64FAD4E-B576-DD3E-B029-38C9291E1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990" y="1665188"/>
            <a:ext cx="982406" cy="9633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27A1CE53-CD07-0EAA-FD1F-3BE02FE68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9128" y="1660427"/>
            <a:ext cx="980820" cy="9649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0E03D864-9FEA-A3E4-62F5-CC91D1DE8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79" y="2512693"/>
            <a:ext cx="980820" cy="96653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9007455D-AAAE-06A6-91F6-324548825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7720" y="2509518"/>
            <a:ext cx="980820" cy="963361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9AEC6345-CDFD-43BA-0D13-DCE95AD86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990" y="3355435"/>
            <a:ext cx="980820" cy="963361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4" name="Striped Right Arrow 22">
            <a:extLst>
              <a:ext uri="{FF2B5EF4-FFF2-40B4-BE49-F238E27FC236}">
                <a16:creationId xmlns:a16="http://schemas.microsoft.com/office/drawing/2014/main" id="{FC4BA6B0-55D8-3B20-32A5-ED32A96E6045}"/>
              </a:ext>
            </a:extLst>
          </p:cNvPr>
          <p:cNvSpPr/>
          <p:nvPr/>
        </p:nvSpPr>
        <p:spPr>
          <a:xfrm rot="5400000">
            <a:off x="5716287" y="5204417"/>
            <a:ext cx="759426" cy="441960"/>
          </a:xfrm>
          <a:prstGeom prst="stripedRightArrow">
            <a:avLst>
              <a:gd name="adj1" fmla="val 61244"/>
              <a:gd name="adj2" fmla="val 5000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Freeform 959">
            <a:extLst>
              <a:ext uri="{FF2B5EF4-FFF2-40B4-BE49-F238E27FC236}">
                <a16:creationId xmlns:a16="http://schemas.microsoft.com/office/drawing/2014/main" id="{FD8A69E8-C02E-8EB9-ED57-A48657EC4F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53188" y="1900885"/>
            <a:ext cx="433607" cy="472093"/>
          </a:xfrm>
          <a:custGeom>
            <a:avLst/>
            <a:gdLst>
              <a:gd name="T0" fmla="*/ 86298 w 267928"/>
              <a:gd name="T1" fmla="*/ 247279 h 291740"/>
              <a:gd name="T2" fmla="*/ 86298 w 267928"/>
              <a:gd name="T3" fmla="*/ 256483 h 291740"/>
              <a:gd name="T4" fmla="*/ 28728 w 267928"/>
              <a:gd name="T5" fmla="*/ 252066 h 291740"/>
              <a:gd name="T6" fmla="*/ 138697 w 267928"/>
              <a:gd name="T7" fmla="*/ 212182 h 291740"/>
              <a:gd name="T8" fmla="*/ 179999 w 267928"/>
              <a:gd name="T9" fmla="*/ 216599 h 291740"/>
              <a:gd name="T10" fmla="*/ 138697 w 267928"/>
              <a:gd name="T11" fmla="*/ 221386 h 291740"/>
              <a:gd name="T12" fmla="*/ 138697 w 267928"/>
              <a:gd name="T13" fmla="*/ 212182 h 291740"/>
              <a:gd name="T14" fmla="*/ 108580 w 267928"/>
              <a:gd name="T15" fmla="*/ 212182 h 291740"/>
              <a:gd name="T16" fmla="*/ 108580 w 267928"/>
              <a:gd name="T17" fmla="*/ 221386 h 291740"/>
              <a:gd name="T18" fmla="*/ 28728 w 267928"/>
              <a:gd name="T19" fmla="*/ 216599 h 291740"/>
              <a:gd name="T20" fmla="*/ 96925 w 267928"/>
              <a:gd name="T21" fmla="*/ 177083 h 291740"/>
              <a:gd name="T22" fmla="*/ 179992 w 267928"/>
              <a:gd name="T23" fmla="*/ 181501 h 291740"/>
              <a:gd name="T24" fmla="*/ 96925 w 267928"/>
              <a:gd name="T25" fmla="*/ 186288 h 291740"/>
              <a:gd name="T26" fmla="*/ 96925 w 267928"/>
              <a:gd name="T27" fmla="*/ 177083 h 291740"/>
              <a:gd name="T28" fmla="*/ 66795 w 267928"/>
              <a:gd name="T29" fmla="*/ 177083 h 291740"/>
              <a:gd name="T30" fmla="*/ 66795 w 267928"/>
              <a:gd name="T31" fmla="*/ 186288 h 291740"/>
              <a:gd name="T32" fmla="*/ 28728 w 267928"/>
              <a:gd name="T33" fmla="*/ 181501 h 291740"/>
              <a:gd name="T34" fmla="*/ 147921 w 267928"/>
              <a:gd name="T35" fmla="*/ 141986 h 291740"/>
              <a:gd name="T36" fmla="*/ 179999 w 267928"/>
              <a:gd name="T37" fmla="*/ 146403 h 291740"/>
              <a:gd name="T38" fmla="*/ 147921 w 267928"/>
              <a:gd name="T39" fmla="*/ 151190 h 291740"/>
              <a:gd name="T40" fmla="*/ 147921 w 267928"/>
              <a:gd name="T41" fmla="*/ 141986 h 291740"/>
              <a:gd name="T42" fmla="*/ 118517 w 267928"/>
              <a:gd name="T43" fmla="*/ 141986 h 291740"/>
              <a:gd name="T44" fmla="*/ 118517 w 267928"/>
              <a:gd name="T45" fmla="*/ 151190 h 291740"/>
              <a:gd name="T46" fmla="*/ 28728 w 267928"/>
              <a:gd name="T47" fmla="*/ 146403 h 291740"/>
              <a:gd name="T48" fmla="*/ 33066 w 267928"/>
              <a:gd name="T49" fmla="*/ 105293 h 291740"/>
              <a:gd name="T50" fmla="*/ 132112 w 267928"/>
              <a:gd name="T51" fmla="*/ 109887 h 291740"/>
              <a:gd name="T52" fmla="*/ 33066 w 267928"/>
              <a:gd name="T53" fmla="*/ 114483 h 291740"/>
              <a:gd name="T54" fmla="*/ 33066 w 267928"/>
              <a:gd name="T55" fmla="*/ 105293 h 291740"/>
              <a:gd name="T56" fmla="*/ 162782 w 267928"/>
              <a:gd name="T57" fmla="*/ 106545 h 291740"/>
              <a:gd name="T58" fmla="*/ 162782 w 267928"/>
              <a:gd name="T59" fmla="*/ 74291 h 291740"/>
              <a:gd name="T60" fmla="*/ 8702 w 267928"/>
              <a:gd name="T61" fmla="*/ 284122 h 291740"/>
              <a:gd name="T62" fmla="*/ 201212 w 267928"/>
              <a:gd name="T63" fmla="*/ 115244 h 291740"/>
              <a:gd name="T64" fmla="*/ 154081 w 267928"/>
              <a:gd name="T65" fmla="*/ 110895 h 291740"/>
              <a:gd name="T66" fmla="*/ 8702 w 267928"/>
              <a:gd name="T67" fmla="*/ 68132 h 291740"/>
              <a:gd name="T68" fmla="*/ 38429 w 267928"/>
              <a:gd name="T69" fmla="*/ 59433 h 291740"/>
              <a:gd name="T70" fmla="*/ 161332 w 267928"/>
              <a:gd name="T71" fmla="*/ 60520 h 291740"/>
              <a:gd name="T72" fmla="*/ 210275 w 267928"/>
              <a:gd name="T73" fmla="*/ 110895 h 291740"/>
              <a:gd name="T74" fmla="*/ 230941 w 267928"/>
              <a:gd name="T75" fmla="*/ 254768 h 291740"/>
              <a:gd name="T76" fmla="*/ 38429 w 267928"/>
              <a:gd name="T77" fmla="*/ 38413 h 291740"/>
              <a:gd name="T78" fmla="*/ 67797 w 267928"/>
              <a:gd name="T79" fmla="*/ 29718 h 291740"/>
              <a:gd name="T80" fmla="*/ 239642 w 267928"/>
              <a:gd name="T81" fmla="*/ 34066 h 291740"/>
              <a:gd name="T82" fmla="*/ 260669 w 267928"/>
              <a:gd name="T83" fmla="*/ 225050 h 291740"/>
              <a:gd name="T84" fmla="*/ 67797 w 267928"/>
              <a:gd name="T85" fmla="*/ 8699 h 291740"/>
              <a:gd name="T86" fmla="*/ 265020 w 267928"/>
              <a:gd name="T87" fmla="*/ 0 h 291740"/>
              <a:gd name="T88" fmla="*/ 269370 w 267928"/>
              <a:gd name="T89" fmla="*/ 229400 h 291740"/>
              <a:gd name="T90" fmla="*/ 239642 w 267928"/>
              <a:gd name="T91" fmla="*/ 233748 h 291740"/>
              <a:gd name="T92" fmla="*/ 235291 w 267928"/>
              <a:gd name="T93" fmla="*/ 263466 h 291740"/>
              <a:gd name="T94" fmla="*/ 210275 w 267928"/>
              <a:gd name="T95" fmla="*/ 288471 h 291740"/>
              <a:gd name="T96" fmla="*/ 4351 w 267928"/>
              <a:gd name="T97" fmla="*/ 293182 h 291740"/>
              <a:gd name="T98" fmla="*/ 0 w 267928"/>
              <a:gd name="T99" fmla="*/ 63783 h 291740"/>
              <a:gd name="T100" fmla="*/ 29365 w 267928"/>
              <a:gd name="T101" fmla="*/ 59433 h 291740"/>
              <a:gd name="T102" fmla="*/ 33716 w 267928"/>
              <a:gd name="T103" fmla="*/ 29718 h 291740"/>
              <a:gd name="T104" fmla="*/ 59094 w 267928"/>
              <a:gd name="T105" fmla="*/ 4347 h 29174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67928" h="291740">
                <a:moveTo>
                  <a:pt x="32870" y="246062"/>
                </a:moveTo>
                <a:lnTo>
                  <a:pt x="85836" y="246062"/>
                </a:lnTo>
                <a:cubicBezTo>
                  <a:pt x="87983" y="246062"/>
                  <a:pt x="90130" y="247894"/>
                  <a:pt x="90130" y="250825"/>
                </a:cubicBezTo>
                <a:cubicBezTo>
                  <a:pt x="90130" y="253023"/>
                  <a:pt x="87983" y="255221"/>
                  <a:pt x="85836" y="255221"/>
                </a:cubicBezTo>
                <a:lnTo>
                  <a:pt x="32870" y="255221"/>
                </a:lnTo>
                <a:cubicBezTo>
                  <a:pt x="30722" y="255221"/>
                  <a:pt x="28575" y="253023"/>
                  <a:pt x="28575" y="250825"/>
                </a:cubicBezTo>
                <a:cubicBezTo>
                  <a:pt x="28575" y="247894"/>
                  <a:pt x="30722" y="246062"/>
                  <a:pt x="32870" y="246062"/>
                </a:cubicBezTo>
                <a:close/>
                <a:moveTo>
                  <a:pt x="137954" y="211137"/>
                </a:moveTo>
                <a:lnTo>
                  <a:pt x="174784" y="211137"/>
                </a:lnTo>
                <a:cubicBezTo>
                  <a:pt x="176909" y="211137"/>
                  <a:pt x="179034" y="213335"/>
                  <a:pt x="179034" y="215533"/>
                </a:cubicBezTo>
                <a:cubicBezTo>
                  <a:pt x="179034" y="218464"/>
                  <a:pt x="176909" y="220296"/>
                  <a:pt x="174784" y="220296"/>
                </a:cubicBezTo>
                <a:lnTo>
                  <a:pt x="137954" y="220296"/>
                </a:lnTo>
                <a:cubicBezTo>
                  <a:pt x="135475" y="220296"/>
                  <a:pt x="133350" y="218464"/>
                  <a:pt x="133350" y="215533"/>
                </a:cubicBezTo>
                <a:cubicBezTo>
                  <a:pt x="133350" y="213335"/>
                  <a:pt x="135475" y="211137"/>
                  <a:pt x="137954" y="211137"/>
                </a:cubicBezTo>
                <a:close/>
                <a:moveTo>
                  <a:pt x="32927" y="211137"/>
                </a:moveTo>
                <a:lnTo>
                  <a:pt x="107998" y="211137"/>
                </a:lnTo>
                <a:cubicBezTo>
                  <a:pt x="110537" y="211137"/>
                  <a:pt x="112350" y="213335"/>
                  <a:pt x="112350" y="215533"/>
                </a:cubicBezTo>
                <a:cubicBezTo>
                  <a:pt x="112350" y="218464"/>
                  <a:pt x="110537" y="220296"/>
                  <a:pt x="107998" y="220296"/>
                </a:cubicBezTo>
                <a:lnTo>
                  <a:pt x="32927" y="220296"/>
                </a:lnTo>
                <a:cubicBezTo>
                  <a:pt x="30751" y="220296"/>
                  <a:pt x="28575" y="218464"/>
                  <a:pt x="28575" y="215533"/>
                </a:cubicBezTo>
                <a:cubicBezTo>
                  <a:pt x="28575" y="213335"/>
                  <a:pt x="30751" y="211137"/>
                  <a:pt x="32927" y="211137"/>
                </a:cubicBezTo>
                <a:close/>
                <a:moveTo>
                  <a:pt x="96405" y="176212"/>
                </a:moveTo>
                <a:lnTo>
                  <a:pt x="174698" y="176212"/>
                </a:lnTo>
                <a:cubicBezTo>
                  <a:pt x="176863" y="176212"/>
                  <a:pt x="179027" y="178410"/>
                  <a:pt x="179027" y="180608"/>
                </a:cubicBezTo>
                <a:cubicBezTo>
                  <a:pt x="179027" y="183173"/>
                  <a:pt x="176863" y="185371"/>
                  <a:pt x="174698" y="185371"/>
                </a:cubicBezTo>
                <a:lnTo>
                  <a:pt x="96405" y="185371"/>
                </a:lnTo>
                <a:cubicBezTo>
                  <a:pt x="94240" y="185371"/>
                  <a:pt x="92075" y="183173"/>
                  <a:pt x="92075" y="180608"/>
                </a:cubicBezTo>
                <a:cubicBezTo>
                  <a:pt x="92075" y="178410"/>
                  <a:pt x="94240" y="176212"/>
                  <a:pt x="96405" y="176212"/>
                </a:cubicBezTo>
                <a:close/>
                <a:moveTo>
                  <a:pt x="32861" y="176212"/>
                </a:moveTo>
                <a:lnTo>
                  <a:pt x="66437" y="176212"/>
                </a:lnTo>
                <a:cubicBezTo>
                  <a:pt x="69295" y="176212"/>
                  <a:pt x="71081" y="178410"/>
                  <a:pt x="71081" y="180608"/>
                </a:cubicBezTo>
                <a:cubicBezTo>
                  <a:pt x="71081" y="183173"/>
                  <a:pt x="69295" y="185371"/>
                  <a:pt x="66437" y="185371"/>
                </a:cubicBezTo>
                <a:lnTo>
                  <a:pt x="32861" y="185371"/>
                </a:lnTo>
                <a:cubicBezTo>
                  <a:pt x="30718" y="185371"/>
                  <a:pt x="28575" y="183173"/>
                  <a:pt x="28575" y="180608"/>
                </a:cubicBezTo>
                <a:cubicBezTo>
                  <a:pt x="28575" y="178410"/>
                  <a:pt x="30718" y="176212"/>
                  <a:pt x="32861" y="176212"/>
                </a:cubicBezTo>
                <a:close/>
                <a:moveTo>
                  <a:pt x="147129" y="141287"/>
                </a:moveTo>
                <a:lnTo>
                  <a:pt x="174780" y="141287"/>
                </a:lnTo>
                <a:cubicBezTo>
                  <a:pt x="176907" y="141287"/>
                  <a:pt x="179034" y="143485"/>
                  <a:pt x="179034" y="145683"/>
                </a:cubicBezTo>
                <a:cubicBezTo>
                  <a:pt x="179034" y="148248"/>
                  <a:pt x="176907" y="150446"/>
                  <a:pt x="174780" y="150446"/>
                </a:cubicBezTo>
                <a:lnTo>
                  <a:pt x="147129" y="150446"/>
                </a:lnTo>
                <a:cubicBezTo>
                  <a:pt x="144648" y="150446"/>
                  <a:pt x="142875" y="148248"/>
                  <a:pt x="142875" y="145683"/>
                </a:cubicBezTo>
                <a:cubicBezTo>
                  <a:pt x="142875" y="143485"/>
                  <a:pt x="144648" y="141287"/>
                  <a:pt x="147129" y="141287"/>
                </a:cubicBezTo>
                <a:close/>
                <a:moveTo>
                  <a:pt x="32932" y="141287"/>
                </a:moveTo>
                <a:lnTo>
                  <a:pt x="117882" y="141287"/>
                </a:lnTo>
                <a:cubicBezTo>
                  <a:pt x="120060" y="141287"/>
                  <a:pt x="121875" y="143485"/>
                  <a:pt x="121875" y="145683"/>
                </a:cubicBezTo>
                <a:cubicBezTo>
                  <a:pt x="121875" y="148248"/>
                  <a:pt x="120060" y="150446"/>
                  <a:pt x="117882" y="150446"/>
                </a:cubicBezTo>
                <a:lnTo>
                  <a:pt x="32932" y="150446"/>
                </a:lnTo>
                <a:cubicBezTo>
                  <a:pt x="30753" y="150446"/>
                  <a:pt x="28575" y="148248"/>
                  <a:pt x="28575" y="145683"/>
                </a:cubicBezTo>
                <a:cubicBezTo>
                  <a:pt x="28575" y="143485"/>
                  <a:pt x="30753" y="141287"/>
                  <a:pt x="32932" y="141287"/>
                </a:cubicBezTo>
                <a:close/>
                <a:moveTo>
                  <a:pt x="32890" y="104775"/>
                </a:moveTo>
                <a:lnTo>
                  <a:pt x="127089" y="104775"/>
                </a:lnTo>
                <a:cubicBezTo>
                  <a:pt x="129606" y="104775"/>
                  <a:pt x="131404" y="107061"/>
                  <a:pt x="131404" y="109347"/>
                </a:cubicBezTo>
                <a:cubicBezTo>
                  <a:pt x="131404" y="112014"/>
                  <a:pt x="129606" y="113919"/>
                  <a:pt x="127089" y="113919"/>
                </a:cubicBezTo>
                <a:lnTo>
                  <a:pt x="32890" y="113919"/>
                </a:lnTo>
                <a:cubicBezTo>
                  <a:pt x="30732" y="113919"/>
                  <a:pt x="28575" y="112014"/>
                  <a:pt x="28575" y="109347"/>
                </a:cubicBezTo>
                <a:cubicBezTo>
                  <a:pt x="28575" y="107061"/>
                  <a:pt x="30732" y="104775"/>
                  <a:pt x="32890" y="104775"/>
                </a:cubicBezTo>
                <a:close/>
                <a:moveTo>
                  <a:pt x="161910" y="73926"/>
                </a:moveTo>
                <a:lnTo>
                  <a:pt x="161910" y="106021"/>
                </a:lnTo>
                <a:lnTo>
                  <a:pt x="194004" y="106021"/>
                </a:lnTo>
                <a:lnTo>
                  <a:pt x="161910" y="73926"/>
                </a:lnTo>
                <a:close/>
                <a:moveTo>
                  <a:pt x="8654" y="67796"/>
                </a:moveTo>
                <a:lnTo>
                  <a:pt x="8654" y="282724"/>
                </a:lnTo>
                <a:lnTo>
                  <a:pt x="200134" y="282724"/>
                </a:lnTo>
                <a:lnTo>
                  <a:pt x="200134" y="114676"/>
                </a:lnTo>
                <a:lnTo>
                  <a:pt x="157583" y="114676"/>
                </a:lnTo>
                <a:cubicBezTo>
                  <a:pt x="155059" y="114676"/>
                  <a:pt x="153256" y="112873"/>
                  <a:pt x="153256" y="110349"/>
                </a:cubicBezTo>
                <a:lnTo>
                  <a:pt x="153256" y="67796"/>
                </a:lnTo>
                <a:lnTo>
                  <a:pt x="8654" y="67796"/>
                </a:lnTo>
                <a:close/>
                <a:moveTo>
                  <a:pt x="38224" y="38225"/>
                </a:moveTo>
                <a:lnTo>
                  <a:pt x="38224" y="59141"/>
                </a:lnTo>
                <a:lnTo>
                  <a:pt x="157583" y="59141"/>
                </a:lnTo>
                <a:cubicBezTo>
                  <a:pt x="158665" y="59141"/>
                  <a:pt x="159747" y="59502"/>
                  <a:pt x="160468" y="60223"/>
                </a:cubicBezTo>
                <a:lnTo>
                  <a:pt x="207707" y="107103"/>
                </a:lnTo>
                <a:cubicBezTo>
                  <a:pt x="208789" y="108185"/>
                  <a:pt x="209149" y="109267"/>
                  <a:pt x="209149" y="110349"/>
                </a:cubicBezTo>
                <a:lnTo>
                  <a:pt x="209149" y="253514"/>
                </a:lnTo>
                <a:lnTo>
                  <a:pt x="229704" y="253514"/>
                </a:lnTo>
                <a:lnTo>
                  <a:pt x="229704" y="38225"/>
                </a:lnTo>
                <a:lnTo>
                  <a:pt x="38224" y="38225"/>
                </a:lnTo>
                <a:close/>
                <a:moveTo>
                  <a:pt x="67433" y="8655"/>
                </a:moveTo>
                <a:lnTo>
                  <a:pt x="67433" y="29571"/>
                </a:lnTo>
                <a:lnTo>
                  <a:pt x="234031" y="29571"/>
                </a:lnTo>
                <a:cubicBezTo>
                  <a:pt x="236555" y="29571"/>
                  <a:pt x="238358" y="31374"/>
                  <a:pt x="238358" y="33898"/>
                </a:cubicBezTo>
                <a:lnTo>
                  <a:pt x="238358" y="223943"/>
                </a:lnTo>
                <a:lnTo>
                  <a:pt x="259273" y="223943"/>
                </a:lnTo>
                <a:lnTo>
                  <a:pt x="259273" y="8655"/>
                </a:lnTo>
                <a:lnTo>
                  <a:pt x="67433" y="8655"/>
                </a:lnTo>
                <a:close/>
                <a:moveTo>
                  <a:pt x="63106" y="0"/>
                </a:moveTo>
                <a:lnTo>
                  <a:pt x="263600" y="0"/>
                </a:lnTo>
                <a:cubicBezTo>
                  <a:pt x="266125" y="0"/>
                  <a:pt x="267928" y="1803"/>
                  <a:pt x="267928" y="4327"/>
                </a:cubicBezTo>
                <a:lnTo>
                  <a:pt x="267928" y="228271"/>
                </a:lnTo>
                <a:cubicBezTo>
                  <a:pt x="267928" y="230795"/>
                  <a:pt x="266125" y="232598"/>
                  <a:pt x="263600" y="232598"/>
                </a:cubicBezTo>
                <a:lnTo>
                  <a:pt x="238358" y="232598"/>
                </a:lnTo>
                <a:lnTo>
                  <a:pt x="238358" y="257841"/>
                </a:lnTo>
                <a:cubicBezTo>
                  <a:pt x="238358" y="260005"/>
                  <a:pt x="236555" y="262169"/>
                  <a:pt x="234031" y="262169"/>
                </a:cubicBezTo>
                <a:lnTo>
                  <a:pt x="209149" y="262169"/>
                </a:lnTo>
                <a:lnTo>
                  <a:pt x="209149" y="287051"/>
                </a:lnTo>
                <a:cubicBezTo>
                  <a:pt x="209149" y="289576"/>
                  <a:pt x="206986" y="291740"/>
                  <a:pt x="204822" y="291740"/>
                </a:cubicBezTo>
                <a:lnTo>
                  <a:pt x="4327" y="291740"/>
                </a:lnTo>
                <a:cubicBezTo>
                  <a:pt x="1803" y="291740"/>
                  <a:pt x="0" y="289576"/>
                  <a:pt x="0" y="287051"/>
                </a:cubicBezTo>
                <a:lnTo>
                  <a:pt x="0" y="63469"/>
                </a:lnTo>
                <a:cubicBezTo>
                  <a:pt x="0" y="60944"/>
                  <a:pt x="1803" y="59141"/>
                  <a:pt x="4327" y="59141"/>
                </a:cubicBezTo>
                <a:lnTo>
                  <a:pt x="29209" y="59141"/>
                </a:lnTo>
                <a:lnTo>
                  <a:pt x="29209" y="33898"/>
                </a:lnTo>
                <a:cubicBezTo>
                  <a:pt x="29209" y="31374"/>
                  <a:pt x="31373" y="29571"/>
                  <a:pt x="33536" y="29571"/>
                </a:cubicBezTo>
                <a:lnTo>
                  <a:pt x="58778" y="29571"/>
                </a:lnTo>
                <a:lnTo>
                  <a:pt x="58778" y="4327"/>
                </a:lnTo>
                <a:cubicBezTo>
                  <a:pt x="58778" y="1803"/>
                  <a:pt x="60942" y="0"/>
                  <a:pt x="63106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Freeform 957">
            <a:extLst>
              <a:ext uri="{FF2B5EF4-FFF2-40B4-BE49-F238E27FC236}">
                <a16:creationId xmlns:a16="http://schemas.microsoft.com/office/drawing/2014/main" id="{9CD40A6C-8AB5-5FC5-8C56-2772C91EB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83542" y="2759914"/>
            <a:ext cx="472093" cy="472093"/>
          </a:xfrm>
          <a:custGeom>
            <a:avLst/>
            <a:gdLst>
              <a:gd name="T0" fmla="*/ 121767 w 291740"/>
              <a:gd name="T1" fmla="*/ 273612 h 291740"/>
              <a:gd name="T2" fmla="*/ 172503 w 291740"/>
              <a:gd name="T3" fmla="*/ 273612 h 291740"/>
              <a:gd name="T4" fmla="*/ 132276 w 291740"/>
              <a:gd name="T5" fmla="*/ 257667 h 291740"/>
              <a:gd name="T6" fmla="*/ 149594 w 291740"/>
              <a:gd name="T7" fmla="*/ 178296 h 291740"/>
              <a:gd name="T8" fmla="*/ 266424 w 291740"/>
              <a:gd name="T9" fmla="*/ 135605 h 291740"/>
              <a:gd name="T10" fmla="*/ 266424 w 291740"/>
              <a:gd name="T11" fmla="*/ 179911 h 291740"/>
              <a:gd name="T12" fmla="*/ 266424 w 291740"/>
              <a:gd name="T13" fmla="*/ 135605 h 291740"/>
              <a:gd name="T14" fmla="*/ 33134 w 291740"/>
              <a:gd name="T15" fmla="*/ 175553 h 291740"/>
              <a:gd name="T16" fmla="*/ 23928 w 291740"/>
              <a:gd name="T17" fmla="*/ 139962 h 291740"/>
              <a:gd name="T18" fmla="*/ 248245 w 291740"/>
              <a:gd name="T19" fmla="*/ 122853 h 291740"/>
              <a:gd name="T20" fmla="*/ 259117 w 291740"/>
              <a:gd name="T21" fmla="*/ 201133 h 291740"/>
              <a:gd name="T22" fmla="*/ 259117 w 291740"/>
              <a:gd name="T23" fmla="*/ 115244 h 291740"/>
              <a:gd name="T24" fmla="*/ 9059 w 291740"/>
              <a:gd name="T25" fmla="*/ 140611 h 291740"/>
              <a:gd name="T26" fmla="*/ 40226 w 291740"/>
              <a:gd name="T27" fmla="*/ 201133 h 291740"/>
              <a:gd name="T28" fmla="*/ 40226 w 291740"/>
              <a:gd name="T29" fmla="*/ 115244 h 291740"/>
              <a:gd name="T30" fmla="*/ 174179 w 291740"/>
              <a:gd name="T31" fmla="*/ 110700 h 291740"/>
              <a:gd name="T32" fmla="*/ 154210 w 291740"/>
              <a:gd name="T33" fmla="*/ 151672 h 291740"/>
              <a:gd name="T34" fmla="*/ 145132 w 291740"/>
              <a:gd name="T35" fmla="*/ 148079 h 291740"/>
              <a:gd name="T36" fmla="*/ 153483 w 291740"/>
              <a:gd name="T37" fmla="*/ 100996 h 291740"/>
              <a:gd name="T38" fmla="*/ 128794 w 291740"/>
              <a:gd name="T39" fmla="*/ 121124 h 291740"/>
              <a:gd name="T40" fmla="*/ 155662 w 291740"/>
              <a:gd name="T41" fmla="*/ 92372 h 291740"/>
              <a:gd name="T42" fmla="*/ 117041 w 291740"/>
              <a:gd name="T43" fmla="*/ 187848 h 291740"/>
              <a:gd name="T44" fmla="*/ 172879 w 291740"/>
              <a:gd name="T45" fmla="*/ 188932 h 291740"/>
              <a:gd name="T46" fmla="*/ 201521 w 291740"/>
              <a:gd name="T47" fmla="*/ 72492 h 291740"/>
              <a:gd name="T48" fmla="*/ 205873 w 291740"/>
              <a:gd name="T49" fmla="*/ 63814 h 291740"/>
              <a:gd name="T50" fmla="*/ 205873 w 291740"/>
              <a:gd name="T51" fmla="*/ 196888 h 291740"/>
              <a:gd name="T52" fmla="*/ 146772 w 291740"/>
              <a:gd name="T53" fmla="*/ 226178 h 291740"/>
              <a:gd name="T54" fmla="*/ 87308 w 291740"/>
              <a:gd name="T55" fmla="*/ 196888 h 291740"/>
              <a:gd name="T56" fmla="*/ 87308 w 291740"/>
              <a:gd name="T57" fmla="*/ 63814 h 291740"/>
              <a:gd name="T58" fmla="*/ 270713 w 291740"/>
              <a:gd name="T59" fmla="*/ 87339 h 291740"/>
              <a:gd name="T60" fmla="*/ 293182 w 291740"/>
              <a:gd name="T61" fmla="*/ 176127 h 291740"/>
              <a:gd name="T62" fmla="*/ 132276 w 291740"/>
              <a:gd name="T63" fmla="*/ 293182 h 291740"/>
              <a:gd name="T64" fmla="*/ 132276 w 291740"/>
              <a:gd name="T65" fmla="*/ 248607 h 291740"/>
              <a:gd name="T66" fmla="*/ 181563 w 291740"/>
              <a:gd name="T67" fmla="*/ 273612 h 291740"/>
              <a:gd name="T68" fmla="*/ 261653 w 291740"/>
              <a:gd name="T69" fmla="*/ 210192 h 291740"/>
              <a:gd name="T70" fmla="*/ 239547 w 291740"/>
              <a:gd name="T71" fmla="*/ 193884 h 291740"/>
              <a:gd name="T72" fmla="*/ 259117 w 291740"/>
              <a:gd name="T73" fmla="*/ 106545 h 291740"/>
              <a:gd name="T74" fmla="*/ 182650 w 291740"/>
              <a:gd name="T75" fmla="*/ 8699 h 291740"/>
              <a:gd name="T76" fmla="*/ 31165 w 291740"/>
              <a:gd name="T77" fmla="*/ 106908 h 291740"/>
              <a:gd name="T78" fmla="*/ 56171 w 291740"/>
              <a:gd name="T79" fmla="*/ 122853 h 291740"/>
              <a:gd name="T80" fmla="*/ 34066 w 291740"/>
              <a:gd name="T81" fmla="*/ 210192 h 291740"/>
              <a:gd name="T82" fmla="*/ 22470 w 291740"/>
              <a:gd name="T83" fmla="*/ 108720 h 2917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91740" h="291740">
                <a:moveTo>
                  <a:pt x="131625" y="256399"/>
                </a:moveTo>
                <a:cubicBezTo>
                  <a:pt x="125855" y="256399"/>
                  <a:pt x="121167" y="261087"/>
                  <a:pt x="121167" y="266496"/>
                </a:cubicBezTo>
                <a:lnTo>
                  <a:pt x="121167" y="272266"/>
                </a:lnTo>
                <a:cubicBezTo>
                  <a:pt x="121167" y="278036"/>
                  <a:pt x="125855" y="282724"/>
                  <a:pt x="131625" y="282724"/>
                </a:cubicBezTo>
                <a:lnTo>
                  <a:pt x="161557" y="282724"/>
                </a:lnTo>
                <a:cubicBezTo>
                  <a:pt x="167327" y="282724"/>
                  <a:pt x="171654" y="278036"/>
                  <a:pt x="171654" y="272266"/>
                </a:cubicBezTo>
                <a:lnTo>
                  <a:pt x="171654" y="266496"/>
                </a:lnTo>
                <a:cubicBezTo>
                  <a:pt x="171654" y="261087"/>
                  <a:pt x="167327" y="256399"/>
                  <a:pt x="161557" y="256399"/>
                </a:cubicBezTo>
                <a:lnTo>
                  <a:pt x="131625" y="256399"/>
                </a:lnTo>
                <a:close/>
                <a:moveTo>
                  <a:pt x="148858" y="168275"/>
                </a:moveTo>
                <a:cubicBezTo>
                  <a:pt x="151423" y="168275"/>
                  <a:pt x="153621" y="170180"/>
                  <a:pt x="153621" y="172847"/>
                </a:cubicBezTo>
                <a:cubicBezTo>
                  <a:pt x="153621" y="175514"/>
                  <a:pt x="151423" y="177419"/>
                  <a:pt x="148858" y="177419"/>
                </a:cubicBezTo>
                <a:cubicBezTo>
                  <a:pt x="146660" y="177419"/>
                  <a:pt x="144462" y="175514"/>
                  <a:pt x="144462" y="172847"/>
                </a:cubicBezTo>
                <a:cubicBezTo>
                  <a:pt x="144462" y="170180"/>
                  <a:pt x="146660" y="168275"/>
                  <a:pt x="148858" y="168275"/>
                </a:cubicBezTo>
                <a:close/>
                <a:moveTo>
                  <a:pt x="265113" y="134937"/>
                </a:moveTo>
                <a:cubicBezTo>
                  <a:pt x="267311" y="134937"/>
                  <a:pt x="269509" y="136744"/>
                  <a:pt x="269509" y="139274"/>
                </a:cubicBezTo>
                <a:lnTo>
                  <a:pt x="269509" y="174689"/>
                </a:lnTo>
                <a:cubicBezTo>
                  <a:pt x="269509" y="177219"/>
                  <a:pt x="267311" y="179026"/>
                  <a:pt x="265113" y="179026"/>
                </a:cubicBezTo>
                <a:cubicBezTo>
                  <a:pt x="262548" y="179026"/>
                  <a:pt x="260350" y="177219"/>
                  <a:pt x="260350" y="174689"/>
                </a:cubicBezTo>
                <a:lnTo>
                  <a:pt x="260350" y="139274"/>
                </a:lnTo>
                <a:cubicBezTo>
                  <a:pt x="260350" y="136744"/>
                  <a:pt x="262548" y="134937"/>
                  <a:pt x="265113" y="134937"/>
                </a:cubicBezTo>
                <a:close/>
                <a:moveTo>
                  <a:pt x="28574" y="134937"/>
                </a:moveTo>
                <a:cubicBezTo>
                  <a:pt x="31139" y="134937"/>
                  <a:pt x="32970" y="136744"/>
                  <a:pt x="32970" y="139274"/>
                </a:cubicBezTo>
                <a:lnTo>
                  <a:pt x="32970" y="174689"/>
                </a:lnTo>
                <a:cubicBezTo>
                  <a:pt x="32970" y="177219"/>
                  <a:pt x="31139" y="179026"/>
                  <a:pt x="28574" y="179026"/>
                </a:cubicBezTo>
                <a:cubicBezTo>
                  <a:pt x="26010" y="179026"/>
                  <a:pt x="23812" y="177219"/>
                  <a:pt x="23812" y="174689"/>
                </a:cubicBezTo>
                <a:lnTo>
                  <a:pt x="23812" y="139274"/>
                </a:lnTo>
                <a:cubicBezTo>
                  <a:pt x="23812" y="136744"/>
                  <a:pt x="26010" y="134937"/>
                  <a:pt x="28574" y="134937"/>
                </a:cubicBezTo>
                <a:close/>
                <a:moveTo>
                  <a:pt x="254596" y="114676"/>
                </a:moveTo>
                <a:cubicBezTo>
                  <a:pt x="250269" y="114676"/>
                  <a:pt x="247023" y="118282"/>
                  <a:pt x="247023" y="122249"/>
                </a:cubicBezTo>
                <a:lnTo>
                  <a:pt x="247023" y="192930"/>
                </a:lnTo>
                <a:cubicBezTo>
                  <a:pt x="247023" y="196897"/>
                  <a:pt x="250269" y="200143"/>
                  <a:pt x="254596" y="200143"/>
                </a:cubicBezTo>
                <a:lnTo>
                  <a:pt x="257842" y="200143"/>
                </a:lnTo>
                <a:cubicBezTo>
                  <a:pt x="271545" y="200143"/>
                  <a:pt x="282724" y="188964"/>
                  <a:pt x="282724" y="175260"/>
                </a:cubicBezTo>
                <a:lnTo>
                  <a:pt x="282724" y="139919"/>
                </a:lnTo>
                <a:cubicBezTo>
                  <a:pt x="282724" y="126216"/>
                  <a:pt x="271545" y="114676"/>
                  <a:pt x="257842" y="114676"/>
                </a:cubicBezTo>
                <a:lnTo>
                  <a:pt x="254596" y="114676"/>
                </a:lnTo>
                <a:close/>
                <a:moveTo>
                  <a:pt x="33898" y="114676"/>
                </a:moveTo>
                <a:cubicBezTo>
                  <a:pt x="20194" y="114676"/>
                  <a:pt x="9015" y="126216"/>
                  <a:pt x="9015" y="139919"/>
                </a:cubicBezTo>
                <a:lnTo>
                  <a:pt x="9015" y="175260"/>
                </a:lnTo>
                <a:cubicBezTo>
                  <a:pt x="9015" y="188964"/>
                  <a:pt x="20194" y="200143"/>
                  <a:pt x="33898" y="200143"/>
                </a:cubicBezTo>
                <a:lnTo>
                  <a:pt x="40028" y="200143"/>
                </a:lnTo>
                <a:cubicBezTo>
                  <a:pt x="43995" y="200143"/>
                  <a:pt x="47241" y="196897"/>
                  <a:pt x="47241" y="192930"/>
                </a:cubicBezTo>
                <a:lnTo>
                  <a:pt x="47241" y="122249"/>
                </a:lnTo>
                <a:cubicBezTo>
                  <a:pt x="47241" y="118282"/>
                  <a:pt x="43995" y="114676"/>
                  <a:pt x="40028" y="114676"/>
                </a:cubicBezTo>
                <a:lnTo>
                  <a:pt x="33898" y="114676"/>
                </a:lnTo>
                <a:close/>
                <a:moveTo>
                  <a:pt x="154896" y="91917"/>
                </a:moveTo>
                <a:cubicBezTo>
                  <a:pt x="163928" y="94063"/>
                  <a:pt x="171515" y="101216"/>
                  <a:pt x="173322" y="110156"/>
                </a:cubicBezTo>
                <a:cubicBezTo>
                  <a:pt x="175851" y="122316"/>
                  <a:pt x="169709" y="134475"/>
                  <a:pt x="158509" y="139124"/>
                </a:cubicBezTo>
                <a:cubicBezTo>
                  <a:pt x="155257" y="140197"/>
                  <a:pt x="153451" y="143773"/>
                  <a:pt x="153451" y="147350"/>
                </a:cubicBezTo>
                <a:lnTo>
                  <a:pt x="153451" y="150926"/>
                </a:lnTo>
                <a:cubicBezTo>
                  <a:pt x="153451" y="153429"/>
                  <a:pt x="151283" y="155217"/>
                  <a:pt x="148754" y="155217"/>
                </a:cubicBezTo>
                <a:cubicBezTo>
                  <a:pt x="146586" y="155217"/>
                  <a:pt x="144418" y="153429"/>
                  <a:pt x="144418" y="150926"/>
                </a:cubicBezTo>
                <a:lnTo>
                  <a:pt x="144418" y="147350"/>
                </a:lnTo>
                <a:cubicBezTo>
                  <a:pt x="144418" y="140197"/>
                  <a:pt x="148754" y="133760"/>
                  <a:pt x="155257" y="130899"/>
                </a:cubicBezTo>
                <a:cubicBezTo>
                  <a:pt x="162483" y="128038"/>
                  <a:pt x="166457" y="120170"/>
                  <a:pt x="164651" y="112302"/>
                </a:cubicBezTo>
                <a:cubicBezTo>
                  <a:pt x="163206" y="106580"/>
                  <a:pt x="158509" y="101931"/>
                  <a:pt x="152728" y="100500"/>
                </a:cubicBezTo>
                <a:cubicBezTo>
                  <a:pt x="147670" y="99428"/>
                  <a:pt x="142612" y="100500"/>
                  <a:pt x="138999" y="103361"/>
                </a:cubicBezTo>
                <a:cubicBezTo>
                  <a:pt x="135025" y="106580"/>
                  <a:pt x="132857" y="111229"/>
                  <a:pt x="132857" y="116236"/>
                </a:cubicBezTo>
                <a:cubicBezTo>
                  <a:pt x="132857" y="118739"/>
                  <a:pt x="130689" y="120528"/>
                  <a:pt x="128160" y="120528"/>
                </a:cubicBezTo>
                <a:cubicBezTo>
                  <a:pt x="125631" y="120528"/>
                  <a:pt x="123825" y="118739"/>
                  <a:pt x="123825" y="116236"/>
                </a:cubicBezTo>
                <a:cubicBezTo>
                  <a:pt x="123825" y="108726"/>
                  <a:pt x="127076" y="101573"/>
                  <a:pt x="133218" y="96924"/>
                </a:cubicBezTo>
                <a:cubicBezTo>
                  <a:pt x="139360" y="91917"/>
                  <a:pt x="147309" y="90487"/>
                  <a:pt x="154896" y="91917"/>
                </a:cubicBezTo>
                <a:close/>
                <a:moveTo>
                  <a:pt x="91209" y="72136"/>
                </a:moveTo>
                <a:lnTo>
                  <a:pt x="91209" y="186923"/>
                </a:lnTo>
                <a:lnTo>
                  <a:pt x="116465" y="186923"/>
                </a:lnTo>
                <a:cubicBezTo>
                  <a:pt x="117547" y="186923"/>
                  <a:pt x="118629" y="187283"/>
                  <a:pt x="119351" y="188002"/>
                </a:cubicBezTo>
                <a:lnTo>
                  <a:pt x="146050" y="214270"/>
                </a:lnTo>
                <a:lnTo>
                  <a:pt x="172028" y="188002"/>
                </a:lnTo>
                <a:cubicBezTo>
                  <a:pt x="173110" y="187283"/>
                  <a:pt x="174192" y="186923"/>
                  <a:pt x="175275" y="186923"/>
                </a:cubicBezTo>
                <a:lnTo>
                  <a:pt x="200530" y="186923"/>
                </a:lnTo>
                <a:lnTo>
                  <a:pt x="200530" y="72136"/>
                </a:lnTo>
                <a:lnTo>
                  <a:pt x="91209" y="72136"/>
                </a:lnTo>
                <a:close/>
                <a:moveTo>
                  <a:pt x="86879" y="63500"/>
                </a:moveTo>
                <a:lnTo>
                  <a:pt x="204860" y="63500"/>
                </a:lnTo>
                <a:cubicBezTo>
                  <a:pt x="207025" y="63500"/>
                  <a:pt x="209189" y="65299"/>
                  <a:pt x="209189" y="67818"/>
                </a:cubicBezTo>
                <a:lnTo>
                  <a:pt x="209189" y="191241"/>
                </a:lnTo>
                <a:cubicBezTo>
                  <a:pt x="209189" y="193760"/>
                  <a:pt x="207025" y="195919"/>
                  <a:pt x="204860" y="195919"/>
                </a:cubicBezTo>
                <a:lnTo>
                  <a:pt x="177079" y="195919"/>
                </a:lnTo>
                <a:lnTo>
                  <a:pt x="148937" y="223986"/>
                </a:lnTo>
                <a:cubicBezTo>
                  <a:pt x="148215" y="224705"/>
                  <a:pt x="146772" y="225065"/>
                  <a:pt x="146050" y="225065"/>
                </a:cubicBezTo>
                <a:cubicBezTo>
                  <a:pt x="144607" y="225065"/>
                  <a:pt x="143524" y="224705"/>
                  <a:pt x="142803" y="223986"/>
                </a:cubicBezTo>
                <a:lnTo>
                  <a:pt x="114661" y="195919"/>
                </a:lnTo>
                <a:lnTo>
                  <a:pt x="86879" y="195919"/>
                </a:lnTo>
                <a:cubicBezTo>
                  <a:pt x="84354" y="195919"/>
                  <a:pt x="82550" y="193760"/>
                  <a:pt x="82550" y="191241"/>
                </a:cubicBezTo>
                <a:lnTo>
                  <a:pt x="82550" y="67818"/>
                </a:lnTo>
                <a:cubicBezTo>
                  <a:pt x="82550" y="65299"/>
                  <a:pt x="84354" y="63500"/>
                  <a:pt x="86879" y="63500"/>
                </a:cubicBezTo>
                <a:close/>
                <a:moveTo>
                  <a:pt x="110349" y="0"/>
                </a:moveTo>
                <a:lnTo>
                  <a:pt x="181751" y="0"/>
                </a:lnTo>
                <a:cubicBezTo>
                  <a:pt x="230074" y="0"/>
                  <a:pt x="269381" y="38947"/>
                  <a:pt x="269381" y="86909"/>
                </a:cubicBezTo>
                <a:lnTo>
                  <a:pt x="269381" y="108185"/>
                </a:lnTo>
                <a:cubicBezTo>
                  <a:pt x="282364" y="112873"/>
                  <a:pt x="291740" y="125134"/>
                  <a:pt x="291740" y="139919"/>
                </a:cubicBezTo>
                <a:lnTo>
                  <a:pt x="291740" y="175260"/>
                </a:lnTo>
                <a:cubicBezTo>
                  <a:pt x="291740" y="190045"/>
                  <a:pt x="282364" y="202306"/>
                  <a:pt x="269381" y="206994"/>
                </a:cubicBezTo>
                <a:cubicBezTo>
                  <a:pt x="267939" y="253875"/>
                  <a:pt x="229353" y="291740"/>
                  <a:pt x="181751" y="291740"/>
                </a:cubicBezTo>
                <a:lnTo>
                  <a:pt x="131625" y="291740"/>
                </a:lnTo>
                <a:cubicBezTo>
                  <a:pt x="120807" y="291740"/>
                  <a:pt x="112512" y="283085"/>
                  <a:pt x="112512" y="272266"/>
                </a:cubicBezTo>
                <a:lnTo>
                  <a:pt x="112512" y="266496"/>
                </a:lnTo>
                <a:cubicBezTo>
                  <a:pt x="112512" y="256038"/>
                  <a:pt x="120807" y="247384"/>
                  <a:pt x="131625" y="247384"/>
                </a:cubicBezTo>
                <a:lnTo>
                  <a:pt x="161557" y="247384"/>
                </a:lnTo>
                <a:cubicBezTo>
                  <a:pt x="172015" y="247384"/>
                  <a:pt x="180670" y="256038"/>
                  <a:pt x="180670" y="266496"/>
                </a:cubicBezTo>
                <a:lnTo>
                  <a:pt x="180670" y="272266"/>
                </a:lnTo>
                <a:cubicBezTo>
                  <a:pt x="180670" y="276233"/>
                  <a:pt x="179588" y="279839"/>
                  <a:pt x="177785" y="282724"/>
                </a:cubicBezTo>
                <a:lnTo>
                  <a:pt x="181751" y="282724"/>
                </a:lnTo>
                <a:cubicBezTo>
                  <a:pt x="223583" y="282724"/>
                  <a:pt x="258202" y="249908"/>
                  <a:pt x="260366" y="209158"/>
                </a:cubicBezTo>
                <a:cubicBezTo>
                  <a:pt x="259645" y="209158"/>
                  <a:pt x="258563" y="209158"/>
                  <a:pt x="257842" y="209158"/>
                </a:cubicBezTo>
                <a:lnTo>
                  <a:pt x="254596" y="209158"/>
                </a:lnTo>
                <a:cubicBezTo>
                  <a:pt x="245581" y="209158"/>
                  <a:pt x="238368" y="201946"/>
                  <a:pt x="238368" y="192930"/>
                </a:cubicBezTo>
                <a:lnTo>
                  <a:pt x="238368" y="122249"/>
                </a:lnTo>
                <a:cubicBezTo>
                  <a:pt x="238368" y="113234"/>
                  <a:pt x="245581" y="106021"/>
                  <a:pt x="254596" y="106021"/>
                </a:cubicBezTo>
                <a:lnTo>
                  <a:pt x="257842" y="106021"/>
                </a:lnTo>
                <a:cubicBezTo>
                  <a:pt x="258923" y="106021"/>
                  <a:pt x="259645" y="106382"/>
                  <a:pt x="260366" y="106382"/>
                </a:cubicBezTo>
                <a:lnTo>
                  <a:pt x="260366" y="86909"/>
                </a:lnTo>
                <a:cubicBezTo>
                  <a:pt x="260366" y="43995"/>
                  <a:pt x="225386" y="8655"/>
                  <a:pt x="181751" y="8655"/>
                </a:cubicBezTo>
                <a:lnTo>
                  <a:pt x="110349" y="8655"/>
                </a:lnTo>
                <a:cubicBezTo>
                  <a:pt x="66714" y="8655"/>
                  <a:pt x="31013" y="43995"/>
                  <a:pt x="31013" y="86909"/>
                </a:cubicBezTo>
                <a:lnTo>
                  <a:pt x="31013" y="106382"/>
                </a:lnTo>
                <a:cubicBezTo>
                  <a:pt x="32455" y="106382"/>
                  <a:pt x="33177" y="106021"/>
                  <a:pt x="33898" y="106021"/>
                </a:cubicBezTo>
                <a:lnTo>
                  <a:pt x="40028" y="106021"/>
                </a:lnTo>
                <a:cubicBezTo>
                  <a:pt x="48683" y="106021"/>
                  <a:pt x="55895" y="113234"/>
                  <a:pt x="55895" y="122249"/>
                </a:cubicBezTo>
                <a:lnTo>
                  <a:pt x="55895" y="192930"/>
                </a:lnTo>
                <a:cubicBezTo>
                  <a:pt x="55895" y="201946"/>
                  <a:pt x="48683" y="209158"/>
                  <a:pt x="40028" y="209158"/>
                </a:cubicBezTo>
                <a:lnTo>
                  <a:pt x="33898" y="209158"/>
                </a:lnTo>
                <a:cubicBezTo>
                  <a:pt x="15146" y="209158"/>
                  <a:pt x="0" y="194012"/>
                  <a:pt x="0" y="175260"/>
                </a:cubicBezTo>
                <a:lnTo>
                  <a:pt x="0" y="139919"/>
                </a:lnTo>
                <a:cubicBezTo>
                  <a:pt x="0" y="125134"/>
                  <a:pt x="9376" y="112873"/>
                  <a:pt x="22358" y="108185"/>
                </a:cubicBezTo>
                <a:lnTo>
                  <a:pt x="22358" y="86909"/>
                </a:lnTo>
                <a:cubicBezTo>
                  <a:pt x="22358" y="38947"/>
                  <a:pt x="62026" y="0"/>
                  <a:pt x="11034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7" name="Freeform 935">
            <a:extLst>
              <a:ext uri="{FF2B5EF4-FFF2-40B4-BE49-F238E27FC236}">
                <a16:creationId xmlns:a16="http://schemas.microsoft.com/office/drawing/2014/main" id="{98375FCD-43AA-EB8D-CC01-4E4DC09AE2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1767" y="1908917"/>
            <a:ext cx="459265" cy="459264"/>
          </a:xfrm>
          <a:custGeom>
            <a:avLst/>
            <a:gdLst>
              <a:gd name="T0" fmla="*/ 146954 w 283804"/>
              <a:gd name="T1" fmla="*/ 221695 h 283804"/>
              <a:gd name="T2" fmla="*/ 259246 w 283804"/>
              <a:gd name="T3" fmla="*/ 146954 h 283804"/>
              <a:gd name="T4" fmla="*/ 25997 w 283804"/>
              <a:gd name="T5" fmla="*/ 146954 h 283804"/>
              <a:gd name="T6" fmla="*/ 138288 w 283804"/>
              <a:gd name="T7" fmla="*/ 221695 h 283804"/>
              <a:gd name="T8" fmla="*/ 25997 w 283804"/>
              <a:gd name="T9" fmla="*/ 146954 h 283804"/>
              <a:gd name="T10" fmla="*/ 117150 w 283804"/>
              <a:gd name="T11" fmla="*/ 143576 h 283804"/>
              <a:gd name="T12" fmla="*/ 166183 w 283804"/>
              <a:gd name="T13" fmla="*/ 143576 h 283804"/>
              <a:gd name="T14" fmla="*/ 164741 w 283804"/>
              <a:gd name="T15" fmla="*/ 139611 h 283804"/>
              <a:gd name="T16" fmla="*/ 145993 w 283804"/>
              <a:gd name="T17" fmla="*/ 119781 h 283804"/>
              <a:gd name="T18" fmla="*/ 164741 w 283804"/>
              <a:gd name="T19" fmla="*/ 110768 h 283804"/>
              <a:gd name="T20" fmla="*/ 164741 w 283804"/>
              <a:gd name="T21" fmla="*/ 130957 h 283804"/>
              <a:gd name="T22" fmla="*/ 164741 w 283804"/>
              <a:gd name="T23" fmla="*/ 110768 h 283804"/>
              <a:gd name="T24" fmla="*/ 183128 w 283804"/>
              <a:gd name="T25" fmla="*/ 120862 h 283804"/>
              <a:gd name="T26" fmla="*/ 174836 w 283804"/>
              <a:gd name="T27" fmla="*/ 143576 h 283804"/>
              <a:gd name="T28" fmla="*/ 108498 w 283804"/>
              <a:gd name="T29" fmla="*/ 143576 h 283804"/>
              <a:gd name="T30" fmla="*/ 148517 w 283804"/>
              <a:gd name="T31" fmla="*/ 111489 h 283804"/>
              <a:gd name="T32" fmla="*/ 142622 w 283804"/>
              <a:gd name="T33" fmla="*/ 71853 h 283804"/>
              <a:gd name="T34" fmla="*/ 142622 w 283804"/>
              <a:gd name="T35" fmla="*/ 213029 h 283804"/>
              <a:gd name="T36" fmla="*/ 142622 w 283804"/>
              <a:gd name="T37" fmla="*/ 71853 h 283804"/>
              <a:gd name="T38" fmla="*/ 146954 w 283804"/>
              <a:gd name="T39" fmla="*/ 63547 h 283804"/>
              <a:gd name="T40" fmla="*/ 259246 w 283804"/>
              <a:gd name="T41" fmla="*/ 138288 h 283804"/>
              <a:gd name="T42" fmla="*/ 138288 w 283804"/>
              <a:gd name="T43" fmla="*/ 25998 h 283804"/>
              <a:gd name="T44" fmla="*/ 63547 w 283804"/>
              <a:gd name="T45" fmla="*/ 138288 h 283804"/>
              <a:gd name="T46" fmla="*/ 138288 w 283804"/>
              <a:gd name="T47" fmla="*/ 25998 h 283804"/>
              <a:gd name="T48" fmla="*/ 146954 w 283804"/>
              <a:gd name="T49" fmla="*/ 3972 h 283804"/>
              <a:gd name="T50" fmla="*/ 267911 w 283804"/>
              <a:gd name="T51" fmla="*/ 138288 h 283804"/>
              <a:gd name="T52" fmla="*/ 285242 w 283804"/>
              <a:gd name="T53" fmla="*/ 142260 h 283804"/>
              <a:gd name="T54" fmla="*/ 267911 w 283804"/>
              <a:gd name="T55" fmla="*/ 146954 h 283804"/>
              <a:gd name="T56" fmla="*/ 146954 w 283804"/>
              <a:gd name="T57" fmla="*/ 280549 h 283804"/>
              <a:gd name="T58" fmla="*/ 138288 w 283804"/>
              <a:gd name="T59" fmla="*/ 280549 h 283804"/>
              <a:gd name="T60" fmla="*/ 17332 w 283804"/>
              <a:gd name="T61" fmla="*/ 146954 h 283804"/>
              <a:gd name="T62" fmla="*/ 0 w 283804"/>
              <a:gd name="T63" fmla="*/ 142260 h 283804"/>
              <a:gd name="T64" fmla="*/ 17332 w 283804"/>
              <a:gd name="T65" fmla="*/ 138288 h 283804"/>
              <a:gd name="T66" fmla="*/ 138288 w 283804"/>
              <a:gd name="T67" fmla="*/ 3972 h 28380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83804" h="283804">
                <a:moveTo>
                  <a:pt x="220577" y="146213"/>
                </a:moveTo>
                <a:cubicBezTo>
                  <a:pt x="218421" y="186089"/>
                  <a:pt x="186449" y="218062"/>
                  <a:pt x="146213" y="220577"/>
                </a:cubicBezTo>
                <a:lnTo>
                  <a:pt x="146213" y="257579"/>
                </a:lnTo>
                <a:cubicBezTo>
                  <a:pt x="206926" y="255423"/>
                  <a:pt x="255424" y="206566"/>
                  <a:pt x="257938" y="146213"/>
                </a:cubicBezTo>
                <a:lnTo>
                  <a:pt x="220577" y="146213"/>
                </a:lnTo>
                <a:close/>
                <a:moveTo>
                  <a:pt x="25865" y="146213"/>
                </a:moveTo>
                <a:cubicBezTo>
                  <a:pt x="28380" y="206566"/>
                  <a:pt x="76878" y="255423"/>
                  <a:pt x="137591" y="257579"/>
                </a:cubicBezTo>
                <a:lnTo>
                  <a:pt x="137591" y="220577"/>
                </a:lnTo>
                <a:cubicBezTo>
                  <a:pt x="97355" y="218062"/>
                  <a:pt x="65382" y="186089"/>
                  <a:pt x="63227" y="146213"/>
                </a:cubicBezTo>
                <a:lnTo>
                  <a:pt x="25865" y="146213"/>
                </a:lnTo>
                <a:close/>
                <a:moveTo>
                  <a:pt x="140952" y="118818"/>
                </a:moveTo>
                <a:cubicBezTo>
                  <a:pt x="127680" y="118818"/>
                  <a:pt x="116559" y="129580"/>
                  <a:pt x="116559" y="142852"/>
                </a:cubicBezTo>
                <a:cubicBezTo>
                  <a:pt x="116559" y="156484"/>
                  <a:pt x="127680" y="167604"/>
                  <a:pt x="140952" y="167604"/>
                </a:cubicBezTo>
                <a:cubicBezTo>
                  <a:pt x="154225" y="167604"/>
                  <a:pt x="165345" y="156484"/>
                  <a:pt x="165345" y="142852"/>
                </a:cubicBezTo>
                <a:cubicBezTo>
                  <a:pt x="165345" y="141418"/>
                  <a:pt x="164986" y="139983"/>
                  <a:pt x="164627" y="138548"/>
                </a:cubicBezTo>
                <a:cubicBezTo>
                  <a:pt x="164269" y="138548"/>
                  <a:pt x="164269" y="138907"/>
                  <a:pt x="163910" y="138907"/>
                </a:cubicBezTo>
                <a:cubicBezTo>
                  <a:pt x="153507" y="138907"/>
                  <a:pt x="145257" y="130297"/>
                  <a:pt x="145257" y="120253"/>
                </a:cubicBezTo>
                <a:cubicBezTo>
                  <a:pt x="145257" y="119895"/>
                  <a:pt x="145257" y="119536"/>
                  <a:pt x="145257" y="119177"/>
                </a:cubicBezTo>
                <a:cubicBezTo>
                  <a:pt x="143822" y="119177"/>
                  <a:pt x="142387" y="118818"/>
                  <a:pt x="140952" y="118818"/>
                </a:cubicBezTo>
                <a:close/>
                <a:moveTo>
                  <a:pt x="163910" y="110209"/>
                </a:moveTo>
                <a:cubicBezTo>
                  <a:pt x="158171" y="110209"/>
                  <a:pt x="153866" y="114514"/>
                  <a:pt x="153866" y="120253"/>
                </a:cubicBezTo>
                <a:cubicBezTo>
                  <a:pt x="153866" y="125634"/>
                  <a:pt x="158171" y="130297"/>
                  <a:pt x="163910" y="130297"/>
                </a:cubicBezTo>
                <a:cubicBezTo>
                  <a:pt x="169291" y="130297"/>
                  <a:pt x="173954" y="125634"/>
                  <a:pt x="173954" y="120253"/>
                </a:cubicBezTo>
                <a:cubicBezTo>
                  <a:pt x="173954" y="114514"/>
                  <a:pt x="169291" y="110209"/>
                  <a:pt x="163910" y="110209"/>
                </a:cubicBezTo>
                <a:close/>
                <a:moveTo>
                  <a:pt x="163910" y="101600"/>
                </a:moveTo>
                <a:cubicBezTo>
                  <a:pt x="173954" y="101600"/>
                  <a:pt x="182205" y="109850"/>
                  <a:pt x="182205" y="120253"/>
                </a:cubicBezTo>
                <a:cubicBezTo>
                  <a:pt x="182205" y="127069"/>
                  <a:pt x="178617" y="132808"/>
                  <a:pt x="173237" y="136396"/>
                </a:cubicBezTo>
                <a:cubicBezTo>
                  <a:pt x="173595" y="138548"/>
                  <a:pt x="173954" y="140700"/>
                  <a:pt x="173954" y="142852"/>
                </a:cubicBezTo>
                <a:cubicBezTo>
                  <a:pt x="173954" y="161147"/>
                  <a:pt x="159247" y="175854"/>
                  <a:pt x="140952" y="175854"/>
                </a:cubicBezTo>
                <a:cubicBezTo>
                  <a:pt x="122658" y="175854"/>
                  <a:pt x="107950" y="161147"/>
                  <a:pt x="107950" y="142852"/>
                </a:cubicBezTo>
                <a:cubicBezTo>
                  <a:pt x="107950" y="124917"/>
                  <a:pt x="122658" y="110209"/>
                  <a:pt x="140952" y="110209"/>
                </a:cubicBezTo>
                <a:cubicBezTo>
                  <a:pt x="143463" y="110209"/>
                  <a:pt x="145257" y="110568"/>
                  <a:pt x="147768" y="110927"/>
                </a:cubicBezTo>
                <a:cubicBezTo>
                  <a:pt x="150996" y="105187"/>
                  <a:pt x="156736" y="101600"/>
                  <a:pt x="163910" y="101600"/>
                </a:cubicBezTo>
                <a:close/>
                <a:moveTo>
                  <a:pt x="141902" y="71490"/>
                </a:moveTo>
                <a:cubicBezTo>
                  <a:pt x="103103" y="71490"/>
                  <a:pt x="71849" y="103103"/>
                  <a:pt x="71849" y="141543"/>
                </a:cubicBezTo>
                <a:cubicBezTo>
                  <a:pt x="71849" y="180700"/>
                  <a:pt x="103103" y="211955"/>
                  <a:pt x="141902" y="211955"/>
                </a:cubicBezTo>
                <a:cubicBezTo>
                  <a:pt x="180701" y="211955"/>
                  <a:pt x="211955" y="180700"/>
                  <a:pt x="211955" y="141543"/>
                </a:cubicBezTo>
                <a:cubicBezTo>
                  <a:pt x="211955" y="103103"/>
                  <a:pt x="180701" y="71490"/>
                  <a:pt x="141902" y="71490"/>
                </a:cubicBezTo>
                <a:close/>
                <a:moveTo>
                  <a:pt x="146213" y="25866"/>
                </a:moveTo>
                <a:lnTo>
                  <a:pt x="146213" y="63227"/>
                </a:lnTo>
                <a:cubicBezTo>
                  <a:pt x="186449" y="65383"/>
                  <a:pt x="218421" y="97355"/>
                  <a:pt x="220577" y="137591"/>
                </a:cubicBezTo>
                <a:lnTo>
                  <a:pt x="257938" y="137591"/>
                </a:lnTo>
                <a:cubicBezTo>
                  <a:pt x="255424" y="76878"/>
                  <a:pt x="206926" y="28021"/>
                  <a:pt x="146213" y="25866"/>
                </a:cubicBezTo>
                <a:close/>
                <a:moveTo>
                  <a:pt x="137591" y="25866"/>
                </a:moveTo>
                <a:cubicBezTo>
                  <a:pt x="76878" y="28021"/>
                  <a:pt x="28380" y="76878"/>
                  <a:pt x="25865" y="137591"/>
                </a:cubicBezTo>
                <a:lnTo>
                  <a:pt x="63227" y="137591"/>
                </a:lnTo>
                <a:cubicBezTo>
                  <a:pt x="65382" y="97355"/>
                  <a:pt x="97355" y="65383"/>
                  <a:pt x="137591" y="63227"/>
                </a:cubicBezTo>
                <a:lnTo>
                  <a:pt x="137591" y="25866"/>
                </a:lnTo>
                <a:close/>
                <a:moveTo>
                  <a:pt x="141902" y="0"/>
                </a:moveTo>
                <a:cubicBezTo>
                  <a:pt x="144417" y="0"/>
                  <a:pt x="146213" y="1796"/>
                  <a:pt x="146213" y="3952"/>
                </a:cubicBezTo>
                <a:lnTo>
                  <a:pt x="146213" y="17244"/>
                </a:lnTo>
                <a:cubicBezTo>
                  <a:pt x="211596" y="19399"/>
                  <a:pt x="264045" y="72208"/>
                  <a:pt x="266560" y="137591"/>
                </a:cubicBezTo>
                <a:lnTo>
                  <a:pt x="279493" y="137591"/>
                </a:lnTo>
                <a:cubicBezTo>
                  <a:pt x="281649" y="137591"/>
                  <a:pt x="283804" y="139387"/>
                  <a:pt x="283804" y="141543"/>
                </a:cubicBezTo>
                <a:cubicBezTo>
                  <a:pt x="283804" y="144057"/>
                  <a:pt x="281649" y="146213"/>
                  <a:pt x="279493" y="146213"/>
                </a:cubicBezTo>
                <a:lnTo>
                  <a:pt x="266560" y="146213"/>
                </a:lnTo>
                <a:cubicBezTo>
                  <a:pt x="264045" y="211236"/>
                  <a:pt x="211596" y="264045"/>
                  <a:pt x="146213" y="266560"/>
                </a:cubicBezTo>
                <a:lnTo>
                  <a:pt x="146213" y="279134"/>
                </a:lnTo>
                <a:cubicBezTo>
                  <a:pt x="146213" y="281648"/>
                  <a:pt x="144417" y="283804"/>
                  <a:pt x="141902" y="283804"/>
                </a:cubicBezTo>
                <a:cubicBezTo>
                  <a:pt x="139387" y="283804"/>
                  <a:pt x="137591" y="281648"/>
                  <a:pt x="137591" y="279134"/>
                </a:cubicBezTo>
                <a:lnTo>
                  <a:pt x="137591" y="266560"/>
                </a:lnTo>
                <a:cubicBezTo>
                  <a:pt x="72208" y="264045"/>
                  <a:pt x="19399" y="211236"/>
                  <a:pt x="17244" y="146213"/>
                </a:cubicBezTo>
                <a:lnTo>
                  <a:pt x="4311" y="146213"/>
                </a:lnTo>
                <a:cubicBezTo>
                  <a:pt x="1796" y="146213"/>
                  <a:pt x="0" y="144057"/>
                  <a:pt x="0" y="141543"/>
                </a:cubicBezTo>
                <a:cubicBezTo>
                  <a:pt x="0" y="139387"/>
                  <a:pt x="1796" y="137591"/>
                  <a:pt x="4311" y="137591"/>
                </a:cubicBezTo>
                <a:lnTo>
                  <a:pt x="17244" y="137591"/>
                </a:lnTo>
                <a:cubicBezTo>
                  <a:pt x="19399" y="72208"/>
                  <a:pt x="72208" y="19399"/>
                  <a:pt x="137591" y="17244"/>
                </a:cubicBezTo>
                <a:lnTo>
                  <a:pt x="137591" y="3952"/>
                </a:lnTo>
                <a:cubicBezTo>
                  <a:pt x="137591" y="1796"/>
                  <a:pt x="139387" y="0"/>
                  <a:pt x="141902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8" name="Freeform 952">
            <a:extLst>
              <a:ext uri="{FF2B5EF4-FFF2-40B4-BE49-F238E27FC236}">
                <a16:creationId xmlns:a16="http://schemas.microsoft.com/office/drawing/2014/main" id="{E93E5E98-BFA7-1128-47FD-D02EB63746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7215" y="2766713"/>
            <a:ext cx="461830" cy="459264"/>
          </a:xfrm>
          <a:custGeom>
            <a:avLst/>
            <a:gdLst>
              <a:gd name="T0" fmla="*/ 129805 w 285390"/>
              <a:gd name="T1" fmla="*/ 228362 h 283806"/>
              <a:gd name="T2" fmla="*/ 155438 w 285390"/>
              <a:gd name="T3" fmla="*/ 228362 h 283806"/>
              <a:gd name="T4" fmla="*/ 167086 w 285390"/>
              <a:gd name="T5" fmla="*/ 196248 h 283806"/>
              <a:gd name="T6" fmla="*/ 286832 w 285390"/>
              <a:gd name="T7" fmla="*/ 200632 h 283806"/>
              <a:gd name="T8" fmla="*/ 282492 w 285390"/>
              <a:gd name="T9" fmla="*/ 261296 h 283806"/>
              <a:gd name="T10" fmla="*/ 162744 w 285390"/>
              <a:gd name="T11" fmla="*/ 256912 h 283806"/>
              <a:gd name="T12" fmla="*/ 278150 w 285390"/>
              <a:gd name="T13" fmla="*/ 252161 h 283806"/>
              <a:gd name="T14" fmla="*/ 167086 w 285390"/>
              <a:gd name="T15" fmla="*/ 205019 h 283806"/>
              <a:gd name="T16" fmla="*/ 167086 w 285390"/>
              <a:gd name="T17" fmla="*/ 196248 h 283806"/>
              <a:gd name="T18" fmla="*/ 119747 w 285390"/>
              <a:gd name="T19" fmla="*/ 196248 h 283806"/>
              <a:gd name="T20" fmla="*/ 119747 w 285390"/>
              <a:gd name="T21" fmla="*/ 204859 h 283806"/>
              <a:gd name="T22" fmla="*/ 8683 w 285390"/>
              <a:gd name="T23" fmla="*/ 273037 h 283806"/>
              <a:gd name="T24" fmla="*/ 44859 w 285390"/>
              <a:gd name="T25" fmla="*/ 251148 h 283806"/>
              <a:gd name="T26" fmla="*/ 124089 w 285390"/>
              <a:gd name="T27" fmla="*/ 255813 h 283806"/>
              <a:gd name="T28" fmla="*/ 45946 w 285390"/>
              <a:gd name="T29" fmla="*/ 260119 h 283806"/>
              <a:gd name="T30" fmla="*/ 4339 w 285390"/>
              <a:gd name="T31" fmla="*/ 285236 h 283806"/>
              <a:gd name="T32" fmla="*/ 0 w 285390"/>
              <a:gd name="T33" fmla="*/ 280572 h 283806"/>
              <a:gd name="T34" fmla="*/ 4339 w 285390"/>
              <a:gd name="T35" fmla="*/ 196248 h 283806"/>
              <a:gd name="T36" fmla="*/ 129805 w 285390"/>
              <a:gd name="T37" fmla="*/ 130034 h 283806"/>
              <a:gd name="T38" fmla="*/ 155438 w 285390"/>
              <a:gd name="T39" fmla="*/ 130034 h 283806"/>
              <a:gd name="T40" fmla="*/ 167086 w 285390"/>
              <a:gd name="T41" fmla="*/ 97326 h 283806"/>
              <a:gd name="T42" fmla="*/ 286832 w 285390"/>
              <a:gd name="T43" fmla="*/ 101650 h 283806"/>
              <a:gd name="T44" fmla="*/ 284663 w 285390"/>
              <a:gd name="T45" fmla="*/ 185954 h 283806"/>
              <a:gd name="T46" fmla="*/ 280321 w 285390"/>
              <a:gd name="T47" fmla="*/ 185954 h 283806"/>
              <a:gd name="T48" fmla="*/ 167086 w 285390"/>
              <a:gd name="T49" fmla="*/ 161095 h 283806"/>
              <a:gd name="T50" fmla="*/ 167086 w 285390"/>
              <a:gd name="T51" fmla="*/ 152449 h 283806"/>
              <a:gd name="T52" fmla="*/ 244143 w 285390"/>
              <a:gd name="T53" fmla="*/ 153529 h 283806"/>
              <a:gd name="T54" fmla="*/ 278150 w 285390"/>
              <a:gd name="T55" fmla="*/ 105973 h 283806"/>
              <a:gd name="T56" fmla="*/ 162744 w 285390"/>
              <a:gd name="T57" fmla="*/ 101650 h 283806"/>
              <a:gd name="T58" fmla="*/ 4339 w 285390"/>
              <a:gd name="T59" fmla="*/ 97326 h 283806"/>
              <a:gd name="T60" fmla="*/ 124089 w 285390"/>
              <a:gd name="T61" fmla="*/ 101629 h 283806"/>
              <a:gd name="T62" fmla="*/ 8683 w 285390"/>
              <a:gd name="T63" fmla="*/ 105932 h 283806"/>
              <a:gd name="T64" fmla="*/ 119747 w 285390"/>
              <a:gd name="T65" fmla="*/ 152183 h 283806"/>
              <a:gd name="T66" fmla="*/ 119747 w 285390"/>
              <a:gd name="T67" fmla="*/ 160787 h 283806"/>
              <a:gd name="T68" fmla="*/ 0 w 285390"/>
              <a:gd name="T69" fmla="*/ 156844 h 283806"/>
              <a:gd name="T70" fmla="*/ 4339 w 285390"/>
              <a:gd name="T71" fmla="*/ 97326 h 283806"/>
              <a:gd name="T72" fmla="*/ 129805 w 285390"/>
              <a:gd name="T73" fmla="*/ 31342 h 283806"/>
              <a:gd name="T74" fmla="*/ 155438 w 285390"/>
              <a:gd name="T75" fmla="*/ 31342 h 283806"/>
              <a:gd name="T76" fmla="*/ 142621 w 285390"/>
              <a:gd name="T77" fmla="*/ 9573 h 283806"/>
              <a:gd name="T78" fmla="*/ 146894 w 285390"/>
              <a:gd name="T79" fmla="*/ 52750 h 283806"/>
              <a:gd name="T80" fmla="*/ 163983 w 285390"/>
              <a:gd name="T81" fmla="*/ 130034 h 283806"/>
              <a:gd name="T82" fmla="*/ 146894 w 285390"/>
              <a:gd name="T83" fmla="*/ 206954 h 283806"/>
              <a:gd name="T84" fmla="*/ 142621 w 285390"/>
              <a:gd name="T85" fmla="*/ 250131 h 283806"/>
              <a:gd name="T86" fmla="*/ 138349 w 285390"/>
              <a:gd name="T87" fmla="*/ 206954 h 283806"/>
              <a:gd name="T88" fmla="*/ 121260 w 285390"/>
              <a:gd name="T89" fmla="*/ 130034 h 283806"/>
              <a:gd name="T90" fmla="*/ 138349 w 285390"/>
              <a:gd name="T91" fmla="*/ 52750 h 283806"/>
              <a:gd name="T92" fmla="*/ 142621 w 285390"/>
              <a:gd name="T93" fmla="*/ 9573 h 283806"/>
              <a:gd name="T94" fmla="*/ 282492 w 285390"/>
              <a:gd name="T95" fmla="*/ 0 h 283806"/>
              <a:gd name="T96" fmla="*/ 286832 w 285390"/>
              <a:gd name="T97" fmla="*/ 59158 h 283806"/>
              <a:gd name="T98" fmla="*/ 167086 w 285390"/>
              <a:gd name="T99" fmla="*/ 63462 h 283806"/>
              <a:gd name="T100" fmla="*/ 167086 w 285390"/>
              <a:gd name="T101" fmla="*/ 55214 h 283806"/>
              <a:gd name="T102" fmla="*/ 278150 w 285390"/>
              <a:gd name="T103" fmla="*/ 8606 h 283806"/>
              <a:gd name="T104" fmla="*/ 162744 w 285390"/>
              <a:gd name="T105" fmla="*/ 3944 h 283806"/>
              <a:gd name="T106" fmla="*/ 4339 w 285390"/>
              <a:gd name="T107" fmla="*/ 0 h 283806"/>
              <a:gd name="T108" fmla="*/ 124089 w 285390"/>
              <a:gd name="T109" fmla="*/ 3963 h 283806"/>
              <a:gd name="T110" fmla="*/ 8683 w 285390"/>
              <a:gd name="T111" fmla="*/ 8647 h 283806"/>
              <a:gd name="T112" fmla="*/ 42327 w 285390"/>
              <a:gd name="T113" fmla="*/ 55843 h 283806"/>
              <a:gd name="T114" fmla="*/ 119747 w 285390"/>
              <a:gd name="T115" fmla="*/ 55483 h 283806"/>
              <a:gd name="T116" fmla="*/ 119747 w 285390"/>
              <a:gd name="T117" fmla="*/ 63769 h 283806"/>
              <a:gd name="T118" fmla="*/ 6511 w 285390"/>
              <a:gd name="T119" fmla="*/ 88268 h 283806"/>
              <a:gd name="T120" fmla="*/ 2171 w 285390"/>
              <a:gd name="T121" fmla="*/ 88627 h 283806"/>
              <a:gd name="T122" fmla="*/ 0 w 285390"/>
              <a:gd name="T123" fmla="*/ 3963 h 28380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85390" h="283806">
                <a:moveTo>
                  <a:pt x="141904" y="214220"/>
                </a:moveTo>
                <a:cubicBezTo>
                  <a:pt x="134820" y="214220"/>
                  <a:pt x="129152" y="219996"/>
                  <a:pt x="129152" y="227216"/>
                </a:cubicBezTo>
                <a:cubicBezTo>
                  <a:pt x="129152" y="234437"/>
                  <a:pt x="134820" y="240213"/>
                  <a:pt x="141904" y="240213"/>
                </a:cubicBezTo>
                <a:cubicBezTo>
                  <a:pt x="148989" y="240213"/>
                  <a:pt x="154656" y="234437"/>
                  <a:pt x="154656" y="227216"/>
                </a:cubicBezTo>
                <a:cubicBezTo>
                  <a:pt x="154656" y="219996"/>
                  <a:pt x="148989" y="214220"/>
                  <a:pt x="141904" y="214220"/>
                </a:cubicBezTo>
                <a:close/>
                <a:moveTo>
                  <a:pt x="166245" y="195263"/>
                </a:moveTo>
                <a:lnTo>
                  <a:pt x="281071" y="195263"/>
                </a:lnTo>
                <a:cubicBezTo>
                  <a:pt x="283231" y="195263"/>
                  <a:pt x="285390" y="197445"/>
                  <a:pt x="285390" y="199626"/>
                </a:cubicBezTo>
                <a:lnTo>
                  <a:pt x="285390" y="255623"/>
                </a:lnTo>
                <a:cubicBezTo>
                  <a:pt x="285390" y="257805"/>
                  <a:pt x="283231" y="259986"/>
                  <a:pt x="281071" y="259986"/>
                </a:cubicBezTo>
                <a:lnTo>
                  <a:pt x="166245" y="259986"/>
                </a:lnTo>
                <a:cubicBezTo>
                  <a:pt x="163725" y="259986"/>
                  <a:pt x="161925" y="257805"/>
                  <a:pt x="161925" y="255623"/>
                </a:cubicBezTo>
                <a:cubicBezTo>
                  <a:pt x="161925" y="253078"/>
                  <a:pt x="163725" y="250896"/>
                  <a:pt x="166245" y="250896"/>
                </a:cubicBezTo>
                <a:lnTo>
                  <a:pt x="276751" y="250896"/>
                </a:lnTo>
                <a:lnTo>
                  <a:pt x="276751" y="203990"/>
                </a:lnTo>
                <a:lnTo>
                  <a:pt x="166245" y="203990"/>
                </a:lnTo>
                <a:cubicBezTo>
                  <a:pt x="163725" y="203990"/>
                  <a:pt x="161925" y="202172"/>
                  <a:pt x="161925" y="199626"/>
                </a:cubicBezTo>
                <a:cubicBezTo>
                  <a:pt x="161925" y="197445"/>
                  <a:pt x="163725" y="195263"/>
                  <a:pt x="166245" y="195263"/>
                </a:cubicBezTo>
                <a:close/>
                <a:moveTo>
                  <a:pt x="4319" y="195263"/>
                </a:moveTo>
                <a:lnTo>
                  <a:pt x="119145" y="195263"/>
                </a:lnTo>
                <a:cubicBezTo>
                  <a:pt x="121666" y="195263"/>
                  <a:pt x="123465" y="197405"/>
                  <a:pt x="123465" y="199547"/>
                </a:cubicBezTo>
                <a:cubicBezTo>
                  <a:pt x="123465" y="202047"/>
                  <a:pt x="121666" y="203832"/>
                  <a:pt x="119145" y="203832"/>
                </a:cubicBezTo>
                <a:lnTo>
                  <a:pt x="8639" y="203832"/>
                </a:lnTo>
                <a:lnTo>
                  <a:pt x="8639" y="271667"/>
                </a:lnTo>
                <a:lnTo>
                  <a:pt x="42115" y="250602"/>
                </a:lnTo>
                <a:cubicBezTo>
                  <a:pt x="42835" y="250245"/>
                  <a:pt x="43914" y="249888"/>
                  <a:pt x="44634" y="249888"/>
                </a:cubicBezTo>
                <a:lnTo>
                  <a:pt x="119145" y="249888"/>
                </a:lnTo>
                <a:cubicBezTo>
                  <a:pt x="121666" y="249888"/>
                  <a:pt x="123465" y="252031"/>
                  <a:pt x="123465" y="254530"/>
                </a:cubicBezTo>
                <a:cubicBezTo>
                  <a:pt x="123465" y="256672"/>
                  <a:pt x="121666" y="258814"/>
                  <a:pt x="119145" y="258814"/>
                </a:cubicBezTo>
                <a:lnTo>
                  <a:pt x="45714" y="258814"/>
                </a:lnTo>
                <a:lnTo>
                  <a:pt x="6479" y="283092"/>
                </a:lnTo>
                <a:cubicBezTo>
                  <a:pt x="5759" y="283449"/>
                  <a:pt x="5039" y="283806"/>
                  <a:pt x="4319" y="283806"/>
                </a:cubicBezTo>
                <a:cubicBezTo>
                  <a:pt x="3599" y="283806"/>
                  <a:pt x="2879" y="283449"/>
                  <a:pt x="2159" y="283092"/>
                </a:cubicBezTo>
                <a:cubicBezTo>
                  <a:pt x="720" y="282378"/>
                  <a:pt x="0" y="280950"/>
                  <a:pt x="0" y="279165"/>
                </a:cubicBezTo>
                <a:lnTo>
                  <a:pt x="0" y="199547"/>
                </a:lnTo>
                <a:cubicBezTo>
                  <a:pt x="0" y="197405"/>
                  <a:pt x="1800" y="195263"/>
                  <a:pt x="4319" y="195263"/>
                </a:cubicBezTo>
                <a:close/>
                <a:moveTo>
                  <a:pt x="141904" y="116385"/>
                </a:moveTo>
                <a:cubicBezTo>
                  <a:pt x="134820" y="116385"/>
                  <a:pt x="129152" y="122161"/>
                  <a:pt x="129152" y="129382"/>
                </a:cubicBezTo>
                <a:cubicBezTo>
                  <a:pt x="129152" y="136602"/>
                  <a:pt x="134820" y="142378"/>
                  <a:pt x="141904" y="142378"/>
                </a:cubicBezTo>
                <a:cubicBezTo>
                  <a:pt x="148989" y="142378"/>
                  <a:pt x="154656" y="136602"/>
                  <a:pt x="154656" y="129382"/>
                </a:cubicBezTo>
                <a:cubicBezTo>
                  <a:pt x="154656" y="122161"/>
                  <a:pt x="148989" y="116385"/>
                  <a:pt x="141904" y="116385"/>
                </a:cubicBezTo>
                <a:close/>
                <a:moveTo>
                  <a:pt x="166245" y="96838"/>
                </a:moveTo>
                <a:lnTo>
                  <a:pt x="281071" y="96838"/>
                </a:lnTo>
                <a:cubicBezTo>
                  <a:pt x="283231" y="96838"/>
                  <a:pt x="285390" y="98630"/>
                  <a:pt x="285390" y="101140"/>
                </a:cubicBezTo>
                <a:lnTo>
                  <a:pt x="285390" y="181436"/>
                </a:lnTo>
                <a:cubicBezTo>
                  <a:pt x="285390" y="182870"/>
                  <a:pt x="284670" y="184304"/>
                  <a:pt x="283231" y="185021"/>
                </a:cubicBezTo>
                <a:cubicBezTo>
                  <a:pt x="282511" y="185380"/>
                  <a:pt x="281791" y="185380"/>
                  <a:pt x="281071" y="185380"/>
                </a:cubicBezTo>
                <a:cubicBezTo>
                  <a:pt x="280351" y="185380"/>
                  <a:pt x="279271" y="185380"/>
                  <a:pt x="278911" y="185021"/>
                </a:cubicBezTo>
                <a:lnTo>
                  <a:pt x="239676" y="160287"/>
                </a:lnTo>
                <a:lnTo>
                  <a:pt x="166245" y="160287"/>
                </a:lnTo>
                <a:cubicBezTo>
                  <a:pt x="163725" y="160287"/>
                  <a:pt x="161925" y="158495"/>
                  <a:pt x="161925" y="156344"/>
                </a:cubicBezTo>
                <a:cubicBezTo>
                  <a:pt x="161925" y="153834"/>
                  <a:pt x="163725" y="151684"/>
                  <a:pt x="166245" y="151684"/>
                </a:cubicBezTo>
                <a:lnTo>
                  <a:pt x="241116" y="151684"/>
                </a:lnTo>
                <a:cubicBezTo>
                  <a:pt x="241476" y="151684"/>
                  <a:pt x="242555" y="152042"/>
                  <a:pt x="242915" y="152759"/>
                </a:cubicBezTo>
                <a:lnTo>
                  <a:pt x="276751" y="173550"/>
                </a:lnTo>
                <a:lnTo>
                  <a:pt x="276751" y="105441"/>
                </a:lnTo>
                <a:lnTo>
                  <a:pt x="166245" y="105441"/>
                </a:lnTo>
                <a:cubicBezTo>
                  <a:pt x="163725" y="105441"/>
                  <a:pt x="161925" y="103649"/>
                  <a:pt x="161925" y="101140"/>
                </a:cubicBezTo>
                <a:cubicBezTo>
                  <a:pt x="161925" y="98630"/>
                  <a:pt x="163725" y="96838"/>
                  <a:pt x="166245" y="96838"/>
                </a:cubicBezTo>
                <a:close/>
                <a:moveTo>
                  <a:pt x="4319" y="96838"/>
                </a:moveTo>
                <a:lnTo>
                  <a:pt x="119145" y="96838"/>
                </a:lnTo>
                <a:cubicBezTo>
                  <a:pt x="121666" y="96838"/>
                  <a:pt x="123465" y="98622"/>
                  <a:pt x="123465" y="101119"/>
                </a:cubicBezTo>
                <a:cubicBezTo>
                  <a:pt x="123465" y="103616"/>
                  <a:pt x="121666" y="105400"/>
                  <a:pt x="119145" y="105400"/>
                </a:cubicBezTo>
                <a:lnTo>
                  <a:pt x="8639" y="105400"/>
                </a:lnTo>
                <a:lnTo>
                  <a:pt x="8639" y="151420"/>
                </a:lnTo>
                <a:lnTo>
                  <a:pt x="119145" y="151420"/>
                </a:lnTo>
                <a:cubicBezTo>
                  <a:pt x="121666" y="151420"/>
                  <a:pt x="123465" y="153560"/>
                  <a:pt x="123465" y="156057"/>
                </a:cubicBezTo>
                <a:cubicBezTo>
                  <a:pt x="123465" y="158198"/>
                  <a:pt x="121666" y="159981"/>
                  <a:pt x="119145" y="159981"/>
                </a:cubicBezTo>
                <a:lnTo>
                  <a:pt x="4319" y="159981"/>
                </a:lnTo>
                <a:cubicBezTo>
                  <a:pt x="1800" y="159981"/>
                  <a:pt x="0" y="158198"/>
                  <a:pt x="0" y="156057"/>
                </a:cubicBezTo>
                <a:lnTo>
                  <a:pt x="0" y="101119"/>
                </a:lnTo>
                <a:cubicBezTo>
                  <a:pt x="0" y="98622"/>
                  <a:pt x="1800" y="96838"/>
                  <a:pt x="4319" y="96838"/>
                </a:cubicBezTo>
                <a:close/>
                <a:moveTo>
                  <a:pt x="141904" y="18550"/>
                </a:moveTo>
                <a:cubicBezTo>
                  <a:pt x="134820" y="18550"/>
                  <a:pt x="129152" y="23966"/>
                  <a:pt x="129152" y="31186"/>
                </a:cubicBezTo>
                <a:cubicBezTo>
                  <a:pt x="129152" y="38406"/>
                  <a:pt x="134820" y="44182"/>
                  <a:pt x="141904" y="44182"/>
                </a:cubicBezTo>
                <a:cubicBezTo>
                  <a:pt x="148989" y="44182"/>
                  <a:pt x="154656" y="38406"/>
                  <a:pt x="154656" y="31186"/>
                </a:cubicBezTo>
                <a:cubicBezTo>
                  <a:pt x="154656" y="23966"/>
                  <a:pt x="148989" y="18550"/>
                  <a:pt x="141904" y="18550"/>
                </a:cubicBezTo>
                <a:close/>
                <a:moveTo>
                  <a:pt x="141904" y="9525"/>
                </a:moveTo>
                <a:cubicBezTo>
                  <a:pt x="153594" y="9525"/>
                  <a:pt x="163158" y="19272"/>
                  <a:pt x="163158" y="31186"/>
                </a:cubicBezTo>
                <a:cubicBezTo>
                  <a:pt x="163158" y="41655"/>
                  <a:pt x="156073" y="50681"/>
                  <a:pt x="146155" y="52486"/>
                </a:cubicBezTo>
                <a:lnTo>
                  <a:pt x="146155" y="108082"/>
                </a:lnTo>
                <a:cubicBezTo>
                  <a:pt x="156073" y="110248"/>
                  <a:pt x="163158" y="118912"/>
                  <a:pt x="163158" y="129382"/>
                </a:cubicBezTo>
                <a:cubicBezTo>
                  <a:pt x="163158" y="139490"/>
                  <a:pt x="156073" y="148154"/>
                  <a:pt x="146155" y="150320"/>
                </a:cubicBezTo>
                <a:lnTo>
                  <a:pt x="146155" y="205916"/>
                </a:lnTo>
                <a:cubicBezTo>
                  <a:pt x="156073" y="208083"/>
                  <a:pt x="163158" y="216747"/>
                  <a:pt x="163158" y="227216"/>
                </a:cubicBezTo>
                <a:cubicBezTo>
                  <a:pt x="163158" y="239130"/>
                  <a:pt x="153594" y="248877"/>
                  <a:pt x="141904" y="248877"/>
                </a:cubicBezTo>
                <a:cubicBezTo>
                  <a:pt x="130214" y="248877"/>
                  <a:pt x="120650" y="239130"/>
                  <a:pt x="120650" y="227216"/>
                </a:cubicBezTo>
                <a:cubicBezTo>
                  <a:pt x="120650" y="216747"/>
                  <a:pt x="128089" y="208083"/>
                  <a:pt x="137653" y="205916"/>
                </a:cubicBezTo>
                <a:lnTo>
                  <a:pt x="137653" y="150320"/>
                </a:lnTo>
                <a:cubicBezTo>
                  <a:pt x="128089" y="148154"/>
                  <a:pt x="120650" y="139490"/>
                  <a:pt x="120650" y="129382"/>
                </a:cubicBezTo>
                <a:cubicBezTo>
                  <a:pt x="120650" y="118912"/>
                  <a:pt x="128089" y="110248"/>
                  <a:pt x="137653" y="108082"/>
                </a:cubicBezTo>
                <a:lnTo>
                  <a:pt x="137653" y="52486"/>
                </a:lnTo>
                <a:cubicBezTo>
                  <a:pt x="128089" y="50681"/>
                  <a:pt x="120650" y="41655"/>
                  <a:pt x="120650" y="31186"/>
                </a:cubicBezTo>
                <a:cubicBezTo>
                  <a:pt x="120650" y="19272"/>
                  <a:pt x="130214" y="9525"/>
                  <a:pt x="141904" y="9525"/>
                </a:cubicBezTo>
                <a:close/>
                <a:moveTo>
                  <a:pt x="166245" y="0"/>
                </a:moveTo>
                <a:lnTo>
                  <a:pt x="281071" y="0"/>
                </a:lnTo>
                <a:cubicBezTo>
                  <a:pt x="283231" y="0"/>
                  <a:pt x="285390" y="1784"/>
                  <a:pt x="285390" y="3924"/>
                </a:cubicBezTo>
                <a:lnTo>
                  <a:pt x="285390" y="58862"/>
                </a:lnTo>
                <a:cubicBezTo>
                  <a:pt x="285390" y="61360"/>
                  <a:pt x="283231" y="63143"/>
                  <a:pt x="281071" y="63143"/>
                </a:cubicBezTo>
                <a:lnTo>
                  <a:pt x="166245" y="63143"/>
                </a:lnTo>
                <a:cubicBezTo>
                  <a:pt x="163725" y="63143"/>
                  <a:pt x="161925" y="61360"/>
                  <a:pt x="161925" y="58862"/>
                </a:cubicBezTo>
                <a:cubicBezTo>
                  <a:pt x="161925" y="56722"/>
                  <a:pt x="163725" y="54938"/>
                  <a:pt x="166245" y="54938"/>
                </a:cubicBezTo>
                <a:lnTo>
                  <a:pt x="276751" y="54938"/>
                </a:lnTo>
                <a:lnTo>
                  <a:pt x="276751" y="8562"/>
                </a:lnTo>
                <a:lnTo>
                  <a:pt x="166245" y="8562"/>
                </a:lnTo>
                <a:cubicBezTo>
                  <a:pt x="163725" y="8562"/>
                  <a:pt x="161925" y="6421"/>
                  <a:pt x="161925" y="3924"/>
                </a:cubicBezTo>
                <a:cubicBezTo>
                  <a:pt x="161925" y="1784"/>
                  <a:pt x="163725" y="0"/>
                  <a:pt x="166245" y="0"/>
                </a:cubicBezTo>
                <a:close/>
                <a:moveTo>
                  <a:pt x="4319" y="0"/>
                </a:moveTo>
                <a:lnTo>
                  <a:pt x="119145" y="0"/>
                </a:lnTo>
                <a:cubicBezTo>
                  <a:pt x="121666" y="0"/>
                  <a:pt x="123465" y="1792"/>
                  <a:pt x="123465" y="3943"/>
                </a:cubicBezTo>
                <a:cubicBezTo>
                  <a:pt x="123465" y="6452"/>
                  <a:pt x="121666" y="8603"/>
                  <a:pt x="119145" y="8603"/>
                </a:cubicBezTo>
                <a:lnTo>
                  <a:pt x="8639" y="8603"/>
                </a:lnTo>
                <a:lnTo>
                  <a:pt x="8639" y="76712"/>
                </a:lnTo>
                <a:lnTo>
                  <a:pt x="42115" y="55563"/>
                </a:lnTo>
                <a:cubicBezTo>
                  <a:pt x="42835" y="55204"/>
                  <a:pt x="43914" y="55204"/>
                  <a:pt x="44634" y="55204"/>
                </a:cubicBezTo>
                <a:lnTo>
                  <a:pt x="119145" y="55204"/>
                </a:lnTo>
                <a:cubicBezTo>
                  <a:pt x="121666" y="55204"/>
                  <a:pt x="123465" y="56996"/>
                  <a:pt x="123465" y="59147"/>
                </a:cubicBezTo>
                <a:cubicBezTo>
                  <a:pt x="123465" y="61657"/>
                  <a:pt x="121666" y="63449"/>
                  <a:pt x="119145" y="63449"/>
                </a:cubicBezTo>
                <a:lnTo>
                  <a:pt x="45714" y="63449"/>
                </a:lnTo>
                <a:lnTo>
                  <a:pt x="6479" y="87825"/>
                </a:lnTo>
                <a:cubicBezTo>
                  <a:pt x="5759" y="88183"/>
                  <a:pt x="5039" y="88542"/>
                  <a:pt x="4319" y="88542"/>
                </a:cubicBezTo>
                <a:cubicBezTo>
                  <a:pt x="3599" y="88542"/>
                  <a:pt x="2879" y="88183"/>
                  <a:pt x="2159" y="88183"/>
                </a:cubicBezTo>
                <a:cubicBezTo>
                  <a:pt x="720" y="87108"/>
                  <a:pt x="0" y="85674"/>
                  <a:pt x="0" y="84240"/>
                </a:cubicBezTo>
                <a:lnTo>
                  <a:pt x="0" y="3943"/>
                </a:lnTo>
                <a:cubicBezTo>
                  <a:pt x="0" y="1792"/>
                  <a:pt x="1800" y="0"/>
                  <a:pt x="4319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9" name="Freeform 953">
            <a:extLst>
              <a:ext uri="{FF2B5EF4-FFF2-40B4-BE49-F238E27FC236}">
                <a16:creationId xmlns:a16="http://schemas.microsoft.com/office/drawing/2014/main" id="{489DFD8F-FE3B-91FF-1D0B-8F0DB2CEF2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07865" y="1917726"/>
            <a:ext cx="423344" cy="459264"/>
          </a:xfrm>
          <a:custGeom>
            <a:avLst/>
            <a:gdLst>
              <a:gd name="T0" fmla="*/ 101711 w 262269"/>
              <a:gd name="T1" fmla="*/ 115499 h 283804"/>
              <a:gd name="T2" fmla="*/ 130117 w 262269"/>
              <a:gd name="T3" fmla="*/ 115499 h 283804"/>
              <a:gd name="T4" fmla="*/ 115915 w 262269"/>
              <a:gd name="T5" fmla="*/ 92542 h 283804"/>
              <a:gd name="T6" fmla="*/ 115915 w 262269"/>
              <a:gd name="T7" fmla="*/ 138454 h 283804"/>
              <a:gd name="T8" fmla="*/ 115915 w 262269"/>
              <a:gd name="T9" fmla="*/ 92542 h 283804"/>
              <a:gd name="T10" fmla="*/ 77752 w 262269"/>
              <a:gd name="T11" fmla="*/ 116065 h 283804"/>
              <a:gd name="T12" fmla="*/ 101087 w 262269"/>
              <a:gd name="T13" fmla="*/ 154465 h 283804"/>
              <a:gd name="T14" fmla="*/ 115805 w 262269"/>
              <a:gd name="T15" fmla="*/ 274736 h 283804"/>
              <a:gd name="T16" fmla="*/ 121906 w 262269"/>
              <a:gd name="T17" fmla="*/ 257347 h 283804"/>
              <a:gd name="T18" fmla="*/ 127651 w 262269"/>
              <a:gd name="T19" fmla="*/ 238872 h 283804"/>
              <a:gd name="T20" fmla="*/ 122266 w 262269"/>
              <a:gd name="T21" fmla="*/ 220759 h 283804"/>
              <a:gd name="T22" fmla="*/ 122266 w 262269"/>
              <a:gd name="T23" fmla="*/ 209890 h 283804"/>
              <a:gd name="T24" fmla="*/ 122266 w 262269"/>
              <a:gd name="T25" fmla="*/ 197212 h 283804"/>
              <a:gd name="T26" fmla="*/ 131959 w 262269"/>
              <a:gd name="T27" fmla="*/ 154465 h 283804"/>
              <a:gd name="T28" fmla="*/ 155291 w 262269"/>
              <a:gd name="T29" fmla="*/ 116065 h 283804"/>
              <a:gd name="T30" fmla="*/ 116522 w 262269"/>
              <a:gd name="T31" fmla="*/ 68609 h 283804"/>
              <a:gd name="T32" fmla="*/ 140574 w 262269"/>
              <a:gd name="T33" fmla="*/ 157363 h 283804"/>
              <a:gd name="T34" fmla="*/ 139138 w 262269"/>
              <a:gd name="T35" fmla="*/ 192503 h 283804"/>
              <a:gd name="T36" fmla="*/ 131600 w 262269"/>
              <a:gd name="T37" fmla="*/ 206994 h 283804"/>
              <a:gd name="T38" fmla="*/ 136984 w 262269"/>
              <a:gd name="T39" fmla="*/ 218585 h 283804"/>
              <a:gd name="T40" fmla="*/ 131600 w 262269"/>
              <a:gd name="T41" fmla="*/ 230540 h 283804"/>
              <a:gd name="T42" fmla="*/ 138061 w 262269"/>
              <a:gd name="T43" fmla="*/ 238872 h 283804"/>
              <a:gd name="T44" fmla="*/ 128010 w 262269"/>
              <a:gd name="T45" fmla="*/ 250826 h 283804"/>
              <a:gd name="T46" fmla="*/ 137701 w 262269"/>
              <a:gd name="T47" fmla="*/ 262782 h 283804"/>
              <a:gd name="T48" fmla="*/ 118676 w 262269"/>
              <a:gd name="T49" fmla="*/ 283793 h 283804"/>
              <a:gd name="T50" fmla="*/ 112574 w 262269"/>
              <a:gd name="T51" fmla="*/ 283793 h 283804"/>
              <a:gd name="T52" fmla="*/ 92471 w 262269"/>
              <a:gd name="T53" fmla="*/ 261694 h 283804"/>
              <a:gd name="T54" fmla="*/ 69498 w 262269"/>
              <a:gd name="T55" fmla="*/ 116065 h 283804"/>
              <a:gd name="T56" fmla="*/ 116524 w 262269"/>
              <a:gd name="T57" fmla="*/ 39888 h 283804"/>
              <a:gd name="T58" fmla="*/ 192339 w 262269"/>
              <a:gd name="T59" fmla="*/ 116027 h 283804"/>
              <a:gd name="T60" fmla="*/ 166948 w 262269"/>
              <a:gd name="T61" fmla="*/ 171598 h 283804"/>
              <a:gd name="T62" fmla="*/ 163729 w 262269"/>
              <a:gd name="T63" fmla="*/ 164020 h 283804"/>
              <a:gd name="T64" fmla="*/ 163729 w 262269"/>
              <a:gd name="T65" fmla="*/ 68036 h 283804"/>
              <a:gd name="T66" fmla="*/ 68960 w 262269"/>
              <a:gd name="T67" fmla="*/ 68036 h 283804"/>
              <a:gd name="T68" fmla="*/ 68960 w 262269"/>
              <a:gd name="T69" fmla="*/ 164020 h 283804"/>
              <a:gd name="T70" fmla="*/ 62880 w 262269"/>
              <a:gd name="T71" fmla="*/ 170154 h 283804"/>
              <a:gd name="T72" fmla="*/ 62880 w 262269"/>
              <a:gd name="T73" fmla="*/ 62261 h 283804"/>
              <a:gd name="T74" fmla="*/ 115895 w 262269"/>
              <a:gd name="T75" fmla="*/ 0 h 283804"/>
              <a:gd name="T76" fmla="*/ 255396 w 262269"/>
              <a:gd name="T77" fmla="*/ 155620 h 283804"/>
              <a:gd name="T78" fmla="*/ 252893 w 262269"/>
              <a:gd name="T79" fmla="*/ 181255 h 283804"/>
              <a:gd name="T80" fmla="*/ 231788 w 262269"/>
              <a:gd name="T81" fmla="*/ 232166 h 283804"/>
              <a:gd name="T82" fmla="*/ 177062 w 262269"/>
              <a:gd name="T83" fmla="*/ 259968 h 283804"/>
              <a:gd name="T84" fmla="*/ 172768 w 262269"/>
              <a:gd name="T85" fmla="*/ 285242 h 283804"/>
              <a:gd name="T86" fmla="*/ 168476 w 262269"/>
              <a:gd name="T87" fmla="*/ 259968 h 283804"/>
              <a:gd name="T88" fmla="*/ 223204 w 262269"/>
              <a:gd name="T89" fmla="*/ 230721 h 283804"/>
              <a:gd name="T90" fmla="*/ 225350 w 262269"/>
              <a:gd name="T91" fmla="*/ 184867 h 283804"/>
              <a:gd name="T92" fmla="*/ 252178 w 262269"/>
              <a:gd name="T93" fmla="*/ 169340 h 283804"/>
              <a:gd name="T94" fmla="*/ 223563 w 262269"/>
              <a:gd name="T95" fmla="*/ 117708 h 283804"/>
              <a:gd name="T96" fmla="*/ 115895 w 262269"/>
              <a:gd name="T97" fmla="*/ 8666 h 283804"/>
              <a:gd name="T98" fmla="*/ 22893 w 262269"/>
              <a:gd name="T99" fmla="*/ 170423 h 283804"/>
              <a:gd name="T100" fmla="*/ 33982 w 262269"/>
              <a:gd name="T101" fmla="*/ 189199 h 283804"/>
              <a:gd name="T102" fmla="*/ 60450 w 262269"/>
              <a:gd name="T103" fmla="*/ 280549 h 283804"/>
              <a:gd name="T104" fmla="*/ 51866 w 262269"/>
              <a:gd name="T105" fmla="*/ 280910 h 283804"/>
              <a:gd name="T106" fmla="*/ 26827 w 262269"/>
              <a:gd name="T107" fmla="*/ 193893 h 283804"/>
              <a:gd name="T108" fmla="*/ 15380 w 262269"/>
              <a:gd name="T109" fmla="*/ 175117 h 283804"/>
              <a:gd name="T110" fmla="*/ 115895 w 262269"/>
              <a:gd name="T111" fmla="*/ 0 h 2838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62269" h="283804">
                <a:moveTo>
                  <a:pt x="116503" y="100640"/>
                </a:moveTo>
                <a:cubicBezTo>
                  <a:pt x="108651" y="100640"/>
                  <a:pt x="102227" y="107064"/>
                  <a:pt x="102227" y="114916"/>
                </a:cubicBezTo>
                <a:cubicBezTo>
                  <a:pt x="102227" y="123124"/>
                  <a:pt x="108651" y="129191"/>
                  <a:pt x="116503" y="129191"/>
                </a:cubicBezTo>
                <a:cubicBezTo>
                  <a:pt x="124354" y="129191"/>
                  <a:pt x="130778" y="123124"/>
                  <a:pt x="130778" y="114916"/>
                </a:cubicBezTo>
                <a:cubicBezTo>
                  <a:pt x="130778" y="107064"/>
                  <a:pt x="124354" y="100640"/>
                  <a:pt x="116503" y="100640"/>
                </a:cubicBezTo>
                <a:close/>
                <a:moveTo>
                  <a:pt x="116503" y="92075"/>
                </a:moveTo>
                <a:cubicBezTo>
                  <a:pt x="129351" y="92075"/>
                  <a:pt x="139343" y="102425"/>
                  <a:pt x="139343" y="114916"/>
                </a:cubicBezTo>
                <a:cubicBezTo>
                  <a:pt x="139343" y="127407"/>
                  <a:pt x="129351" y="137756"/>
                  <a:pt x="116503" y="137756"/>
                </a:cubicBezTo>
                <a:cubicBezTo>
                  <a:pt x="104012" y="137756"/>
                  <a:pt x="93662" y="127407"/>
                  <a:pt x="93662" y="114916"/>
                </a:cubicBezTo>
                <a:cubicBezTo>
                  <a:pt x="93662" y="102425"/>
                  <a:pt x="104012" y="92075"/>
                  <a:pt x="116503" y="92075"/>
                </a:cubicBezTo>
                <a:close/>
                <a:moveTo>
                  <a:pt x="117114" y="76913"/>
                </a:moveTo>
                <a:cubicBezTo>
                  <a:pt x="95828" y="76913"/>
                  <a:pt x="78148" y="94214"/>
                  <a:pt x="78148" y="115480"/>
                </a:cubicBezTo>
                <a:cubicBezTo>
                  <a:pt x="78148" y="130258"/>
                  <a:pt x="86446" y="143233"/>
                  <a:pt x="99435" y="150082"/>
                </a:cubicBezTo>
                <a:cubicBezTo>
                  <a:pt x="100879" y="150802"/>
                  <a:pt x="101600" y="152605"/>
                  <a:pt x="101600" y="153686"/>
                </a:cubicBezTo>
                <a:lnTo>
                  <a:pt x="101600" y="258572"/>
                </a:lnTo>
                <a:lnTo>
                  <a:pt x="116393" y="273350"/>
                </a:lnTo>
                <a:lnTo>
                  <a:pt x="127938" y="261456"/>
                </a:lnTo>
                <a:lnTo>
                  <a:pt x="122526" y="256049"/>
                </a:lnTo>
                <a:cubicBezTo>
                  <a:pt x="119279" y="252445"/>
                  <a:pt x="119279" y="247038"/>
                  <a:pt x="122526" y="243794"/>
                </a:cubicBezTo>
                <a:lnTo>
                  <a:pt x="128299" y="237667"/>
                </a:lnTo>
                <a:lnTo>
                  <a:pt x="122887" y="232261"/>
                </a:lnTo>
                <a:cubicBezTo>
                  <a:pt x="119640" y="228656"/>
                  <a:pt x="119640" y="223250"/>
                  <a:pt x="122887" y="219645"/>
                </a:cubicBezTo>
                <a:lnTo>
                  <a:pt x="128299" y="214239"/>
                </a:lnTo>
                <a:lnTo>
                  <a:pt x="122887" y="208832"/>
                </a:lnTo>
                <a:cubicBezTo>
                  <a:pt x="121083" y="207391"/>
                  <a:pt x="120362" y="204868"/>
                  <a:pt x="120362" y="202705"/>
                </a:cubicBezTo>
                <a:cubicBezTo>
                  <a:pt x="120362" y="200182"/>
                  <a:pt x="121083" y="198019"/>
                  <a:pt x="122887" y="196217"/>
                </a:cubicBezTo>
                <a:lnTo>
                  <a:pt x="132629" y="186846"/>
                </a:lnTo>
                <a:lnTo>
                  <a:pt x="132629" y="153686"/>
                </a:lnTo>
                <a:cubicBezTo>
                  <a:pt x="132629" y="152605"/>
                  <a:pt x="133711" y="150802"/>
                  <a:pt x="134793" y="150082"/>
                </a:cubicBezTo>
                <a:cubicBezTo>
                  <a:pt x="148143" y="143233"/>
                  <a:pt x="156080" y="130258"/>
                  <a:pt x="156080" y="115480"/>
                </a:cubicBezTo>
                <a:cubicBezTo>
                  <a:pt x="156080" y="94214"/>
                  <a:pt x="138762" y="76913"/>
                  <a:pt x="117114" y="76913"/>
                </a:cubicBezTo>
                <a:close/>
                <a:moveTo>
                  <a:pt x="117114" y="68263"/>
                </a:moveTo>
                <a:cubicBezTo>
                  <a:pt x="143092" y="68263"/>
                  <a:pt x="164739" y="89168"/>
                  <a:pt x="164739" y="115480"/>
                </a:cubicBezTo>
                <a:cubicBezTo>
                  <a:pt x="164739" y="132420"/>
                  <a:pt x="155720" y="147919"/>
                  <a:pt x="141288" y="156569"/>
                </a:cubicBezTo>
                <a:lnTo>
                  <a:pt x="141288" y="188648"/>
                </a:lnTo>
                <a:cubicBezTo>
                  <a:pt x="141288" y="189729"/>
                  <a:pt x="140927" y="190811"/>
                  <a:pt x="139845" y="191532"/>
                </a:cubicBezTo>
                <a:lnTo>
                  <a:pt x="129021" y="202345"/>
                </a:lnTo>
                <a:lnTo>
                  <a:pt x="132268" y="205949"/>
                </a:lnTo>
                <a:lnTo>
                  <a:pt x="137680" y="211355"/>
                </a:lnTo>
                <a:cubicBezTo>
                  <a:pt x="139123" y="212797"/>
                  <a:pt x="139123" y="215681"/>
                  <a:pt x="137680" y="217483"/>
                </a:cubicBezTo>
                <a:lnTo>
                  <a:pt x="129021" y="225773"/>
                </a:lnTo>
                <a:lnTo>
                  <a:pt x="132268" y="229377"/>
                </a:lnTo>
                <a:lnTo>
                  <a:pt x="137680" y="234423"/>
                </a:lnTo>
                <a:cubicBezTo>
                  <a:pt x="138401" y="235504"/>
                  <a:pt x="138762" y="236586"/>
                  <a:pt x="138762" y="237667"/>
                </a:cubicBezTo>
                <a:cubicBezTo>
                  <a:pt x="138762" y="238748"/>
                  <a:pt x="138401" y="239830"/>
                  <a:pt x="137680" y="240551"/>
                </a:cubicBezTo>
                <a:lnTo>
                  <a:pt x="128660" y="249561"/>
                </a:lnTo>
                <a:lnTo>
                  <a:pt x="137319" y="258572"/>
                </a:lnTo>
                <a:cubicBezTo>
                  <a:pt x="138041" y="259293"/>
                  <a:pt x="138401" y="260374"/>
                  <a:pt x="138401" y="261456"/>
                </a:cubicBezTo>
                <a:cubicBezTo>
                  <a:pt x="138401" y="262537"/>
                  <a:pt x="138041" y="263618"/>
                  <a:pt x="137319" y="264700"/>
                </a:cubicBezTo>
                <a:lnTo>
                  <a:pt x="119279" y="282361"/>
                </a:lnTo>
                <a:cubicBezTo>
                  <a:pt x="118558" y="283082"/>
                  <a:pt x="117475" y="283803"/>
                  <a:pt x="116393" y="283803"/>
                </a:cubicBezTo>
                <a:cubicBezTo>
                  <a:pt x="115310" y="283803"/>
                  <a:pt x="113867" y="283082"/>
                  <a:pt x="113146" y="282361"/>
                </a:cubicBezTo>
                <a:lnTo>
                  <a:pt x="94384" y="263618"/>
                </a:lnTo>
                <a:cubicBezTo>
                  <a:pt x="93663" y="262537"/>
                  <a:pt x="92941" y="261816"/>
                  <a:pt x="92941" y="260374"/>
                </a:cubicBezTo>
                <a:lnTo>
                  <a:pt x="92941" y="156569"/>
                </a:lnTo>
                <a:cubicBezTo>
                  <a:pt x="78870" y="147919"/>
                  <a:pt x="69850" y="132420"/>
                  <a:pt x="69850" y="115480"/>
                </a:cubicBezTo>
                <a:cubicBezTo>
                  <a:pt x="69850" y="89168"/>
                  <a:pt x="90776" y="68263"/>
                  <a:pt x="117114" y="68263"/>
                </a:cubicBezTo>
                <a:close/>
                <a:moveTo>
                  <a:pt x="117116" y="39688"/>
                </a:moveTo>
                <a:cubicBezTo>
                  <a:pt x="137604" y="39688"/>
                  <a:pt x="156294" y="47586"/>
                  <a:pt x="170671" y="61947"/>
                </a:cubicBezTo>
                <a:cubicBezTo>
                  <a:pt x="185049" y="76308"/>
                  <a:pt x="193316" y="95337"/>
                  <a:pt x="193316" y="115442"/>
                </a:cubicBezTo>
                <a:cubicBezTo>
                  <a:pt x="193316" y="135907"/>
                  <a:pt x="185049" y="154935"/>
                  <a:pt x="170671" y="169296"/>
                </a:cubicBezTo>
                <a:cubicBezTo>
                  <a:pt x="169953" y="170014"/>
                  <a:pt x="168874" y="170732"/>
                  <a:pt x="167796" y="170732"/>
                </a:cubicBezTo>
                <a:cubicBezTo>
                  <a:pt x="166718" y="170732"/>
                  <a:pt x="165639" y="170014"/>
                  <a:pt x="164561" y="169296"/>
                </a:cubicBezTo>
                <a:cubicBezTo>
                  <a:pt x="163123" y="167501"/>
                  <a:pt x="163123" y="164988"/>
                  <a:pt x="164561" y="163193"/>
                </a:cubicBezTo>
                <a:cubicBezTo>
                  <a:pt x="177501" y="150268"/>
                  <a:pt x="184689" y="133393"/>
                  <a:pt x="184689" y="115442"/>
                </a:cubicBezTo>
                <a:cubicBezTo>
                  <a:pt x="184689" y="97491"/>
                  <a:pt x="177501" y="80617"/>
                  <a:pt x="164561" y="67692"/>
                </a:cubicBezTo>
                <a:cubicBezTo>
                  <a:pt x="151981" y="55126"/>
                  <a:pt x="135088" y="48305"/>
                  <a:pt x="117116" y="48305"/>
                </a:cubicBezTo>
                <a:cubicBezTo>
                  <a:pt x="99144" y="48305"/>
                  <a:pt x="82250" y="55126"/>
                  <a:pt x="69311" y="67692"/>
                </a:cubicBezTo>
                <a:cubicBezTo>
                  <a:pt x="56730" y="80617"/>
                  <a:pt x="49542" y="97491"/>
                  <a:pt x="49542" y="115442"/>
                </a:cubicBezTo>
                <a:cubicBezTo>
                  <a:pt x="49542" y="133393"/>
                  <a:pt x="56730" y="150268"/>
                  <a:pt x="69311" y="163193"/>
                </a:cubicBezTo>
                <a:cubicBezTo>
                  <a:pt x="71108" y="164988"/>
                  <a:pt x="71108" y="167501"/>
                  <a:pt x="69311" y="169296"/>
                </a:cubicBezTo>
                <a:cubicBezTo>
                  <a:pt x="67873" y="171091"/>
                  <a:pt x="64997" y="171091"/>
                  <a:pt x="63200" y="169296"/>
                </a:cubicBezTo>
                <a:cubicBezTo>
                  <a:pt x="49182" y="154935"/>
                  <a:pt x="41275" y="135907"/>
                  <a:pt x="41275" y="115442"/>
                </a:cubicBezTo>
                <a:cubicBezTo>
                  <a:pt x="41275" y="95337"/>
                  <a:pt x="49182" y="76308"/>
                  <a:pt x="63200" y="61947"/>
                </a:cubicBezTo>
                <a:cubicBezTo>
                  <a:pt x="77578" y="47586"/>
                  <a:pt x="96628" y="39688"/>
                  <a:pt x="117116" y="39688"/>
                </a:cubicBezTo>
                <a:close/>
                <a:moveTo>
                  <a:pt x="116483" y="0"/>
                </a:moveTo>
                <a:cubicBezTo>
                  <a:pt x="180837" y="0"/>
                  <a:pt x="232966" y="51731"/>
                  <a:pt x="233326" y="116036"/>
                </a:cubicBezTo>
                <a:cubicBezTo>
                  <a:pt x="233685" y="118192"/>
                  <a:pt x="238359" y="132921"/>
                  <a:pt x="256694" y="154835"/>
                </a:cubicBezTo>
                <a:cubicBezTo>
                  <a:pt x="259211" y="157709"/>
                  <a:pt x="263166" y="163457"/>
                  <a:pt x="262087" y="170282"/>
                </a:cubicBezTo>
                <a:cubicBezTo>
                  <a:pt x="261368" y="173156"/>
                  <a:pt x="259930" y="177108"/>
                  <a:pt x="254178" y="180341"/>
                </a:cubicBezTo>
                <a:cubicBezTo>
                  <a:pt x="246268" y="185011"/>
                  <a:pt x="237281" y="188604"/>
                  <a:pt x="232966" y="190759"/>
                </a:cubicBezTo>
                <a:cubicBezTo>
                  <a:pt x="233685" y="198303"/>
                  <a:pt x="235483" y="217703"/>
                  <a:pt x="232966" y="230995"/>
                </a:cubicBezTo>
                <a:cubicBezTo>
                  <a:pt x="229731" y="246442"/>
                  <a:pt x="203486" y="248957"/>
                  <a:pt x="188386" y="248957"/>
                </a:cubicBezTo>
                <a:cubicBezTo>
                  <a:pt x="184432" y="248957"/>
                  <a:pt x="177961" y="250035"/>
                  <a:pt x="177961" y="258657"/>
                </a:cubicBezTo>
                <a:lnTo>
                  <a:pt x="177961" y="279134"/>
                </a:lnTo>
                <a:cubicBezTo>
                  <a:pt x="177961" y="281648"/>
                  <a:pt x="175803" y="283804"/>
                  <a:pt x="173646" y="283804"/>
                </a:cubicBezTo>
                <a:cubicBezTo>
                  <a:pt x="171130" y="283804"/>
                  <a:pt x="169332" y="281648"/>
                  <a:pt x="169332" y="279134"/>
                </a:cubicBezTo>
                <a:lnTo>
                  <a:pt x="169332" y="258657"/>
                </a:lnTo>
                <a:cubicBezTo>
                  <a:pt x="169332" y="247520"/>
                  <a:pt x="176522" y="240335"/>
                  <a:pt x="188386" y="240335"/>
                </a:cubicBezTo>
                <a:cubicBezTo>
                  <a:pt x="208879" y="240335"/>
                  <a:pt x="223259" y="235665"/>
                  <a:pt x="224338" y="229558"/>
                </a:cubicBezTo>
                <a:cubicBezTo>
                  <a:pt x="227214" y="214110"/>
                  <a:pt x="223979" y="188604"/>
                  <a:pt x="223979" y="188604"/>
                </a:cubicBezTo>
                <a:cubicBezTo>
                  <a:pt x="223619" y="186448"/>
                  <a:pt x="224698" y="184652"/>
                  <a:pt x="226495" y="183934"/>
                </a:cubicBezTo>
                <a:cubicBezTo>
                  <a:pt x="226855" y="183934"/>
                  <a:pt x="239438" y="178904"/>
                  <a:pt x="249864" y="172797"/>
                </a:cubicBezTo>
                <a:cubicBezTo>
                  <a:pt x="253099" y="171001"/>
                  <a:pt x="253459" y="169205"/>
                  <a:pt x="253459" y="168486"/>
                </a:cubicBezTo>
                <a:cubicBezTo>
                  <a:pt x="254178" y="165971"/>
                  <a:pt x="252021" y="162379"/>
                  <a:pt x="250223" y="160223"/>
                </a:cubicBezTo>
                <a:cubicBezTo>
                  <a:pt x="228652" y="134717"/>
                  <a:pt x="224698" y="117833"/>
                  <a:pt x="224698" y="117114"/>
                </a:cubicBezTo>
                <a:lnTo>
                  <a:pt x="224698" y="116396"/>
                </a:lnTo>
                <a:cubicBezTo>
                  <a:pt x="224698" y="56761"/>
                  <a:pt x="176163" y="8622"/>
                  <a:pt x="116483" y="8622"/>
                </a:cubicBezTo>
                <a:cubicBezTo>
                  <a:pt x="57163" y="8622"/>
                  <a:pt x="8628" y="56761"/>
                  <a:pt x="8628" y="116396"/>
                </a:cubicBezTo>
                <a:cubicBezTo>
                  <a:pt x="8628" y="135076"/>
                  <a:pt x="13661" y="153757"/>
                  <a:pt x="23009" y="169564"/>
                </a:cubicBezTo>
                <a:cubicBezTo>
                  <a:pt x="23009" y="169923"/>
                  <a:pt x="23009" y="169923"/>
                  <a:pt x="23009" y="169923"/>
                </a:cubicBezTo>
                <a:cubicBezTo>
                  <a:pt x="26604" y="176030"/>
                  <a:pt x="30199" y="182137"/>
                  <a:pt x="34154" y="188245"/>
                </a:cubicBezTo>
                <a:cubicBezTo>
                  <a:pt x="40985" y="199022"/>
                  <a:pt x="47096" y="209081"/>
                  <a:pt x="51051" y="217703"/>
                </a:cubicBezTo>
                <a:cubicBezTo>
                  <a:pt x="60039" y="237461"/>
                  <a:pt x="60398" y="277697"/>
                  <a:pt x="60758" y="279134"/>
                </a:cubicBezTo>
                <a:cubicBezTo>
                  <a:pt x="60758" y="281648"/>
                  <a:pt x="58601" y="283804"/>
                  <a:pt x="56444" y="283804"/>
                </a:cubicBezTo>
                <a:cubicBezTo>
                  <a:pt x="53927" y="283804"/>
                  <a:pt x="52130" y="281648"/>
                  <a:pt x="52130" y="279493"/>
                </a:cubicBezTo>
                <a:cubicBezTo>
                  <a:pt x="52130" y="279134"/>
                  <a:pt x="51410" y="239257"/>
                  <a:pt x="43142" y="221295"/>
                </a:cubicBezTo>
                <a:cubicBezTo>
                  <a:pt x="39546" y="213033"/>
                  <a:pt x="33435" y="203333"/>
                  <a:pt x="26963" y="192915"/>
                </a:cubicBezTo>
                <a:cubicBezTo>
                  <a:pt x="23009" y="186808"/>
                  <a:pt x="19054" y="180341"/>
                  <a:pt x="15818" y="174593"/>
                </a:cubicBezTo>
                <a:cubicBezTo>
                  <a:pt x="15818" y="174234"/>
                  <a:pt x="15818" y="174234"/>
                  <a:pt x="15459" y="174234"/>
                </a:cubicBezTo>
                <a:cubicBezTo>
                  <a:pt x="5752" y="156990"/>
                  <a:pt x="0" y="136873"/>
                  <a:pt x="0" y="116396"/>
                </a:cubicBezTo>
                <a:cubicBezTo>
                  <a:pt x="0" y="52090"/>
                  <a:pt x="52489" y="0"/>
                  <a:pt x="116483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0" name="Freeform 1043">
            <a:extLst>
              <a:ext uri="{FF2B5EF4-FFF2-40B4-BE49-F238E27FC236}">
                <a16:creationId xmlns:a16="http://schemas.microsoft.com/office/drawing/2014/main" id="{B55A4873-65EF-C7EB-C2BF-209F8C2441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1767" y="3607484"/>
            <a:ext cx="461830" cy="459264"/>
          </a:xfrm>
          <a:custGeom>
            <a:avLst/>
            <a:gdLst>
              <a:gd name="T0" fmla="*/ 20455 w 285392"/>
              <a:gd name="T1" fmla="*/ 276592 h 283805"/>
              <a:gd name="T2" fmla="*/ 68893 w 285392"/>
              <a:gd name="T3" fmla="*/ 216065 h 283805"/>
              <a:gd name="T4" fmla="*/ 4304 w 285392"/>
              <a:gd name="T5" fmla="*/ 207418 h 283805"/>
              <a:gd name="T6" fmla="*/ 88987 w 285392"/>
              <a:gd name="T7" fmla="*/ 211742 h 283805"/>
              <a:gd name="T8" fmla="*/ 77506 w 285392"/>
              <a:gd name="T9" fmla="*/ 216065 h 283805"/>
              <a:gd name="T10" fmla="*/ 73200 w 285392"/>
              <a:gd name="T11" fmla="*/ 285239 h 283805"/>
              <a:gd name="T12" fmla="*/ 11481 w 285392"/>
              <a:gd name="T13" fmla="*/ 280916 h 283805"/>
              <a:gd name="T14" fmla="*/ 4304 w 285392"/>
              <a:gd name="T15" fmla="*/ 216065 h 283805"/>
              <a:gd name="T16" fmla="*/ 4304 w 285392"/>
              <a:gd name="T17" fmla="*/ 207418 h 283805"/>
              <a:gd name="T18" fmla="*/ 218014 w 285392"/>
              <a:gd name="T19" fmla="*/ 276522 h 283805"/>
              <a:gd name="T20" fmla="*/ 266651 w 285392"/>
              <a:gd name="T21" fmla="*/ 181030 h 283805"/>
              <a:gd name="T22" fmla="*/ 202163 w 285392"/>
              <a:gd name="T23" fmla="*/ 172317 h 283805"/>
              <a:gd name="T24" fmla="*/ 286826 w 285392"/>
              <a:gd name="T25" fmla="*/ 176311 h 283805"/>
              <a:gd name="T26" fmla="*/ 275298 w 285392"/>
              <a:gd name="T27" fmla="*/ 181030 h 283805"/>
              <a:gd name="T28" fmla="*/ 270974 w 285392"/>
              <a:gd name="T29" fmla="*/ 285236 h 283805"/>
              <a:gd name="T30" fmla="*/ 209368 w 285392"/>
              <a:gd name="T31" fmla="*/ 280880 h 283805"/>
              <a:gd name="T32" fmla="*/ 202163 w 285392"/>
              <a:gd name="T33" fmla="*/ 181030 h 283805"/>
              <a:gd name="T34" fmla="*/ 202163 w 285392"/>
              <a:gd name="T35" fmla="*/ 172317 h 283805"/>
              <a:gd name="T36" fmla="*/ 118735 w 285392"/>
              <a:gd name="T37" fmla="*/ 276507 h 283805"/>
              <a:gd name="T38" fmla="*/ 167731 w 285392"/>
              <a:gd name="T39" fmla="*/ 145944 h 283805"/>
              <a:gd name="T40" fmla="*/ 45290 w 285392"/>
              <a:gd name="T41" fmla="*/ 145424 h 283805"/>
              <a:gd name="T42" fmla="*/ 45290 w 285392"/>
              <a:gd name="T43" fmla="*/ 182541 h 283805"/>
              <a:gd name="T44" fmla="*/ 45290 w 285392"/>
              <a:gd name="T45" fmla="*/ 145424 h 283805"/>
              <a:gd name="T46" fmla="*/ 183583 w 285392"/>
              <a:gd name="T47" fmla="*/ 137215 h 283805"/>
              <a:gd name="T48" fmla="*/ 183583 w 285392"/>
              <a:gd name="T49" fmla="*/ 145580 h 283805"/>
              <a:gd name="T50" fmla="*/ 176378 w 285392"/>
              <a:gd name="T51" fmla="*/ 280872 h 283805"/>
              <a:gd name="T52" fmla="*/ 114772 w 285392"/>
              <a:gd name="T53" fmla="*/ 285235 h 283805"/>
              <a:gd name="T54" fmla="*/ 110448 w 285392"/>
              <a:gd name="T55" fmla="*/ 145580 h 283805"/>
              <a:gd name="T56" fmla="*/ 98920 w 285392"/>
              <a:gd name="T57" fmla="*/ 141579 h 283805"/>
              <a:gd name="T58" fmla="*/ 45290 w 285392"/>
              <a:gd name="T59" fmla="*/ 137215 h 283805"/>
              <a:gd name="T60" fmla="*/ 45290 w 285392"/>
              <a:gd name="T61" fmla="*/ 191106 h 283805"/>
              <a:gd name="T62" fmla="*/ 45290 w 285392"/>
              <a:gd name="T63" fmla="*/ 137215 h 283805"/>
              <a:gd name="T64" fmla="*/ 217748 w 285392"/>
              <a:gd name="T65" fmla="*/ 124270 h 283805"/>
              <a:gd name="T66" fmla="*/ 266913 w 285392"/>
              <a:gd name="T67" fmla="*/ 124270 h 283805"/>
              <a:gd name="T68" fmla="*/ 242513 w 285392"/>
              <a:gd name="T69" fmla="*/ 90945 h 283805"/>
              <a:gd name="T70" fmla="*/ 242513 w 285392"/>
              <a:gd name="T71" fmla="*/ 157596 h 283805"/>
              <a:gd name="T72" fmla="*/ 242513 w 285392"/>
              <a:gd name="T73" fmla="*/ 90945 h 283805"/>
              <a:gd name="T74" fmla="*/ 183112 w 285392"/>
              <a:gd name="T75" fmla="*/ 62034 h 283805"/>
              <a:gd name="T76" fmla="*/ 173907 w 285392"/>
              <a:gd name="T77" fmla="*/ 62034 h 283805"/>
              <a:gd name="T78" fmla="*/ 109897 w 285392"/>
              <a:gd name="T79" fmla="*/ 57438 h 283805"/>
              <a:gd name="T80" fmla="*/ 109897 w 285392"/>
              <a:gd name="T81" fmla="*/ 66630 h 283805"/>
              <a:gd name="T82" fmla="*/ 109897 w 285392"/>
              <a:gd name="T83" fmla="*/ 57438 h 283805"/>
              <a:gd name="T84" fmla="*/ 147741 w 285392"/>
              <a:gd name="T85" fmla="*/ 23522 h 283805"/>
              <a:gd name="T86" fmla="*/ 162530 w 285392"/>
              <a:gd name="T87" fmla="*/ 39192 h 283805"/>
              <a:gd name="T88" fmla="*/ 154594 w 285392"/>
              <a:gd name="T89" fmla="*/ 42839 h 283805"/>
              <a:gd name="T90" fmla="*/ 131509 w 285392"/>
              <a:gd name="T91" fmla="*/ 46483 h 283805"/>
              <a:gd name="T92" fmla="*/ 163973 w 285392"/>
              <a:gd name="T93" fmla="*/ 76008 h 283805"/>
              <a:gd name="T94" fmla="*/ 147741 w 285392"/>
              <a:gd name="T95" fmla="*/ 98971 h 283805"/>
              <a:gd name="T96" fmla="*/ 139084 w 285392"/>
              <a:gd name="T97" fmla="*/ 98971 h 283805"/>
              <a:gd name="T98" fmla="*/ 124295 w 285392"/>
              <a:gd name="T99" fmla="*/ 82932 h 283805"/>
              <a:gd name="T100" fmla="*/ 132230 w 285392"/>
              <a:gd name="T101" fmla="*/ 79652 h 283805"/>
              <a:gd name="T102" fmla="*/ 155316 w 285392"/>
              <a:gd name="T103" fmla="*/ 76008 h 283805"/>
              <a:gd name="T104" fmla="*/ 122852 w 285392"/>
              <a:gd name="T105" fmla="*/ 46483 h 283805"/>
              <a:gd name="T106" fmla="*/ 139084 w 285392"/>
              <a:gd name="T107" fmla="*/ 23522 h 283805"/>
              <a:gd name="T108" fmla="*/ 143412 w 285392"/>
              <a:gd name="T109" fmla="*/ 8683 h 283805"/>
              <a:gd name="T110" fmla="*/ 143412 w 285392"/>
              <a:gd name="T111" fmla="*/ 115406 h 283805"/>
              <a:gd name="T112" fmla="*/ 143412 w 285392"/>
              <a:gd name="T113" fmla="*/ 8683 h 283805"/>
              <a:gd name="T114" fmla="*/ 205455 w 285392"/>
              <a:gd name="T115" fmla="*/ 61864 h 283805"/>
              <a:gd name="T116" fmla="*/ 81370 w 285392"/>
              <a:gd name="T117" fmla="*/ 61864 h 28380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85392" h="283805">
                <a:moveTo>
                  <a:pt x="20351" y="214978"/>
                </a:moveTo>
                <a:lnTo>
                  <a:pt x="20351" y="275201"/>
                </a:lnTo>
                <a:lnTo>
                  <a:pt x="68549" y="275201"/>
                </a:lnTo>
                <a:lnTo>
                  <a:pt x="68549" y="214978"/>
                </a:lnTo>
                <a:lnTo>
                  <a:pt x="20351" y="214978"/>
                </a:lnTo>
                <a:close/>
                <a:moveTo>
                  <a:pt x="4284" y="206375"/>
                </a:moveTo>
                <a:lnTo>
                  <a:pt x="84259" y="206375"/>
                </a:lnTo>
                <a:cubicBezTo>
                  <a:pt x="86401" y="206375"/>
                  <a:pt x="88543" y="208526"/>
                  <a:pt x="88543" y="210677"/>
                </a:cubicBezTo>
                <a:cubicBezTo>
                  <a:pt x="88543" y="213186"/>
                  <a:pt x="86401" y="214978"/>
                  <a:pt x="84259" y="214978"/>
                </a:cubicBezTo>
                <a:lnTo>
                  <a:pt x="77118" y="214978"/>
                </a:lnTo>
                <a:lnTo>
                  <a:pt x="77118" y="279503"/>
                </a:lnTo>
                <a:cubicBezTo>
                  <a:pt x="77118" y="281654"/>
                  <a:pt x="75333" y="283805"/>
                  <a:pt x="72834" y="283805"/>
                </a:cubicBezTo>
                <a:lnTo>
                  <a:pt x="15709" y="283805"/>
                </a:lnTo>
                <a:cubicBezTo>
                  <a:pt x="13567" y="283805"/>
                  <a:pt x="11425" y="281654"/>
                  <a:pt x="11425" y="279503"/>
                </a:cubicBezTo>
                <a:lnTo>
                  <a:pt x="11425" y="214978"/>
                </a:lnTo>
                <a:lnTo>
                  <a:pt x="4284" y="214978"/>
                </a:lnTo>
                <a:cubicBezTo>
                  <a:pt x="2142" y="214978"/>
                  <a:pt x="0" y="213186"/>
                  <a:pt x="0" y="210677"/>
                </a:cubicBezTo>
                <a:cubicBezTo>
                  <a:pt x="0" y="208526"/>
                  <a:pt x="2142" y="206375"/>
                  <a:pt x="4284" y="206375"/>
                </a:cubicBezTo>
                <a:close/>
                <a:moveTo>
                  <a:pt x="216924" y="180120"/>
                </a:moveTo>
                <a:lnTo>
                  <a:pt x="216924" y="275132"/>
                </a:lnTo>
                <a:lnTo>
                  <a:pt x="265317" y="275132"/>
                </a:lnTo>
                <a:lnTo>
                  <a:pt x="265317" y="180120"/>
                </a:lnTo>
                <a:lnTo>
                  <a:pt x="216924" y="180120"/>
                </a:lnTo>
                <a:close/>
                <a:moveTo>
                  <a:pt x="201152" y="171450"/>
                </a:moveTo>
                <a:lnTo>
                  <a:pt x="281090" y="171450"/>
                </a:lnTo>
                <a:cubicBezTo>
                  <a:pt x="283599" y="171450"/>
                  <a:pt x="285392" y="173256"/>
                  <a:pt x="285392" y="175424"/>
                </a:cubicBezTo>
                <a:cubicBezTo>
                  <a:pt x="285392" y="177953"/>
                  <a:pt x="283599" y="180120"/>
                  <a:pt x="281090" y="180120"/>
                </a:cubicBezTo>
                <a:lnTo>
                  <a:pt x="273921" y="180120"/>
                </a:lnTo>
                <a:lnTo>
                  <a:pt x="273921" y="279467"/>
                </a:lnTo>
                <a:cubicBezTo>
                  <a:pt x="273921" y="281634"/>
                  <a:pt x="272128" y="283802"/>
                  <a:pt x="269619" y="283802"/>
                </a:cubicBezTo>
                <a:lnTo>
                  <a:pt x="212623" y="283802"/>
                </a:lnTo>
                <a:cubicBezTo>
                  <a:pt x="210113" y="283802"/>
                  <a:pt x="208321" y="281634"/>
                  <a:pt x="208321" y="279467"/>
                </a:cubicBezTo>
                <a:lnTo>
                  <a:pt x="208321" y="180120"/>
                </a:lnTo>
                <a:lnTo>
                  <a:pt x="201152" y="180120"/>
                </a:lnTo>
                <a:cubicBezTo>
                  <a:pt x="198642" y="180120"/>
                  <a:pt x="196850" y="177953"/>
                  <a:pt x="196850" y="175424"/>
                </a:cubicBezTo>
                <a:cubicBezTo>
                  <a:pt x="196850" y="173256"/>
                  <a:pt x="198642" y="171450"/>
                  <a:pt x="201152" y="171450"/>
                </a:cubicBezTo>
                <a:close/>
                <a:moveTo>
                  <a:pt x="118141" y="145210"/>
                </a:moveTo>
                <a:lnTo>
                  <a:pt x="118141" y="275117"/>
                </a:lnTo>
                <a:lnTo>
                  <a:pt x="166892" y="275117"/>
                </a:lnTo>
                <a:lnTo>
                  <a:pt x="166892" y="145210"/>
                </a:lnTo>
                <a:lnTo>
                  <a:pt x="118141" y="145210"/>
                </a:lnTo>
                <a:close/>
                <a:moveTo>
                  <a:pt x="45062" y="144692"/>
                </a:moveTo>
                <a:cubicBezTo>
                  <a:pt x="34530" y="144692"/>
                  <a:pt x="26178" y="153215"/>
                  <a:pt x="26178" y="163513"/>
                </a:cubicBezTo>
                <a:cubicBezTo>
                  <a:pt x="26178" y="173455"/>
                  <a:pt x="34530" y="181623"/>
                  <a:pt x="45062" y="181623"/>
                </a:cubicBezTo>
                <a:cubicBezTo>
                  <a:pt x="55593" y="181623"/>
                  <a:pt x="63946" y="173455"/>
                  <a:pt x="63946" y="163513"/>
                </a:cubicBezTo>
                <a:cubicBezTo>
                  <a:pt x="63946" y="153215"/>
                  <a:pt x="55593" y="144692"/>
                  <a:pt x="45062" y="144692"/>
                </a:cubicBezTo>
                <a:close/>
                <a:moveTo>
                  <a:pt x="102727" y="136525"/>
                </a:moveTo>
                <a:lnTo>
                  <a:pt x="182665" y="136525"/>
                </a:lnTo>
                <a:cubicBezTo>
                  <a:pt x="185174" y="136525"/>
                  <a:pt x="186967" y="138334"/>
                  <a:pt x="186967" y="140867"/>
                </a:cubicBezTo>
                <a:cubicBezTo>
                  <a:pt x="186967" y="143039"/>
                  <a:pt x="185174" y="144848"/>
                  <a:pt x="182665" y="144848"/>
                </a:cubicBezTo>
                <a:lnTo>
                  <a:pt x="175496" y="144848"/>
                </a:lnTo>
                <a:lnTo>
                  <a:pt x="175496" y="279459"/>
                </a:lnTo>
                <a:cubicBezTo>
                  <a:pt x="175496" y="281630"/>
                  <a:pt x="173703" y="283801"/>
                  <a:pt x="171194" y="283801"/>
                </a:cubicBezTo>
                <a:lnTo>
                  <a:pt x="114198" y="283801"/>
                </a:lnTo>
                <a:cubicBezTo>
                  <a:pt x="111688" y="283801"/>
                  <a:pt x="109896" y="281630"/>
                  <a:pt x="109896" y="279459"/>
                </a:cubicBezTo>
                <a:lnTo>
                  <a:pt x="109896" y="144848"/>
                </a:lnTo>
                <a:lnTo>
                  <a:pt x="102727" y="144848"/>
                </a:lnTo>
                <a:cubicBezTo>
                  <a:pt x="100217" y="144848"/>
                  <a:pt x="98425" y="143039"/>
                  <a:pt x="98425" y="140867"/>
                </a:cubicBezTo>
                <a:cubicBezTo>
                  <a:pt x="98425" y="138334"/>
                  <a:pt x="100217" y="136525"/>
                  <a:pt x="102727" y="136525"/>
                </a:cubicBezTo>
                <a:close/>
                <a:moveTo>
                  <a:pt x="45062" y="136525"/>
                </a:moveTo>
                <a:cubicBezTo>
                  <a:pt x="60315" y="136525"/>
                  <a:pt x="72662" y="148598"/>
                  <a:pt x="72662" y="163513"/>
                </a:cubicBezTo>
                <a:cubicBezTo>
                  <a:pt x="72662" y="178072"/>
                  <a:pt x="60315" y="190145"/>
                  <a:pt x="45062" y="190145"/>
                </a:cubicBezTo>
                <a:cubicBezTo>
                  <a:pt x="29809" y="190145"/>
                  <a:pt x="17462" y="178072"/>
                  <a:pt x="17462" y="163513"/>
                </a:cubicBezTo>
                <a:cubicBezTo>
                  <a:pt x="17462" y="148598"/>
                  <a:pt x="29809" y="136525"/>
                  <a:pt x="45062" y="136525"/>
                </a:cubicBezTo>
                <a:close/>
                <a:moveTo>
                  <a:pt x="241300" y="99138"/>
                </a:moveTo>
                <a:cubicBezTo>
                  <a:pt x="227530" y="99138"/>
                  <a:pt x="216659" y="110310"/>
                  <a:pt x="216659" y="123645"/>
                </a:cubicBezTo>
                <a:cubicBezTo>
                  <a:pt x="216659" y="136980"/>
                  <a:pt x="227530" y="148153"/>
                  <a:pt x="241300" y="148153"/>
                </a:cubicBezTo>
                <a:cubicBezTo>
                  <a:pt x="254707" y="148153"/>
                  <a:pt x="265578" y="136980"/>
                  <a:pt x="265578" y="123645"/>
                </a:cubicBezTo>
                <a:cubicBezTo>
                  <a:pt x="265578" y="110310"/>
                  <a:pt x="254707" y="99138"/>
                  <a:pt x="241300" y="99138"/>
                </a:cubicBezTo>
                <a:close/>
                <a:moveTo>
                  <a:pt x="241300" y="90488"/>
                </a:moveTo>
                <a:cubicBezTo>
                  <a:pt x="259418" y="90488"/>
                  <a:pt x="274275" y="105265"/>
                  <a:pt x="274275" y="123645"/>
                </a:cubicBezTo>
                <a:cubicBezTo>
                  <a:pt x="274275" y="142026"/>
                  <a:pt x="259418" y="156803"/>
                  <a:pt x="241300" y="156803"/>
                </a:cubicBezTo>
                <a:cubicBezTo>
                  <a:pt x="222819" y="156803"/>
                  <a:pt x="207962" y="142026"/>
                  <a:pt x="207962" y="123645"/>
                </a:cubicBezTo>
                <a:cubicBezTo>
                  <a:pt x="207962" y="105265"/>
                  <a:pt x="222819" y="90488"/>
                  <a:pt x="241300" y="90488"/>
                </a:cubicBezTo>
                <a:close/>
                <a:moveTo>
                  <a:pt x="177800" y="57150"/>
                </a:moveTo>
                <a:cubicBezTo>
                  <a:pt x="179998" y="57150"/>
                  <a:pt x="182196" y="59436"/>
                  <a:pt x="182196" y="61722"/>
                </a:cubicBezTo>
                <a:cubicBezTo>
                  <a:pt x="182196" y="64389"/>
                  <a:pt x="179998" y="66294"/>
                  <a:pt x="177800" y="66294"/>
                </a:cubicBezTo>
                <a:cubicBezTo>
                  <a:pt x="175235" y="66294"/>
                  <a:pt x="173037" y="64389"/>
                  <a:pt x="173037" y="61722"/>
                </a:cubicBezTo>
                <a:cubicBezTo>
                  <a:pt x="173037" y="59436"/>
                  <a:pt x="175235" y="57150"/>
                  <a:pt x="177800" y="57150"/>
                </a:cubicBezTo>
                <a:close/>
                <a:moveTo>
                  <a:pt x="109347" y="57150"/>
                </a:moveTo>
                <a:cubicBezTo>
                  <a:pt x="112014" y="57150"/>
                  <a:pt x="113919" y="59436"/>
                  <a:pt x="113919" y="61722"/>
                </a:cubicBezTo>
                <a:cubicBezTo>
                  <a:pt x="113919" y="64389"/>
                  <a:pt x="112014" y="66294"/>
                  <a:pt x="109347" y="66294"/>
                </a:cubicBezTo>
                <a:cubicBezTo>
                  <a:pt x="107061" y="66294"/>
                  <a:pt x="104775" y="64389"/>
                  <a:pt x="104775" y="61722"/>
                </a:cubicBezTo>
                <a:cubicBezTo>
                  <a:pt x="104775" y="59436"/>
                  <a:pt x="107061" y="57150"/>
                  <a:pt x="109347" y="57150"/>
                </a:cubicBezTo>
                <a:close/>
                <a:moveTo>
                  <a:pt x="142695" y="19050"/>
                </a:moveTo>
                <a:cubicBezTo>
                  <a:pt x="145207" y="19050"/>
                  <a:pt x="147002" y="20863"/>
                  <a:pt x="147002" y="23402"/>
                </a:cubicBezTo>
                <a:lnTo>
                  <a:pt x="147002" y="27391"/>
                </a:lnTo>
                <a:cubicBezTo>
                  <a:pt x="153462" y="28842"/>
                  <a:pt x="159205" y="33194"/>
                  <a:pt x="161717" y="38996"/>
                </a:cubicBezTo>
                <a:cubicBezTo>
                  <a:pt x="162435" y="41535"/>
                  <a:pt x="161359" y="43711"/>
                  <a:pt x="159564" y="45162"/>
                </a:cubicBezTo>
                <a:cubicBezTo>
                  <a:pt x="157052" y="45887"/>
                  <a:pt x="154539" y="44799"/>
                  <a:pt x="153821" y="42623"/>
                </a:cubicBezTo>
                <a:cubicBezTo>
                  <a:pt x="152027" y="38634"/>
                  <a:pt x="147720" y="35732"/>
                  <a:pt x="142695" y="35732"/>
                </a:cubicBezTo>
                <a:cubicBezTo>
                  <a:pt x="136235" y="35732"/>
                  <a:pt x="130851" y="40447"/>
                  <a:pt x="130851" y="46250"/>
                </a:cubicBezTo>
                <a:cubicBezTo>
                  <a:pt x="130851" y="53140"/>
                  <a:pt x="134799" y="56404"/>
                  <a:pt x="142695" y="56404"/>
                </a:cubicBezTo>
                <a:cubicBezTo>
                  <a:pt x="157769" y="56404"/>
                  <a:pt x="163153" y="66559"/>
                  <a:pt x="163153" y="75625"/>
                </a:cubicBezTo>
                <a:cubicBezTo>
                  <a:pt x="163153" y="84692"/>
                  <a:pt x="156334" y="92671"/>
                  <a:pt x="147002" y="94484"/>
                </a:cubicBezTo>
                <a:lnTo>
                  <a:pt x="147002" y="98473"/>
                </a:lnTo>
                <a:cubicBezTo>
                  <a:pt x="147002" y="101012"/>
                  <a:pt x="145207" y="102825"/>
                  <a:pt x="142695" y="102825"/>
                </a:cubicBezTo>
                <a:cubicBezTo>
                  <a:pt x="140183" y="102825"/>
                  <a:pt x="138388" y="101012"/>
                  <a:pt x="138388" y="98473"/>
                </a:cubicBezTo>
                <a:lnTo>
                  <a:pt x="138388" y="94121"/>
                </a:lnTo>
                <a:cubicBezTo>
                  <a:pt x="131569" y="93033"/>
                  <a:pt x="126185" y="88681"/>
                  <a:pt x="123673" y="82516"/>
                </a:cubicBezTo>
                <a:cubicBezTo>
                  <a:pt x="122955" y="80340"/>
                  <a:pt x="123673" y="77801"/>
                  <a:pt x="126185" y="77076"/>
                </a:cubicBezTo>
                <a:cubicBezTo>
                  <a:pt x="127980" y="75988"/>
                  <a:pt x="130851" y="77076"/>
                  <a:pt x="131569" y="79252"/>
                </a:cubicBezTo>
                <a:cubicBezTo>
                  <a:pt x="133363" y="83241"/>
                  <a:pt x="138029" y="86143"/>
                  <a:pt x="142695" y="86143"/>
                </a:cubicBezTo>
                <a:cubicBezTo>
                  <a:pt x="149155" y="86143"/>
                  <a:pt x="154539" y="81428"/>
                  <a:pt x="154539" y="75625"/>
                </a:cubicBezTo>
                <a:cubicBezTo>
                  <a:pt x="154539" y="68735"/>
                  <a:pt x="150591" y="65108"/>
                  <a:pt x="142695" y="65108"/>
                </a:cubicBezTo>
                <a:cubicBezTo>
                  <a:pt x="127621" y="65108"/>
                  <a:pt x="122237" y="55316"/>
                  <a:pt x="122237" y="46250"/>
                </a:cubicBezTo>
                <a:cubicBezTo>
                  <a:pt x="122237" y="37183"/>
                  <a:pt x="129415" y="29567"/>
                  <a:pt x="138388" y="27391"/>
                </a:cubicBezTo>
                <a:lnTo>
                  <a:pt x="138388" y="23402"/>
                </a:lnTo>
                <a:cubicBezTo>
                  <a:pt x="138388" y="20863"/>
                  <a:pt x="140183" y="19050"/>
                  <a:pt x="142695" y="19050"/>
                </a:cubicBezTo>
                <a:close/>
                <a:moveTo>
                  <a:pt x="142695" y="8639"/>
                </a:moveTo>
                <a:cubicBezTo>
                  <a:pt x="113264" y="8639"/>
                  <a:pt x="89935" y="32396"/>
                  <a:pt x="89935" y="61552"/>
                </a:cubicBezTo>
                <a:cubicBezTo>
                  <a:pt x="89935" y="90709"/>
                  <a:pt x="113264" y="114826"/>
                  <a:pt x="142695" y="114826"/>
                </a:cubicBezTo>
                <a:cubicBezTo>
                  <a:pt x="171767" y="114826"/>
                  <a:pt x="195814" y="90709"/>
                  <a:pt x="195814" y="61552"/>
                </a:cubicBezTo>
                <a:cubicBezTo>
                  <a:pt x="195814" y="32396"/>
                  <a:pt x="171767" y="8639"/>
                  <a:pt x="142695" y="8639"/>
                </a:cubicBezTo>
                <a:close/>
                <a:moveTo>
                  <a:pt x="142695" y="0"/>
                </a:moveTo>
                <a:cubicBezTo>
                  <a:pt x="176792" y="0"/>
                  <a:pt x="204428" y="27717"/>
                  <a:pt x="204428" y="61552"/>
                </a:cubicBezTo>
                <a:cubicBezTo>
                  <a:pt x="204428" y="95748"/>
                  <a:pt x="176792" y="123465"/>
                  <a:pt x="142695" y="123465"/>
                </a:cubicBezTo>
                <a:cubicBezTo>
                  <a:pt x="108957" y="123465"/>
                  <a:pt x="80962" y="95748"/>
                  <a:pt x="80962" y="61552"/>
                </a:cubicBezTo>
                <a:cubicBezTo>
                  <a:pt x="80962" y="27717"/>
                  <a:pt x="108957" y="0"/>
                  <a:pt x="14269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7C7A1759-7EB1-2C3D-37E6-C67B324282B0}"/>
              </a:ext>
            </a:extLst>
          </p:cNvPr>
          <p:cNvSpPr txBox="1"/>
          <p:nvPr/>
        </p:nvSpPr>
        <p:spPr>
          <a:xfrm>
            <a:off x="9051074" y="4640493"/>
            <a:ext cx="2871940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CATEGORY ACCELERATOR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706FD02-6571-65D0-A547-5819A1BACA07}"/>
              </a:ext>
            </a:extLst>
          </p:cNvPr>
          <p:cNvSpPr txBox="1">
            <a:spLocks/>
          </p:cNvSpPr>
          <p:nvPr/>
        </p:nvSpPr>
        <p:spPr>
          <a:xfrm>
            <a:off x="8985979" y="4981363"/>
            <a:ext cx="2951436" cy="791085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Se harán ejercicios Cat. </a:t>
            </a:r>
            <a:r>
              <a:rPr kumimoji="0" lang="es-MX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Acc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On-Demand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cuando los líderes de Tribu lo soliciten o se detecten casos críticos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169E78AB-5703-0D60-D7ED-EA3E5FEDCAE1}"/>
              </a:ext>
            </a:extLst>
          </p:cNvPr>
          <p:cNvSpPr txBox="1"/>
          <p:nvPr/>
        </p:nvSpPr>
        <p:spPr>
          <a:xfrm>
            <a:off x="9052677" y="1658381"/>
            <a:ext cx="3150734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ESTUDIOS AD-HOC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(INSIGHTS)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1AC82D8-F710-8B81-4478-B2AA27852A9A}"/>
              </a:ext>
            </a:extLst>
          </p:cNvPr>
          <p:cNvSpPr txBox="1">
            <a:spLocks/>
          </p:cNvSpPr>
          <p:nvPr/>
        </p:nvSpPr>
        <p:spPr>
          <a:xfrm>
            <a:off x="8985978" y="1928076"/>
            <a:ext cx="3034177" cy="112912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Responder preguntas de negocio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:</a:t>
            </a: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Quick </a:t>
            </a:r>
            <a:r>
              <a:rPr kumimoji="0" lang="es-MX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Insights</a:t>
            </a:r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200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Deep </a:t>
            </a:r>
            <a:r>
              <a:rPr lang="es-MX" sz="1200" err="1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Insights</a:t>
            </a:r>
            <a:endParaRPr lang="es-MX" sz="1200">
              <a:solidFill>
                <a:prstClr val="black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Proyectos</a:t>
            </a:r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71C6AEED-3DA4-2ECB-4EDE-ADC056DE252B}"/>
              </a:ext>
            </a:extLst>
          </p:cNvPr>
          <p:cNvSpPr txBox="1"/>
          <p:nvPr/>
        </p:nvSpPr>
        <p:spPr>
          <a:xfrm>
            <a:off x="9052907" y="3111108"/>
            <a:ext cx="2884508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0" u="none" strike="noStrike" kern="1200" cap="none" spc="0" normalizeH="0" baseline="0" noProof="0">
                <a:ln>
                  <a:noFill/>
                </a:ln>
                <a:solidFill>
                  <a:srgbClr val="74C3E3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LUMINATE – DUNNHUMBY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904AFE9-6E6B-2429-0640-5CF4B912C0BB}"/>
              </a:ext>
            </a:extLst>
          </p:cNvPr>
          <p:cNvSpPr txBox="1">
            <a:spLocks/>
          </p:cNvSpPr>
          <p:nvPr/>
        </p:nvSpPr>
        <p:spPr>
          <a:xfrm>
            <a:off x="8985979" y="3358903"/>
            <a:ext cx="3034176" cy="112912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Implementar </a:t>
            </a: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clusterización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tiendas</a:t>
            </a: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Ajustar </a:t>
            </a: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propuesta de valor</a:t>
            </a: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MX" sz="1200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Implementar </a:t>
            </a:r>
            <a:r>
              <a:rPr lang="es-MX" sz="1200" b="1" err="1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KVIs</a:t>
            </a:r>
            <a:endParaRPr lang="es-MX" sz="1200" b="1">
              <a:solidFill>
                <a:prstClr val="black"/>
              </a:solidFill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marR="0" lvl="0" indent="-285750" algn="l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Luminate</a:t>
            </a: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(Árboles de decisión cliente)</a:t>
            </a:r>
          </a:p>
        </p:txBody>
      </p:sp>
      <p:sp>
        <p:nvSpPr>
          <p:cNvPr id="27" name="Oval 36">
            <a:extLst>
              <a:ext uri="{FF2B5EF4-FFF2-40B4-BE49-F238E27FC236}">
                <a16:creationId xmlns:a16="http://schemas.microsoft.com/office/drawing/2014/main" id="{4D0C8BC5-8E4F-DB82-39CE-47A8A3DFB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607" y="1758450"/>
            <a:ext cx="179953" cy="179953"/>
          </a:xfrm>
          <a:prstGeom prst="ellipse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Oval 37">
            <a:extLst>
              <a:ext uri="{FF2B5EF4-FFF2-40B4-BE49-F238E27FC236}">
                <a16:creationId xmlns:a16="http://schemas.microsoft.com/office/drawing/2014/main" id="{25DDDC93-591E-96AB-AC94-69A500518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607" y="3192734"/>
            <a:ext cx="179953" cy="1799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9" name="Oval 38">
            <a:extLst>
              <a:ext uri="{FF2B5EF4-FFF2-40B4-BE49-F238E27FC236}">
                <a16:creationId xmlns:a16="http://schemas.microsoft.com/office/drawing/2014/main" id="{1CAA5B59-6B3A-A3EE-6F0B-1D98E70B4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607" y="4712509"/>
            <a:ext cx="179953" cy="179953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599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TextBox 39">
            <a:extLst>
              <a:ext uri="{FF2B5EF4-FFF2-40B4-BE49-F238E27FC236}">
                <a16:creationId xmlns:a16="http://schemas.microsoft.com/office/drawing/2014/main" id="{AD4CBA6B-749B-5B53-54BA-F9F79A1380BE}"/>
              </a:ext>
            </a:extLst>
          </p:cNvPr>
          <p:cNvSpPr txBox="1"/>
          <p:nvPr/>
        </p:nvSpPr>
        <p:spPr>
          <a:xfrm>
            <a:off x="1021400" y="4640493"/>
            <a:ext cx="2135520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>
                <a:ln>
                  <a:noFill/>
                </a:ln>
                <a:solidFill>
                  <a:srgbClr val="041E4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OMNI - JOURNEYS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9B37D40A-FF29-C4B4-1BF5-36012D6BBA0C}"/>
              </a:ext>
            </a:extLst>
          </p:cNvPr>
          <p:cNvSpPr txBox="1">
            <a:spLocks/>
          </p:cNvSpPr>
          <p:nvPr/>
        </p:nvSpPr>
        <p:spPr>
          <a:xfrm>
            <a:off x="385890" y="4981363"/>
            <a:ext cx="2836831" cy="787494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Colaborar con el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diseño e interpretación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de las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encuestas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de </a:t>
            </a:r>
            <a:r>
              <a:rPr kumimoji="0" lang="es-MX" sz="1200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Omni</a:t>
            </a:r>
            <a:r>
              <a:rPr kumimoji="0" lang="es-MX" sz="120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– </a:t>
            </a:r>
            <a:r>
              <a:rPr kumimoji="0" lang="es-MX" sz="1200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Category</a:t>
            </a:r>
            <a:r>
              <a:rPr kumimoji="0" lang="es-MX" sz="120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s-MX" sz="1200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Strategy</a:t>
            </a:r>
            <a:endParaRPr kumimoji="0" lang="es-MX" sz="120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2" name="TextBox 41">
            <a:extLst>
              <a:ext uri="{FF2B5EF4-FFF2-40B4-BE49-F238E27FC236}">
                <a16:creationId xmlns:a16="http://schemas.microsoft.com/office/drawing/2014/main" id="{B59E737B-7E35-2A2D-0D85-96AC6F05AA79}"/>
              </a:ext>
            </a:extLst>
          </p:cNvPr>
          <p:cNvSpPr txBox="1"/>
          <p:nvPr/>
        </p:nvSpPr>
        <p:spPr>
          <a:xfrm>
            <a:off x="733885" y="1658381"/>
            <a:ext cx="2424638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COLABORACIÓN COP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8DEA308-6995-57DC-5D25-9112F980E90E}"/>
              </a:ext>
            </a:extLst>
          </p:cNvPr>
          <p:cNvSpPr txBox="1">
            <a:spLocks/>
          </p:cNvSpPr>
          <p:nvPr/>
        </p:nvSpPr>
        <p:spPr>
          <a:xfrm>
            <a:off x="385890" y="1928076"/>
            <a:ext cx="2836831" cy="1018326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Proveer </a:t>
            </a:r>
            <a:r>
              <a:rPr kumimoji="0" lang="es-MX" sz="1200" b="1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insights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de cliente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al proceso de </a:t>
            </a:r>
            <a:r>
              <a:rPr kumimoji="0" lang="es-MX" sz="1200" b="1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Customer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s-MX" sz="1200" b="1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Offer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s-MX" sz="1200" b="1" i="0" u="none" strike="noStrike" kern="1200" cap="none" spc="0" normalizeH="0" baseline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Planning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para garantizar que la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oferta de valor atienda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necesidades de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cliente</a:t>
            </a:r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id="{2BEA9CE3-3971-FEF0-6F03-90E6E791264C}"/>
              </a:ext>
            </a:extLst>
          </p:cNvPr>
          <p:cNvSpPr txBox="1"/>
          <p:nvPr/>
        </p:nvSpPr>
        <p:spPr>
          <a:xfrm>
            <a:off x="457118" y="3111108"/>
            <a:ext cx="2703496" cy="35394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700" b="1" i="0" u="none" strike="noStrike" kern="1200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ESTUDIOS DE MERCADO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4C3E30C-F62F-DAEC-E0EF-CB0C50C1A89B}"/>
              </a:ext>
            </a:extLst>
          </p:cNvPr>
          <p:cNvSpPr txBox="1">
            <a:spLocks/>
          </p:cNvSpPr>
          <p:nvPr/>
        </p:nvSpPr>
        <p:spPr>
          <a:xfrm>
            <a:off x="385890" y="3358903"/>
            <a:ext cx="2836831" cy="1249159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43818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Conectar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con equipos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Sindicado, Cuantitativo y </a:t>
            </a:r>
            <a:r>
              <a:rPr lang="es-MX" sz="1200" b="1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de Futuro</a:t>
            </a:r>
            <a:r>
              <a:rPr lang="es-MX" sz="1200">
                <a:solidFill>
                  <a:prstClr val="black"/>
                </a:solidFill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para integrar vistas y análisis con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visión de mercado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y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principales tendencias</a:t>
            </a:r>
            <a:r>
              <a:rPr kumimoji="0" lang="es-MX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 en la </a:t>
            </a:r>
            <a:r>
              <a:rPr kumimoji="0" lang="es-MX" sz="12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industria y de clientes</a:t>
            </a:r>
          </a:p>
        </p:txBody>
      </p:sp>
      <p:sp>
        <p:nvSpPr>
          <p:cNvPr id="36" name="Oval 45">
            <a:extLst>
              <a:ext uri="{FF2B5EF4-FFF2-40B4-BE49-F238E27FC236}">
                <a16:creationId xmlns:a16="http://schemas.microsoft.com/office/drawing/2014/main" id="{68EAD0C9-08FD-F4F8-8278-D836A159E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697" y="1758450"/>
            <a:ext cx="179953" cy="17995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599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7" name="Oval 46">
            <a:extLst>
              <a:ext uri="{FF2B5EF4-FFF2-40B4-BE49-F238E27FC236}">
                <a16:creationId xmlns:a16="http://schemas.microsoft.com/office/drawing/2014/main" id="{88A52509-96F2-2E3A-8959-C4E7D5B6D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697" y="3192734"/>
            <a:ext cx="179953" cy="17995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599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8" name="Oval 47">
            <a:extLst>
              <a:ext uri="{FF2B5EF4-FFF2-40B4-BE49-F238E27FC236}">
                <a16:creationId xmlns:a16="http://schemas.microsoft.com/office/drawing/2014/main" id="{308ED51B-189B-9F40-8220-698F7AE39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8697" y="4712509"/>
            <a:ext cx="179953" cy="179953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599" b="0" i="0" u="none" strike="noStrike" kern="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9" name="TextBox 1">
            <a:extLst>
              <a:ext uri="{FF2B5EF4-FFF2-40B4-BE49-F238E27FC236}">
                <a16:creationId xmlns:a16="http://schemas.microsoft.com/office/drawing/2014/main" id="{4006B310-8BF2-7CC8-84AF-7226FDAE4B89}"/>
              </a:ext>
            </a:extLst>
          </p:cNvPr>
          <p:cNvSpPr txBox="1"/>
          <p:nvPr/>
        </p:nvSpPr>
        <p:spPr>
          <a:xfrm>
            <a:off x="1757016" y="60285"/>
            <a:ext cx="8678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 Black" panose="020B0A03020203060203" pitchFamily="34" charset="0"/>
                <a:cs typeface="Poppins" pitchFamily="2" charset="77"/>
              </a:rPr>
              <a:t>ALCANCES CUSTOMER BUSINESS PARTNERS</a:t>
            </a:r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E8975D7E-2BD5-D2F9-2996-0EE0FB48AC2D}"/>
              </a:ext>
            </a:extLst>
          </p:cNvPr>
          <p:cNvSpPr txBox="1"/>
          <p:nvPr/>
        </p:nvSpPr>
        <p:spPr>
          <a:xfrm>
            <a:off x="4263969" y="629295"/>
            <a:ext cx="3664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srgbClr val="F2F2F2">
                    <a:lumMod val="65000"/>
                  </a:srgbClr>
                </a:solidFill>
                <a:effectLst/>
                <a:uLnTx/>
                <a:uFillTx/>
                <a:latin typeface="+mj-lt"/>
                <a:ea typeface="+mn-ea"/>
                <a:cs typeface="Poppins Light" pitchFamily="2" charset="77"/>
              </a:rPr>
              <a:t>CUSTOMER KNOWLEDGE &amp; EXPERIENCE</a:t>
            </a:r>
          </a:p>
        </p:txBody>
      </p:sp>
      <p:sp>
        <p:nvSpPr>
          <p:cNvPr id="41" name="Rounded Rectangle 3">
            <a:extLst>
              <a:ext uri="{FF2B5EF4-FFF2-40B4-BE49-F238E27FC236}">
                <a16:creationId xmlns:a16="http://schemas.microsoft.com/office/drawing/2014/main" id="{CA8F7549-7063-C6EC-5039-916145463334}"/>
              </a:ext>
            </a:extLst>
          </p:cNvPr>
          <p:cNvSpPr/>
          <p:nvPr/>
        </p:nvSpPr>
        <p:spPr>
          <a:xfrm>
            <a:off x="385891" y="1011424"/>
            <a:ext cx="3420000" cy="374592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ACTIVIDADES </a:t>
            </a:r>
            <a:r>
              <a:rPr kumimoji="0" lang="en-US" sz="2400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VoC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0373FA96-E8BD-4922-52EC-341A9FA26327}"/>
              </a:ext>
            </a:extLst>
          </p:cNvPr>
          <p:cNvSpPr/>
          <p:nvPr/>
        </p:nvSpPr>
        <p:spPr>
          <a:xfrm>
            <a:off x="8361357" y="1003458"/>
            <a:ext cx="3420000" cy="374592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NUEVAS ACTIVIDADES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3" name="Rounded Rectangle 3">
            <a:hlinkClick r:id="rId2" action="ppaction://hlinksldjump"/>
            <a:extLst>
              <a:ext uri="{FF2B5EF4-FFF2-40B4-BE49-F238E27FC236}">
                <a16:creationId xmlns:a16="http://schemas.microsoft.com/office/drawing/2014/main" id="{25A9D857-4DB5-7411-B1B4-9FDE460A728A}"/>
              </a:ext>
            </a:extLst>
          </p:cNvPr>
          <p:cNvSpPr/>
          <p:nvPr/>
        </p:nvSpPr>
        <p:spPr>
          <a:xfrm>
            <a:off x="4245819" y="5845296"/>
            <a:ext cx="3703370" cy="374592"/>
          </a:xfrm>
          <a:prstGeom prst="roundRect">
            <a:avLst>
              <a:gd name="adj" fmla="val 93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INSIGHTS PODEROSOS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4" name="Footer Placeholder 1">
            <a:extLst>
              <a:ext uri="{FF2B5EF4-FFF2-40B4-BE49-F238E27FC236}">
                <a16:creationId xmlns:a16="http://schemas.microsoft.com/office/drawing/2014/main" id="{D9E069B0-C192-31C2-B916-37AAEA856CAD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45" name="Picture 32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CFA69D5C-FFCE-5194-9013-8AB23A6C6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3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floor, indoor, window&#10;&#10;Description automatically generated">
            <a:extLst>
              <a:ext uri="{FF2B5EF4-FFF2-40B4-BE49-F238E27FC236}">
                <a16:creationId xmlns:a16="http://schemas.microsoft.com/office/drawing/2014/main" id="{570F74A5-C894-DF1C-29ED-8D22F20F6A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734" b="47336"/>
          <a:stretch/>
        </p:blipFill>
        <p:spPr>
          <a:xfrm flipH="1">
            <a:off x="0" y="1"/>
            <a:ext cx="12192000" cy="239547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A9A92AD-A8FE-4B4A-AF45-2BE2EDEF5B20}"/>
              </a:ext>
            </a:extLst>
          </p:cNvPr>
          <p:cNvSpPr/>
          <p:nvPr/>
        </p:nvSpPr>
        <p:spPr>
          <a:xfrm rot="10800000">
            <a:off x="-2" y="0"/>
            <a:ext cx="12191999" cy="2395474"/>
          </a:xfrm>
          <a:prstGeom prst="rect">
            <a:avLst/>
          </a:prstGeom>
          <a:gradFill>
            <a:gsLst>
              <a:gs pos="0">
                <a:srgbClr val="041E41"/>
              </a:gs>
              <a:gs pos="42000">
                <a:srgbClr val="041E41">
                  <a:alpha val="50000"/>
                </a:srgbClr>
              </a:gs>
              <a:gs pos="100000">
                <a:srgbClr val="041E41">
                  <a:alpha val="11745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05543-0245-0E4A-AC28-97627D369E4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1A0966-58B5-D140-B861-27719A32589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170DC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763E58AE-7150-B900-9ACC-47935B4ECD71}"/>
              </a:ext>
            </a:extLst>
          </p:cNvPr>
          <p:cNvSpPr txBox="1">
            <a:spLocks/>
          </p:cNvSpPr>
          <p:nvPr/>
        </p:nvSpPr>
        <p:spPr>
          <a:xfrm>
            <a:off x="376428" y="2771711"/>
            <a:ext cx="11553635" cy="3605341"/>
          </a:xfrm>
          <a:prstGeom prst="rect">
            <a:avLst/>
          </a:prstGeom>
        </p:spPr>
        <p:txBody>
          <a:bodyPr vert="horz" lIns="365760" tIns="365760" rIns="365760" bIns="36576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rgbClr val="FFC220">
                    <a:lumMod val="50000"/>
                  </a:srgbClr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" panose="020B0604020202020204" pitchFamily="34" charset="0"/>
              </a:rPr>
              <a:t>Conocer profundamente </a:t>
            </a:r>
            <a:r>
              <a:rPr kumimoji="0" lang="es-ES" sz="2800" b="1" i="0" u="none" strike="noStrike" kern="1200" cap="none" spc="0" normalizeH="0" baseline="0" noProof="0">
                <a:ln>
                  <a:noFill/>
                </a:ln>
                <a:solidFill>
                  <a:srgbClr val="0073EB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" panose="020B0604020202020204" pitchFamily="34" charset="0"/>
              </a:rPr>
              <a:t>a nuestros clientes y socios mejor que nadie </a:t>
            </a:r>
            <a:r>
              <a:rPr kumimoji="0" lang="es-ES" sz="1800" b="0" i="1" u="none" strike="noStrike" kern="1200" cap="none" spc="0" normalizeH="0" baseline="0" noProof="0">
                <a:ln>
                  <a:noFill/>
                </a:ln>
                <a:solidFill>
                  <a:srgbClr val="0073EB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" panose="020B0604020202020204" pitchFamily="34" charset="0"/>
              </a:rPr>
              <a:t>(inclusive mejor de lo que ellos se conocen)</a:t>
            </a: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srgbClr val="00287F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Arial" panose="020B0604020202020204" pitchFamily="34" charset="0"/>
              </a:rPr>
              <a:t> Transformando data en </a:t>
            </a:r>
            <a:r>
              <a:rPr kumimoji="0" lang="es-ES" sz="24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Arial" panose="020B0604020202020204" pitchFamily="34" charset="0"/>
              </a:rPr>
              <a:t>insights</a:t>
            </a: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Arial" panose="020B0604020202020204" pitchFamily="34" charset="0"/>
              </a:rPr>
              <a:t> relevantes, poderosos y valiosos que le permitan al negocio tomar decisiones informadas, inspirar nuevas fuentes de crecimiento y volvernos progresivamente una compañía más cercana y empática a nuestros clientes, socios y asociados.</a:t>
            </a:r>
          </a:p>
        </p:txBody>
      </p:sp>
      <p:sp>
        <p:nvSpPr>
          <p:cNvPr id="43" name="Title 35">
            <a:extLst>
              <a:ext uri="{FF2B5EF4-FFF2-40B4-BE49-F238E27FC236}">
                <a16:creationId xmlns:a16="http://schemas.microsoft.com/office/drawing/2014/main" id="{D3729E10-11CF-0245-8660-62E80A0B26D8}"/>
              </a:ext>
            </a:extLst>
          </p:cNvPr>
          <p:cNvSpPr txBox="1">
            <a:spLocks/>
          </p:cNvSpPr>
          <p:nvPr/>
        </p:nvSpPr>
        <p:spPr>
          <a:xfrm>
            <a:off x="0" y="1681656"/>
            <a:ext cx="12192000" cy="7138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 Bold"/>
                <a:ea typeface="+mj-ea"/>
                <a:cs typeface="+mj-cs"/>
              </a:rPr>
              <a:t>NUESTRA AMBICIÓN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 Bold"/>
              <a:ea typeface="+mj-ea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420466-C6A4-BE7F-86EB-93892419117C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4" name="Picture 32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EDD58C68-1634-F121-917D-985FEA0D6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82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F8FBCC-950B-77D7-124E-19A3AC436B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21F2CA31-6EDB-7E96-2AA5-1A275B717587}"/>
              </a:ext>
            </a:extLst>
          </p:cNvPr>
          <p:cNvSpPr/>
          <p:nvPr/>
        </p:nvSpPr>
        <p:spPr>
          <a:xfrm>
            <a:off x="1457703" y="778627"/>
            <a:ext cx="2837511" cy="461665"/>
          </a:xfrm>
          <a:prstGeom prst="roundRect">
            <a:avLst>
              <a:gd name="adj" fmla="val 9314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9DBCA16D-0B04-F38B-295E-628398B56AD6}"/>
              </a:ext>
            </a:extLst>
          </p:cNvPr>
          <p:cNvSpPr/>
          <p:nvPr/>
        </p:nvSpPr>
        <p:spPr>
          <a:xfrm>
            <a:off x="4399653" y="778627"/>
            <a:ext cx="2020645" cy="461665"/>
          </a:xfrm>
          <a:prstGeom prst="roundRect">
            <a:avLst>
              <a:gd name="adj" fmla="val 931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2F174F8E-41A8-91DC-94A0-DA8B7506E760}"/>
              </a:ext>
            </a:extLst>
          </p:cNvPr>
          <p:cNvSpPr/>
          <p:nvPr/>
        </p:nvSpPr>
        <p:spPr>
          <a:xfrm>
            <a:off x="6494257" y="778627"/>
            <a:ext cx="2020645" cy="461665"/>
          </a:xfrm>
          <a:prstGeom prst="roundRect">
            <a:avLst>
              <a:gd name="adj" fmla="val 93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9B04A5C5-1A8E-9E3A-FA30-CE3635EBF292}"/>
              </a:ext>
            </a:extLst>
          </p:cNvPr>
          <p:cNvSpPr/>
          <p:nvPr/>
        </p:nvSpPr>
        <p:spPr>
          <a:xfrm>
            <a:off x="8588860" y="778627"/>
            <a:ext cx="2020645" cy="461665"/>
          </a:xfrm>
          <a:prstGeom prst="roundRect">
            <a:avLst>
              <a:gd name="adj" fmla="val 931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95CC53CB-3BA0-F2B7-2510-318E450EFB4E}"/>
              </a:ext>
            </a:extLst>
          </p:cNvPr>
          <p:cNvSpPr/>
          <p:nvPr/>
        </p:nvSpPr>
        <p:spPr>
          <a:xfrm>
            <a:off x="1457703" y="131077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Lato Light" panose="020F0502020204030203" pitchFamily="34" charset="0"/>
            </a:endParaRP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2769221D-8C4F-9BE5-407D-D59524D48C98}"/>
              </a:ext>
            </a:extLst>
          </p:cNvPr>
          <p:cNvSpPr/>
          <p:nvPr/>
        </p:nvSpPr>
        <p:spPr>
          <a:xfrm>
            <a:off x="1457703" y="201311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Lato Light" panose="020F0502020204030203" pitchFamily="34" charset="0"/>
            </a:endParaRP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8B2AEFB7-3988-82EB-BFE0-10C2ED6A9DE7}"/>
              </a:ext>
            </a:extLst>
          </p:cNvPr>
          <p:cNvSpPr/>
          <p:nvPr/>
        </p:nvSpPr>
        <p:spPr>
          <a:xfrm>
            <a:off x="1457703" y="271545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  <a:latin typeface="Lato Light" panose="020F0502020204030203" pitchFamily="34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619E9F14-2355-D448-BEE5-154C3D347D63}"/>
              </a:ext>
            </a:extLst>
          </p:cNvPr>
          <p:cNvSpPr/>
          <p:nvPr/>
        </p:nvSpPr>
        <p:spPr>
          <a:xfrm>
            <a:off x="1457703" y="341779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477D4FB8-CCF3-72C0-B77E-8CC9CA3AD781}"/>
              </a:ext>
            </a:extLst>
          </p:cNvPr>
          <p:cNvSpPr/>
          <p:nvPr/>
        </p:nvSpPr>
        <p:spPr>
          <a:xfrm>
            <a:off x="1457703" y="412013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8A5FD4E5-0446-9B0F-7F8D-A388285E3466}"/>
              </a:ext>
            </a:extLst>
          </p:cNvPr>
          <p:cNvSpPr/>
          <p:nvPr/>
        </p:nvSpPr>
        <p:spPr>
          <a:xfrm>
            <a:off x="1457703" y="4824796"/>
            <a:ext cx="2837511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CEE9A972-31EE-2D8A-C47B-C960C87323E9}"/>
              </a:ext>
            </a:extLst>
          </p:cNvPr>
          <p:cNvSpPr/>
          <p:nvPr/>
        </p:nvSpPr>
        <p:spPr>
          <a:xfrm>
            <a:off x="4399653" y="131077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Responder una </a:t>
            </a: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pregunta específica </a:t>
            </a:r>
            <a:r>
              <a:rPr kumimoji="0" lang="es-MX" sz="900" b="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(enfoque en el Qué) </a:t>
            </a: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2E4F3654-E25E-5891-2988-11A04B2CF63A}"/>
              </a:ext>
            </a:extLst>
          </p:cNvPr>
          <p:cNvSpPr/>
          <p:nvPr/>
        </p:nvSpPr>
        <p:spPr>
          <a:xfrm>
            <a:off x="4399653" y="201311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La información está disponible / accesible / métricas definidas</a:t>
            </a:r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5CA49151-3BC0-C2F0-EAAB-EC98A9C4248D}"/>
              </a:ext>
            </a:extLst>
          </p:cNvPr>
          <p:cNvSpPr/>
          <p:nvPr/>
        </p:nvSpPr>
        <p:spPr>
          <a:xfrm>
            <a:off x="4399653" y="271545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Se ocupan técnicas analíticas de complejidad baja, y con enfoque en análisis descriptivos y de diagnóstico</a:t>
            </a:r>
            <a:endParaRPr kumimoji="0" lang="es-MX" sz="9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468FE3F1-9269-E346-238E-2160C51EDB91}"/>
              </a:ext>
            </a:extLst>
          </p:cNvPr>
          <p:cNvSpPr/>
          <p:nvPr/>
        </p:nvSpPr>
        <p:spPr>
          <a:xfrm>
            <a:off x="4399653" y="341779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6BE8FE25-205A-46E6-5804-B111791D68D9}"/>
              </a:ext>
            </a:extLst>
          </p:cNvPr>
          <p:cNvSpPr/>
          <p:nvPr/>
        </p:nvSpPr>
        <p:spPr>
          <a:xfrm>
            <a:off x="4399653" y="412013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635AFAF1-F596-51C8-AA62-467F4D1B7E40}"/>
              </a:ext>
            </a:extLst>
          </p:cNvPr>
          <p:cNvSpPr/>
          <p:nvPr/>
        </p:nvSpPr>
        <p:spPr>
          <a:xfrm>
            <a:off x="4399653" y="482479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5C03B0F9-F1CB-FE2F-A425-075CC2B93D3C}"/>
              </a:ext>
            </a:extLst>
          </p:cNvPr>
          <p:cNvSpPr/>
          <p:nvPr/>
        </p:nvSpPr>
        <p:spPr>
          <a:xfrm>
            <a:off x="6494257" y="1310776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Profundizar en una problemática de negocio, generando Insights oportunos y </a:t>
            </a: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accionables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1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</a:t>
            </a:r>
            <a:r>
              <a:rPr kumimoji="0" lang="es-MX" sz="900" i="1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(enfoque en los por qué)</a:t>
            </a:r>
          </a:p>
        </p:txBody>
      </p:sp>
      <p:sp>
        <p:nvSpPr>
          <p:cNvPr id="20" name="TextBox 32">
            <a:extLst>
              <a:ext uri="{FF2B5EF4-FFF2-40B4-BE49-F238E27FC236}">
                <a16:creationId xmlns:a16="http://schemas.microsoft.com/office/drawing/2014/main" id="{5B4ED513-50B7-2E3B-D1A5-40C00E4C284C}"/>
              </a:ext>
            </a:extLst>
          </p:cNvPr>
          <p:cNvSpPr txBox="1"/>
          <p:nvPr/>
        </p:nvSpPr>
        <p:spPr>
          <a:xfrm>
            <a:off x="2074544" y="851850"/>
            <a:ext cx="1643524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DIMENSIONES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91B3E627-F6B8-3BAE-C6BF-DA6AEC1FE91B}"/>
              </a:ext>
            </a:extLst>
          </p:cNvPr>
          <p:cNvSpPr txBox="1"/>
          <p:nvPr/>
        </p:nvSpPr>
        <p:spPr>
          <a:xfrm>
            <a:off x="4483283" y="851850"/>
            <a:ext cx="185339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QUICK INSIGHTS</a:t>
            </a: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869EF044-BF85-C8FF-996D-3AE6B5462408}"/>
              </a:ext>
            </a:extLst>
          </p:cNvPr>
          <p:cNvSpPr txBox="1"/>
          <p:nvPr/>
        </p:nvSpPr>
        <p:spPr>
          <a:xfrm>
            <a:off x="6662041" y="851850"/>
            <a:ext cx="168507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DEEP INSIGHTS</a:t>
            </a:r>
          </a:p>
        </p:txBody>
      </p:sp>
      <p:sp>
        <p:nvSpPr>
          <p:cNvPr id="23" name="TextBox 35">
            <a:extLst>
              <a:ext uri="{FF2B5EF4-FFF2-40B4-BE49-F238E27FC236}">
                <a16:creationId xmlns:a16="http://schemas.microsoft.com/office/drawing/2014/main" id="{AFAD158B-A845-0381-C688-691062CC31CE}"/>
              </a:ext>
            </a:extLst>
          </p:cNvPr>
          <p:cNvSpPr txBox="1"/>
          <p:nvPr/>
        </p:nvSpPr>
        <p:spPr>
          <a:xfrm>
            <a:off x="8887289" y="851850"/>
            <a:ext cx="142378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PROYECTOS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FFA29FE5-2CFA-55DB-EC3F-B2C5CA229EAD}"/>
              </a:ext>
            </a:extLst>
          </p:cNvPr>
          <p:cNvSpPr txBox="1">
            <a:spLocks/>
          </p:cNvSpPr>
          <p:nvPr/>
        </p:nvSpPr>
        <p:spPr>
          <a:xfrm>
            <a:off x="1473288" y="1502143"/>
            <a:ext cx="270959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OBJETIVO BASE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AE873401-B655-42CE-6161-36BBB40E72F7}"/>
              </a:ext>
            </a:extLst>
          </p:cNvPr>
          <p:cNvSpPr txBox="1">
            <a:spLocks/>
          </p:cNvSpPr>
          <p:nvPr/>
        </p:nvSpPr>
        <p:spPr>
          <a:xfrm>
            <a:off x="1473288" y="2204483"/>
            <a:ext cx="270959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DATA READINESS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5E6F92DC-F05E-B4D9-7D28-B423A95A1C4B}"/>
              </a:ext>
            </a:extLst>
          </p:cNvPr>
          <p:cNvSpPr txBox="1">
            <a:spLocks/>
          </p:cNvSpPr>
          <p:nvPr/>
        </p:nvSpPr>
        <p:spPr>
          <a:xfrm>
            <a:off x="1473288" y="2906973"/>
            <a:ext cx="296842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COMPLEJIDAD – MADUREZ ANALÍTICA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46485F8-BBDB-E5AD-5BAA-35C4C7853A4B}"/>
              </a:ext>
            </a:extLst>
          </p:cNvPr>
          <p:cNvSpPr txBox="1">
            <a:spLocks/>
          </p:cNvSpPr>
          <p:nvPr/>
        </p:nvSpPr>
        <p:spPr>
          <a:xfrm>
            <a:off x="1473288" y="3609163"/>
            <a:ext cx="270959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DISRUPCIÓN DEL HALLAZGO</a:t>
            </a:r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89F45D76-6236-FB3D-8BBB-A0326B2F2AED}"/>
              </a:ext>
            </a:extLst>
          </p:cNvPr>
          <p:cNvSpPr txBox="1"/>
          <p:nvPr/>
        </p:nvSpPr>
        <p:spPr>
          <a:xfrm>
            <a:off x="-8544" y="73881"/>
            <a:ext cx="1220570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TIPO DE SERVICIOS INSIGHTS | </a:t>
            </a: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srgbClr val="0071DC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ALCANCES Y CARACTERÍSTICAS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7211F84-C833-9111-5528-FA2039A1EBFA}"/>
              </a:ext>
            </a:extLst>
          </p:cNvPr>
          <p:cNvSpPr txBox="1"/>
          <p:nvPr/>
        </p:nvSpPr>
        <p:spPr>
          <a:xfrm>
            <a:off x="1271883" y="5822463"/>
            <a:ext cx="9524398" cy="4795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fontAlgn="base"/>
            <a:r>
              <a:rPr lang="es-MX" sz="1200" b="1" i="1">
                <a:solidFill>
                  <a:srgbClr val="0070C0"/>
                </a:solidFill>
                <a:effectLst/>
                <a:latin typeface="+mj-lt"/>
              </a:rPr>
              <a:t>Para </a:t>
            </a:r>
            <a:r>
              <a:rPr lang="es-MX" sz="1200" b="1" i="1">
                <a:solidFill>
                  <a:srgbClr val="0070C0"/>
                </a:solidFill>
                <a:latin typeface="+mj-lt"/>
              </a:rPr>
              <a:t>posicionar</a:t>
            </a:r>
            <a:r>
              <a:rPr lang="es-MX" sz="1200" b="1" i="1">
                <a:solidFill>
                  <a:srgbClr val="0070C0"/>
                </a:solidFill>
                <a:effectLst/>
                <a:latin typeface="+mj-lt"/>
              </a:rPr>
              <a:t> la generación de </a:t>
            </a:r>
            <a:r>
              <a:rPr lang="es-MX" sz="1200" b="1" i="1" err="1">
                <a:solidFill>
                  <a:srgbClr val="0070C0"/>
                </a:solidFill>
                <a:effectLst/>
                <a:latin typeface="+mj-lt"/>
              </a:rPr>
              <a:t>insights</a:t>
            </a:r>
            <a:r>
              <a:rPr lang="es-MX" sz="1200" b="1" i="1">
                <a:solidFill>
                  <a:srgbClr val="0070C0"/>
                </a:solidFill>
                <a:effectLst/>
                <a:latin typeface="+mj-lt"/>
              </a:rPr>
              <a:t> como plataforma de crecimiento orgánico en nuestro negocio, se requiere diseñar un proceso y gestión de proyectos de forma escalable y repetible</a:t>
            </a:r>
            <a:r>
              <a:rPr lang="es-MX" sz="1200" b="1" i="1">
                <a:solidFill>
                  <a:srgbClr val="0070C0"/>
                </a:solidFill>
                <a:latin typeface="+mj-lt"/>
              </a:rPr>
              <a:t>, de forma tal que se convierta en parte del día a día con una visibilidad clara de los resultados  esperados</a:t>
            </a:r>
            <a:endParaRPr lang="es-MX" sz="1200" b="1" i="1">
              <a:solidFill>
                <a:srgbClr val="0070C0"/>
              </a:solidFill>
              <a:effectLst/>
              <a:latin typeface="+mj-lt"/>
            </a:endParaRPr>
          </a:p>
        </p:txBody>
      </p:sp>
      <p:sp>
        <p:nvSpPr>
          <p:cNvPr id="30" name="Rounded Rectangle 15">
            <a:extLst>
              <a:ext uri="{FF2B5EF4-FFF2-40B4-BE49-F238E27FC236}">
                <a16:creationId xmlns:a16="http://schemas.microsoft.com/office/drawing/2014/main" id="{230CE914-00D8-E9BF-DD25-B9482DC55CFA}"/>
              </a:ext>
            </a:extLst>
          </p:cNvPr>
          <p:cNvSpPr/>
          <p:nvPr/>
        </p:nvSpPr>
        <p:spPr>
          <a:xfrm>
            <a:off x="6494257" y="201637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La Información </a:t>
            </a:r>
            <a:r>
              <a:rPr lang="es-MX" sz="900">
                <a:solidFill>
                  <a:schemeClr val="tx2"/>
                </a:solidFill>
                <a:latin typeface="Bogle"/>
              </a:rPr>
              <a:t>está </a:t>
            </a: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disponible y/o requiere incluir nuevas fuentes de información / métricas nuevas</a:t>
            </a:r>
          </a:p>
        </p:txBody>
      </p:sp>
      <p:sp>
        <p:nvSpPr>
          <p:cNvPr id="31" name="Rounded Rectangle 16">
            <a:extLst>
              <a:ext uri="{FF2B5EF4-FFF2-40B4-BE49-F238E27FC236}">
                <a16:creationId xmlns:a16="http://schemas.microsoft.com/office/drawing/2014/main" id="{FE7F2538-A8CE-D9A0-83DE-26B90469D725}"/>
              </a:ext>
            </a:extLst>
          </p:cNvPr>
          <p:cNvSpPr/>
          <p:nvPr/>
        </p:nvSpPr>
        <p:spPr>
          <a:xfrm>
            <a:off x="6494257" y="271871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Requiere metodologías analíticas más robustas, y se integran análisis -</a:t>
            </a:r>
            <a:r>
              <a:rPr lang="es-MX" sz="900">
                <a:solidFill>
                  <a:schemeClr val="tx2"/>
                </a:solidFill>
                <a:latin typeface="Bogle"/>
              </a:rPr>
              <a:t> modelos predictivos o prescriptivos </a:t>
            </a:r>
            <a:r>
              <a:rPr lang="es-MX" sz="900" b="1">
                <a:solidFill>
                  <a:schemeClr val="tx2"/>
                </a:solidFill>
                <a:latin typeface="Bogle"/>
              </a:rPr>
              <a:t>para generar los </a:t>
            </a:r>
            <a:r>
              <a:rPr lang="es-MX" sz="900" b="1" err="1">
                <a:solidFill>
                  <a:schemeClr val="tx2"/>
                </a:solidFill>
                <a:latin typeface="Bogle"/>
              </a:rPr>
              <a:t>insights</a:t>
            </a:r>
            <a:endParaRPr kumimoji="0" lang="es-MX" sz="9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32" name="Rounded Rectangle 17">
            <a:extLst>
              <a:ext uri="{FF2B5EF4-FFF2-40B4-BE49-F238E27FC236}">
                <a16:creationId xmlns:a16="http://schemas.microsoft.com/office/drawing/2014/main" id="{911A0A09-BD62-243C-EEC4-CA500D61BC21}"/>
              </a:ext>
            </a:extLst>
          </p:cNvPr>
          <p:cNvSpPr/>
          <p:nvPr/>
        </p:nvSpPr>
        <p:spPr>
          <a:xfrm>
            <a:off x="6494257" y="342105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9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retar el status quo </a:t>
            </a:r>
            <a:r>
              <a:rPr kumimoji="0" lang="es-ES" altLang="es-MX" sz="9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o proponer alternativas, al tiempo que generar un alto </a:t>
            </a:r>
            <a:r>
              <a:rPr kumimoji="0" lang="es-ES" altLang="es-MX" sz="9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</a:rPr>
              <a:t>engagement</a:t>
            </a:r>
            <a:r>
              <a:rPr kumimoji="0" lang="es-ES" altLang="es-MX" sz="9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 e interés para los </a:t>
            </a:r>
            <a:r>
              <a:rPr lang="es-ES" altLang="es-MX" sz="900" err="1">
                <a:solidFill>
                  <a:schemeClr val="tx2"/>
                </a:solidFill>
              </a:rPr>
              <a:t>stakeholders</a:t>
            </a:r>
            <a:r>
              <a:rPr lang="es-ES" altLang="es-MX" sz="9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3" name="Rounded Rectangle 18">
            <a:extLst>
              <a:ext uri="{FF2B5EF4-FFF2-40B4-BE49-F238E27FC236}">
                <a16:creationId xmlns:a16="http://schemas.microsoft.com/office/drawing/2014/main" id="{0EF8E558-0D05-6184-802A-9E7355C1D1A4}"/>
              </a:ext>
            </a:extLst>
          </p:cNvPr>
          <p:cNvSpPr/>
          <p:nvPr/>
        </p:nvSpPr>
        <p:spPr>
          <a:xfrm>
            <a:off x="6494257" y="412339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34" name="Rounded Rectangle 19">
            <a:extLst>
              <a:ext uri="{FF2B5EF4-FFF2-40B4-BE49-F238E27FC236}">
                <a16:creationId xmlns:a16="http://schemas.microsoft.com/office/drawing/2014/main" id="{D60CCE10-654C-F7C7-1F04-BCA39BFD6333}"/>
              </a:ext>
            </a:extLst>
          </p:cNvPr>
          <p:cNvSpPr/>
          <p:nvPr/>
        </p:nvSpPr>
        <p:spPr>
          <a:xfrm>
            <a:off x="6494257" y="4828059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35" name="Rounded Rectangle 18">
            <a:extLst>
              <a:ext uri="{FF2B5EF4-FFF2-40B4-BE49-F238E27FC236}">
                <a16:creationId xmlns:a16="http://schemas.microsoft.com/office/drawing/2014/main" id="{E1C92D48-4966-A45A-C461-C5EFB0F7737B}"/>
              </a:ext>
            </a:extLst>
          </p:cNvPr>
          <p:cNvSpPr/>
          <p:nvPr/>
        </p:nvSpPr>
        <p:spPr>
          <a:xfrm>
            <a:off x="8588860" y="4107211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36" name="Rounded Rectangle 19">
            <a:extLst>
              <a:ext uri="{FF2B5EF4-FFF2-40B4-BE49-F238E27FC236}">
                <a16:creationId xmlns:a16="http://schemas.microsoft.com/office/drawing/2014/main" id="{3BB6EFB2-3026-2AAE-85F9-D1FE950AE359}"/>
              </a:ext>
            </a:extLst>
          </p:cNvPr>
          <p:cNvSpPr/>
          <p:nvPr/>
        </p:nvSpPr>
        <p:spPr>
          <a:xfrm>
            <a:off x="8588860" y="4811871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Lato Light" panose="020F0502020204030203" pitchFamily="34" charset="0"/>
            </a:endParaRPr>
          </a:p>
        </p:txBody>
      </p:sp>
      <p:sp>
        <p:nvSpPr>
          <p:cNvPr id="37" name="Rounded Rectangle 20">
            <a:extLst>
              <a:ext uri="{FF2B5EF4-FFF2-40B4-BE49-F238E27FC236}">
                <a16:creationId xmlns:a16="http://schemas.microsoft.com/office/drawing/2014/main" id="{C80CB7BC-6B5F-9C74-9B95-3BE00232A879}"/>
              </a:ext>
            </a:extLst>
          </p:cNvPr>
          <p:cNvSpPr/>
          <p:nvPr/>
        </p:nvSpPr>
        <p:spPr>
          <a:xfrm>
            <a:off x="8588859" y="1307387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Automatizar y agilizar la generación de Insights a través de</a:t>
            </a: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modelos analíticos productivos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87D5DC49-1EB6-D5FD-0C67-222889E4E756}"/>
              </a:ext>
            </a:extLst>
          </p:cNvPr>
          <p:cNvSpPr txBox="1"/>
          <p:nvPr/>
        </p:nvSpPr>
        <p:spPr>
          <a:xfrm>
            <a:off x="1552014" y="5497065"/>
            <a:ext cx="2602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s-MX" sz="1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TIEMPO ESTIMADO:</a:t>
            </a:r>
            <a:endParaRPr lang="es-MX" sz="1600">
              <a:solidFill>
                <a:srgbClr val="002060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89D0F988-A984-FC86-8D22-2C8C03EE5F7C}"/>
              </a:ext>
            </a:extLst>
          </p:cNvPr>
          <p:cNvSpPr txBox="1"/>
          <p:nvPr/>
        </p:nvSpPr>
        <p:spPr>
          <a:xfrm>
            <a:off x="4862950" y="5497065"/>
            <a:ext cx="1394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>
                <a:solidFill>
                  <a:schemeClr val="accent4">
                    <a:lumMod val="75000"/>
                  </a:schemeClr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4</a:t>
            </a:r>
            <a:r>
              <a:rPr kumimoji="0" lang="es-MX" sz="16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 – 10 DÍAS</a:t>
            </a:r>
            <a:endParaRPr lang="es-MX" sz="160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0564D44-085A-7016-BD44-FD8636067357}"/>
              </a:ext>
            </a:extLst>
          </p:cNvPr>
          <p:cNvSpPr txBox="1"/>
          <p:nvPr/>
        </p:nvSpPr>
        <p:spPr>
          <a:xfrm>
            <a:off x="6762105" y="5497065"/>
            <a:ext cx="1884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>
                <a:solidFill>
                  <a:srgbClr val="0070C0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3 - 4 SPRINTS</a:t>
            </a:r>
            <a:endParaRPr lang="es-MX" sz="1600">
              <a:solidFill>
                <a:srgbClr val="0070C0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0B72B98-DA59-7A64-FF65-26C5E53BC250}"/>
              </a:ext>
            </a:extLst>
          </p:cNvPr>
          <p:cNvSpPr txBox="1"/>
          <p:nvPr/>
        </p:nvSpPr>
        <p:spPr>
          <a:xfrm>
            <a:off x="8658146" y="5488072"/>
            <a:ext cx="2232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>
                <a:solidFill>
                  <a:srgbClr val="041E42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3 - 4 </a:t>
            </a:r>
            <a:r>
              <a:rPr lang="es-MX" sz="1600" b="1">
                <a:solidFill>
                  <a:srgbClr val="002060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SPRINTS</a:t>
            </a:r>
            <a:r>
              <a:rPr lang="es-MX" sz="1600" b="1">
                <a:solidFill>
                  <a:srgbClr val="041E42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 + “N”</a:t>
            </a:r>
            <a:endParaRPr lang="es-MX" sz="1600"/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132D1918-08FB-2B06-240A-55328877ADAB}"/>
              </a:ext>
            </a:extLst>
          </p:cNvPr>
          <p:cNvSpPr/>
          <p:nvPr/>
        </p:nvSpPr>
        <p:spPr>
          <a:xfrm>
            <a:off x="8594754" y="2013957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La Información </a:t>
            </a:r>
            <a:r>
              <a:rPr lang="es-MX" sz="900">
                <a:solidFill>
                  <a:schemeClr val="tx2"/>
                </a:solidFill>
                <a:latin typeface="Bogle"/>
              </a:rPr>
              <a:t>está </a:t>
            </a: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disponible y/o requiere incluir nuevas fuentes de información / métricas nuevas  dentro de un diseño de data </a:t>
            </a:r>
            <a:r>
              <a:rPr kumimoji="0" lang="es-MX" sz="900" b="0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flow</a:t>
            </a:r>
            <a:endParaRPr kumimoji="0" lang="es-MX" sz="9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8E00E0C0-E4AF-FB58-0E70-D106F47C7895}"/>
              </a:ext>
            </a:extLst>
          </p:cNvPr>
          <p:cNvSpPr/>
          <p:nvPr/>
        </p:nvSpPr>
        <p:spPr>
          <a:xfrm>
            <a:off x="8588858" y="2706344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Requiere metodologías analíticas más robustas, y se integran análisis -</a:t>
            </a:r>
            <a:r>
              <a:rPr lang="es-MX" sz="900">
                <a:solidFill>
                  <a:schemeClr val="tx2"/>
                </a:solidFill>
                <a:latin typeface="Bogle"/>
              </a:rPr>
              <a:t> modelos predictivos o prescriptivos </a:t>
            </a:r>
            <a:r>
              <a:rPr lang="es-MX" sz="900" b="1">
                <a:solidFill>
                  <a:schemeClr val="tx2"/>
                </a:solidFill>
                <a:latin typeface="Bogle"/>
              </a:rPr>
              <a:t>para </a:t>
            </a:r>
            <a:r>
              <a:rPr lang="es-MX" sz="900" b="1" err="1">
                <a:solidFill>
                  <a:schemeClr val="tx2"/>
                </a:solidFill>
                <a:latin typeface="Bogle"/>
              </a:rPr>
              <a:t>productivizarse</a:t>
            </a:r>
            <a:endParaRPr kumimoji="0" lang="es-MX" sz="900" b="1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C5725A7-A342-FB87-0B6E-84BFC6170362}"/>
              </a:ext>
            </a:extLst>
          </p:cNvPr>
          <p:cNvSpPr txBox="1">
            <a:spLocks/>
          </p:cNvSpPr>
          <p:nvPr/>
        </p:nvSpPr>
        <p:spPr>
          <a:xfrm>
            <a:off x="1473288" y="4302119"/>
            <a:ext cx="2709599" cy="249364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1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INVOLUCRAMIENTO STAKEHOLDERS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8C471C3-09A5-2C97-EBC3-E217855D1948}"/>
              </a:ext>
            </a:extLst>
          </p:cNvPr>
          <p:cNvSpPr txBox="1">
            <a:spLocks/>
          </p:cNvSpPr>
          <p:nvPr/>
        </p:nvSpPr>
        <p:spPr>
          <a:xfrm>
            <a:off x="1473288" y="5003206"/>
            <a:ext cx="2709599" cy="252057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n-US" sz="1200" b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ACOMPAÑAMIENTO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23CC2863-C01A-C40C-9AFF-DAA487C45EE9}"/>
              </a:ext>
            </a:extLst>
          </p:cNvPr>
          <p:cNvSpPr txBox="1"/>
          <p:nvPr/>
        </p:nvSpPr>
        <p:spPr>
          <a:xfrm>
            <a:off x="6495624" y="4151017"/>
            <a:ext cx="2020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 proceso requiere la participación</a:t>
            </a:r>
            <a:r>
              <a:rPr lang="es-ES" altLang="es-MX" sz="900">
                <a:solidFill>
                  <a:schemeClr val="tx2"/>
                </a:solidFill>
              </a:rPr>
              <a:t> de </a:t>
            </a:r>
            <a:r>
              <a:rPr kumimoji="0" lang="es-ES" altLang="es-MX" sz="9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diferentes equipos  y disciplinas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, así como el </a:t>
            </a:r>
            <a:r>
              <a:rPr kumimoji="0" lang="es-ES" altLang="es-MX" sz="90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</a:rPr>
              <a:t>ownership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 de los accionables</a:t>
            </a:r>
            <a:endParaRPr kumimoji="0" lang="es-ES" altLang="es-MX" sz="9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63F682F-1079-5444-E440-BD25BADBF5F2}"/>
              </a:ext>
            </a:extLst>
          </p:cNvPr>
          <p:cNvSpPr txBox="1"/>
          <p:nvPr/>
        </p:nvSpPr>
        <p:spPr>
          <a:xfrm>
            <a:off x="8567785" y="4127387"/>
            <a:ext cx="2020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 proceso requiere la participación</a:t>
            </a:r>
            <a:r>
              <a:rPr lang="es-ES" altLang="es-MX" sz="900">
                <a:solidFill>
                  <a:schemeClr val="tx2"/>
                </a:solidFill>
              </a:rPr>
              <a:t> de 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diferentes equipos, disciplinas y </a:t>
            </a:r>
            <a:r>
              <a:rPr kumimoji="0" lang="es-ES" altLang="es-MX" sz="9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habilitadores tecnológicos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, así como el </a:t>
            </a:r>
            <a:r>
              <a:rPr kumimoji="0" lang="es-ES" altLang="es-MX" sz="90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</a:rPr>
              <a:t>ownership</a:t>
            </a: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 de los accionables</a:t>
            </a:r>
            <a:endParaRPr kumimoji="0" lang="es-ES" altLang="es-MX" sz="9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BAA3DD11-E267-3FA1-E4F4-B9442DC1FD30}"/>
              </a:ext>
            </a:extLst>
          </p:cNvPr>
          <p:cNvSpPr txBox="1"/>
          <p:nvPr/>
        </p:nvSpPr>
        <p:spPr>
          <a:xfrm>
            <a:off x="4385097" y="4149232"/>
            <a:ext cx="2020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MX" sz="900">
                <a:solidFill>
                  <a:schemeClr val="tx2"/>
                </a:solidFill>
              </a:rPr>
              <a:t>Suele enfocarse en dar respuesta a un equipo o área específica</a:t>
            </a:r>
            <a:endParaRPr kumimoji="0" lang="es-ES" altLang="es-MX" sz="9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9154651-6088-869B-D5EE-8FA15FCA1039}"/>
              </a:ext>
            </a:extLst>
          </p:cNvPr>
          <p:cNvSpPr txBox="1"/>
          <p:nvPr/>
        </p:nvSpPr>
        <p:spPr>
          <a:xfrm>
            <a:off x="6473522" y="4834105"/>
            <a:ext cx="2020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acompañarse de un proceso de seguimiento para asegurar la puesta en marcha de los accionables y la entrega de valor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D2F68EA-ED18-A1FF-CEA6-179D3BA79783}"/>
              </a:ext>
            </a:extLst>
          </p:cNvPr>
          <p:cNvSpPr txBox="1"/>
          <p:nvPr/>
        </p:nvSpPr>
        <p:spPr>
          <a:xfrm>
            <a:off x="8567785" y="4809551"/>
            <a:ext cx="20206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acompañarse de un proceso de seguimiento para asegurar la puesta en marcha de los accionables, la continuidad y la entrega de valor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0ED782F-5CEB-072A-94E2-49B6C704DD19}"/>
              </a:ext>
            </a:extLst>
          </p:cNvPr>
          <p:cNvSpPr txBox="1"/>
          <p:nvPr/>
        </p:nvSpPr>
        <p:spPr>
          <a:xfrm>
            <a:off x="4410020" y="4840560"/>
            <a:ext cx="2020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tener una única entrega como cierre del proceso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7C819FE2-C839-527E-C7A0-F8F1E6CE4CD8}"/>
              </a:ext>
            </a:extLst>
          </p:cNvPr>
          <p:cNvSpPr txBox="1"/>
          <p:nvPr/>
        </p:nvSpPr>
        <p:spPr>
          <a:xfrm>
            <a:off x="4385096" y="3451828"/>
            <a:ext cx="2020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90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confirmar o refutar hipótesis de negocio de uso común </a:t>
            </a:r>
          </a:p>
        </p:txBody>
      </p:sp>
      <p:sp>
        <p:nvSpPr>
          <p:cNvPr id="53" name="Rounded Rectangle 17">
            <a:extLst>
              <a:ext uri="{FF2B5EF4-FFF2-40B4-BE49-F238E27FC236}">
                <a16:creationId xmlns:a16="http://schemas.microsoft.com/office/drawing/2014/main" id="{4091A297-ED4C-6107-5554-576AB452F6F7}"/>
              </a:ext>
            </a:extLst>
          </p:cNvPr>
          <p:cNvSpPr/>
          <p:nvPr/>
        </p:nvSpPr>
        <p:spPr>
          <a:xfrm>
            <a:off x="8588857" y="3419868"/>
            <a:ext cx="2020645" cy="630646"/>
          </a:xfrm>
          <a:prstGeom prst="roundRect">
            <a:avLst>
              <a:gd name="adj" fmla="val 931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9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Suelen retan el status quo </a:t>
            </a:r>
            <a:r>
              <a:rPr kumimoji="0" lang="es-ES" altLang="es-MX" sz="9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o proponer alternativas, al tiempo que generar un alto </a:t>
            </a:r>
            <a:r>
              <a:rPr kumimoji="0" lang="es-ES" altLang="es-MX" sz="900" b="0" i="0" u="none" strike="noStrike" cap="none" normalizeH="0" baseline="0" err="1">
                <a:ln>
                  <a:noFill/>
                </a:ln>
                <a:solidFill>
                  <a:schemeClr val="tx2"/>
                </a:solidFill>
                <a:effectLst/>
              </a:rPr>
              <a:t>engagement</a:t>
            </a:r>
            <a:r>
              <a:rPr kumimoji="0" lang="es-ES" altLang="es-MX" sz="9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</a:rPr>
              <a:t> e interés para los </a:t>
            </a:r>
            <a:r>
              <a:rPr lang="es-ES" altLang="es-MX" sz="900" err="1">
                <a:solidFill>
                  <a:schemeClr val="tx2"/>
                </a:solidFill>
              </a:rPr>
              <a:t>stakeholders</a:t>
            </a:r>
            <a:r>
              <a:rPr lang="es-ES" altLang="es-MX" sz="90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4" name="Footer Placeholder 1">
            <a:extLst>
              <a:ext uri="{FF2B5EF4-FFF2-40B4-BE49-F238E27FC236}">
                <a16:creationId xmlns:a16="http://schemas.microsoft.com/office/drawing/2014/main" id="{FC131FC1-2AD4-765B-9564-9136AF2D9144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55" name="Picture 32" descr="Icon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242825A7-FEFB-6082-DC01-779965594B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7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F8FBCC-950B-77D7-124E-19A3AC436B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89F45D76-6236-FB3D-8BBB-A0326B2F2AED}"/>
              </a:ext>
            </a:extLst>
          </p:cNvPr>
          <p:cNvSpPr txBox="1"/>
          <p:nvPr/>
        </p:nvSpPr>
        <p:spPr>
          <a:xfrm>
            <a:off x="-8544" y="73881"/>
            <a:ext cx="12205701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28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PROPUESTA FRAMEWORK | </a:t>
            </a:r>
            <a:r>
              <a:rPr lang="es-MX" sz="2800" b="1">
                <a:solidFill>
                  <a:srgbClr val="0071DC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ESTUDIOS AD-HOC (INSIGHTS) C</a:t>
            </a:r>
            <a:r>
              <a:rPr kumimoji="0" lang="es-MX" sz="2800" b="1" i="0" u="none" strike="noStrike" kern="1200" cap="none" spc="0" normalizeH="0" baseline="0" noProof="0" err="1">
                <a:ln>
                  <a:noFill/>
                </a:ln>
                <a:solidFill>
                  <a:srgbClr val="0071DC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BUs</a:t>
            </a:r>
            <a:endParaRPr kumimoji="0" lang="es-MX" sz="2800" b="1" i="0" u="none" strike="noStrike" kern="1200" cap="none" spc="0" normalizeH="0" baseline="0" noProof="0">
              <a:ln>
                <a:noFill/>
              </a:ln>
              <a:solidFill>
                <a:srgbClr val="0071DC"/>
              </a:solidFill>
              <a:effectLst/>
              <a:uLnTx/>
              <a:uFillTx/>
              <a:latin typeface="Bogle Black" panose="020B0503020203060203" pitchFamily="34" charset="77"/>
              <a:ea typeface="+mn-ea"/>
              <a:cs typeface="Arial Black" panose="020B0604020202020204" pitchFamily="34" charset="0"/>
            </a:endParaRPr>
          </a:p>
        </p:txBody>
      </p:sp>
      <p:grpSp>
        <p:nvGrpSpPr>
          <p:cNvPr id="24" name="Group 47">
            <a:extLst>
              <a:ext uri="{FF2B5EF4-FFF2-40B4-BE49-F238E27FC236}">
                <a16:creationId xmlns:a16="http://schemas.microsoft.com/office/drawing/2014/main" id="{21F69B7E-D87C-ACB3-5080-BE8B57515791}"/>
              </a:ext>
            </a:extLst>
          </p:cNvPr>
          <p:cNvGrpSpPr/>
          <p:nvPr/>
        </p:nvGrpSpPr>
        <p:grpSpPr>
          <a:xfrm>
            <a:off x="3357364" y="1326611"/>
            <a:ext cx="1331048" cy="1434706"/>
            <a:chOff x="663207" y="1246791"/>
            <a:chExt cx="1324962" cy="1771613"/>
          </a:xfrm>
          <a:solidFill>
            <a:schemeClr val="accent5">
              <a:lumMod val="75000"/>
            </a:schemeClr>
          </a:solidFill>
        </p:grpSpPr>
        <p:sp>
          <p:nvSpPr>
            <p:cNvPr id="25" name="Rounded Rectangle 5">
              <a:extLst>
                <a:ext uri="{FF2B5EF4-FFF2-40B4-BE49-F238E27FC236}">
                  <a16:creationId xmlns:a16="http://schemas.microsoft.com/office/drawing/2014/main" id="{5473642B-C9C9-3073-E6A8-1A10396FAF20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Isosceles Triangle 6">
              <a:extLst>
                <a:ext uri="{FF2B5EF4-FFF2-40B4-BE49-F238E27FC236}">
                  <a16:creationId xmlns:a16="http://schemas.microsoft.com/office/drawing/2014/main" id="{80E29023-DB29-3F31-4A5E-F29665BD7AE9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Rectangle 10">
            <a:extLst>
              <a:ext uri="{FF2B5EF4-FFF2-40B4-BE49-F238E27FC236}">
                <a16:creationId xmlns:a16="http://schemas.microsoft.com/office/drawing/2014/main" id="{360D6DBD-E93F-A7AD-03EF-D5A110E9D093}"/>
              </a:ext>
            </a:extLst>
          </p:cNvPr>
          <p:cNvSpPr/>
          <p:nvPr/>
        </p:nvSpPr>
        <p:spPr>
          <a:xfrm>
            <a:off x="3352744" y="752354"/>
            <a:ext cx="133104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02</a:t>
            </a:r>
          </a:p>
        </p:txBody>
      </p:sp>
      <p:sp>
        <p:nvSpPr>
          <p:cNvPr id="29" name="Round Same Side Corner Rectangle 8">
            <a:extLst>
              <a:ext uri="{FF2B5EF4-FFF2-40B4-BE49-F238E27FC236}">
                <a16:creationId xmlns:a16="http://schemas.microsoft.com/office/drawing/2014/main" id="{FB77ACD5-0CDE-2BDA-A5CA-9BF7E0E2BC45}"/>
              </a:ext>
            </a:extLst>
          </p:cNvPr>
          <p:cNvSpPr/>
          <p:nvPr/>
        </p:nvSpPr>
        <p:spPr>
          <a:xfrm>
            <a:off x="3352747" y="1317645"/>
            <a:ext cx="1331048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rgbClr val="FFFFFF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BD14B69-3948-6226-CA8B-ED1F2B6A1008}"/>
              </a:ext>
            </a:extLst>
          </p:cNvPr>
          <p:cNvSpPr txBox="1"/>
          <p:nvPr/>
        </p:nvSpPr>
        <p:spPr>
          <a:xfrm>
            <a:off x="3372013" y="2146232"/>
            <a:ext cx="131177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2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Contextualización Problemática</a:t>
            </a:r>
          </a:p>
        </p:txBody>
      </p:sp>
      <p:grpSp>
        <p:nvGrpSpPr>
          <p:cNvPr id="31" name="Group 54">
            <a:extLst>
              <a:ext uri="{FF2B5EF4-FFF2-40B4-BE49-F238E27FC236}">
                <a16:creationId xmlns:a16="http://schemas.microsoft.com/office/drawing/2014/main" id="{FE5AC6DE-E5A3-A9E0-B328-EEBF04EC446D}"/>
              </a:ext>
            </a:extLst>
          </p:cNvPr>
          <p:cNvGrpSpPr/>
          <p:nvPr/>
        </p:nvGrpSpPr>
        <p:grpSpPr>
          <a:xfrm>
            <a:off x="7174883" y="1629908"/>
            <a:ext cx="327021" cy="453976"/>
            <a:chOff x="9365958" y="3310949"/>
            <a:chExt cx="450850" cy="508000"/>
          </a:xfrm>
          <a:solidFill>
            <a:schemeClr val="bg1">
              <a:lumMod val="85000"/>
            </a:schemeClr>
          </a:solidFill>
        </p:grpSpPr>
        <p:sp>
          <p:nvSpPr>
            <p:cNvPr id="32" name="ChevronA1">
              <a:extLst>
                <a:ext uri="{FF2B5EF4-FFF2-40B4-BE49-F238E27FC236}">
                  <a16:creationId xmlns:a16="http://schemas.microsoft.com/office/drawing/2014/main" id="{50F6013D-954D-A921-F1FB-BA6F3AC5DB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5958" y="3361749"/>
              <a:ext cx="238760" cy="4064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ChevronB1">
              <a:extLst>
                <a:ext uri="{FF2B5EF4-FFF2-40B4-BE49-F238E27FC236}">
                  <a16:creationId xmlns:a16="http://schemas.microsoft.com/office/drawing/2014/main" id="{7D619AB0-24C0-2527-FC1A-8832DBFB7D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8358" y="3310949"/>
              <a:ext cx="298450" cy="5080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4" name="Group 47">
            <a:extLst>
              <a:ext uri="{FF2B5EF4-FFF2-40B4-BE49-F238E27FC236}">
                <a16:creationId xmlns:a16="http://schemas.microsoft.com/office/drawing/2014/main" id="{00880645-350E-419B-4002-9C5992F98E88}"/>
              </a:ext>
            </a:extLst>
          </p:cNvPr>
          <p:cNvGrpSpPr/>
          <p:nvPr/>
        </p:nvGrpSpPr>
        <p:grpSpPr>
          <a:xfrm>
            <a:off x="5523566" y="1307563"/>
            <a:ext cx="1331048" cy="1434706"/>
            <a:chOff x="663207" y="1246791"/>
            <a:chExt cx="1324962" cy="1771613"/>
          </a:xfrm>
          <a:solidFill>
            <a:schemeClr val="accent4">
              <a:lumMod val="75000"/>
            </a:schemeClr>
          </a:solidFill>
        </p:grpSpPr>
        <p:sp>
          <p:nvSpPr>
            <p:cNvPr id="35" name="Rounded Rectangle 5">
              <a:extLst>
                <a:ext uri="{FF2B5EF4-FFF2-40B4-BE49-F238E27FC236}">
                  <a16:creationId xmlns:a16="http://schemas.microsoft.com/office/drawing/2014/main" id="{0555F392-AD49-9E89-D100-EA36D6084CA2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Isosceles Triangle 6">
              <a:extLst>
                <a:ext uri="{FF2B5EF4-FFF2-40B4-BE49-F238E27FC236}">
                  <a16:creationId xmlns:a16="http://schemas.microsoft.com/office/drawing/2014/main" id="{CABB0E66-7215-1F47-0BE3-C20D45450C18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Rectangle 10">
            <a:extLst>
              <a:ext uri="{FF2B5EF4-FFF2-40B4-BE49-F238E27FC236}">
                <a16:creationId xmlns:a16="http://schemas.microsoft.com/office/drawing/2014/main" id="{214A2A33-3560-80EF-19AD-84907CA33FC9}"/>
              </a:ext>
            </a:extLst>
          </p:cNvPr>
          <p:cNvSpPr/>
          <p:nvPr/>
        </p:nvSpPr>
        <p:spPr>
          <a:xfrm>
            <a:off x="5521757" y="761714"/>
            <a:ext cx="134741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03</a:t>
            </a:r>
          </a:p>
        </p:txBody>
      </p:sp>
      <p:sp>
        <p:nvSpPr>
          <p:cNvPr id="38" name="Round Same Side Corner Rectangle 8">
            <a:extLst>
              <a:ext uri="{FF2B5EF4-FFF2-40B4-BE49-F238E27FC236}">
                <a16:creationId xmlns:a16="http://schemas.microsoft.com/office/drawing/2014/main" id="{C2A08B76-FB83-9AEE-39A0-1CF88E6D9CFA}"/>
              </a:ext>
            </a:extLst>
          </p:cNvPr>
          <p:cNvSpPr/>
          <p:nvPr/>
        </p:nvSpPr>
        <p:spPr>
          <a:xfrm>
            <a:off x="5518950" y="1298598"/>
            <a:ext cx="1331048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rgbClr val="FFFFFF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áfico 38" descr="Statistics con relleno sólido">
            <a:extLst>
              <a:ext uri="{FF2B5EF4-FFF2-40B4-BE49-F238E27FC236}">
                <a16:creationId xmlns:a16="http://schemas.microsoft.com/office/drawing/2014/main" id="{18549E23-54A3-63CC-3C9D-BC8ECD31D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65841" y="1440959"/>
            <a:ext cx="637264" cy="561387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7945218F-A10A-5051-EDCF-77B4D322B30E}"/>
              </a:ext>
            </a:extLst>
          </p:cNvPr>
          <p:cNvSpPr txBox="1"/>
          <p:nvPr/>
        </p:nvSpPr>
        <p:spPr>
          <a:xfrm>
            <a:off x="5514873" y="2094998"/>
            <a:ext cx="1333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Analysis</a:t>
            </a: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 &amp; </a:t>
            </a:r>
            <a:r>
              <a:rPr kumimoji="0" lang="es-MX" sz="1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Insights</a:t>
            </a:r>
            <a:endParaRPr kumimoji="0" lang="es-MX" sz="1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grpSp>
        <p:nvGrpSpPr>
          <p:cNvPr id="41" name="Group 47">
            <a:extLst>
              <a:ext uri="{FF2B5EF4-FFF2-40B4-BE49-F238E27FC236}">
                <a16:creationId xmlns:a16="http://schemas.microsoft.com/office/drawing/2014/main" id="{E91FC4BE-520D-54E8-6A72-8DC04CC39BB2}"/>
              </a:ext>
            </a:extLst>
          </p:cNvPr>
          <p:cNvGrpSpPr/>
          <p:nvPr/>
        </p:nvGrpSpPr>
        <p:grpSpPr>
          <a:xfrm>
            <a:off x="1173685" y="1328162"/>
            <a:ext cx="1331049" cy="1434707"/>
            <a:chOff x="663207" y="1246791"/>
            <a:chExt cx="1324962" cy="1771613"/>
          </a:xfrm>
          <a:solidFill>
            <a:srgbClr val="0071DC"/>
          </a:solidFill>
        </p:grpSpPr>
        <p:sp>
          <p:nvSpPr>
            <p:cNvPr id="42" name="Rounded Rectangle 5">
              <a:extLst>
                <a:ext uri="{FF2B5EF4-FFF2-40B4-BE49-F238E27FC236}">
                  <a16:creationId xmlns:a16="http://schemas.microsoft.com/office/drawing/2014/main" id="{77B41F96-28DE-0747-5054-88EEDBB620DD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solidFill>
              <a:schemeClr val="accent3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Isosceles Triangle 6">
              <a:extLst>
                <a:ext uri="{FF2B5EF4-FFF2-40B4-BE49-F238E27FC236}">
                  <a16:creationId xmlns:a16="http://schemas.microsoft.com/office/drawing/2014/main" id="{11D69A25-6054-695C-2FE2-C239CF0467BF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solidFill>
              <a:schemeClr val="accent3">
                <a:lumMod val="75000"/>
                <a:lumOff val="2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F701F61-FF64-F7E6-C471-684DBFE5AA71}"/>
              </a:ext>
            </a:extLst>
          </p:cNvPr>
          <p:cNvSpPr txBox="1"/>
          <p:nvPr/>
        </p:nvSpPr>
        <p:spPr>
          <a:xfrm>
            <a:off x="1169067" y="2124934"/>
            <a:ext cx="133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Definición y Priorización </a:t>
            </a:r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3D740CC4-04FE-6318-0053-B2A89561E9AF}"/>
              </a:ext>
            </a:extLst>
          </p:cNvPr>
          <p:cNvSpPr/>
          <p:nvPr/>
        </p:nvSpPr>
        <p:spPr>
          <a:xfrm>
            <a:off x="1177547" y="770968"/>
            <a:ext cx="132718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01</a:t>
            </a:r>
          </a:p>
        </p:txBody>
      </p:sp>
      <p:grpSp>
        <p:nvGrpSpPr>
          <p:cNvPr id="46" name="Group 47">
            <a:extLst>
              <a:ext uri="{FF2B5EF4-FFF2-40B4-BE49-F238E27FC236}">
                <a16:creationId xmlns:a16="http://schemas.microsoft.com/office/drawing/2014/main" id="{8A550807-3BA7-A49B-9AB3-D9BE2465CE84}"/>
              </a:ext>
            </a:extLst>
          </p:cNvPr>
          <p:cNvGrpSpPr/>
          <p:nvPr/>
        </p:nvGrpSpPr>
        <p:grpSpPr>
          <a:xfrm>
            <a:off x="7803058" y="1315318"/>
            <a:ext cx="1331049" cy="1434706"/>
            <a:chOff x="663207" y="1246791"/>
            <a:chExt cx="1324962" cy="1771613"/>
          </a:xfrm>
          <a:solidFill>
            <a:srgbClr val="FFC220"/>
          </a:solidFill>
        </p:grpSpPr>
        <p:sp>
          <p:nvSpPr>
            <p:cNvPr id="47" name="Rounded Rectangle 5">
              <a:extLst>
                <a:ext uri="{FF2B5EF4-FFF2-40B4-BE49-F238E27FC236}">
                  <a16:creationId xmlns:a16="http://schemas.microsoft.com/office/drawing/2014/main" id="{CF139B0C-3B9A-EB05-A913-72968FEA581C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Isosceles Triangle 6">
              <a:extLst>
                <a:ext uri="{FF2B5EF4-FFF2-40B4-BE49-F238E27FC236}">
                  <a16:creationId xmlns:a16="http://schemas.microsoft.com/office/drawing/2014/main" id="{E98A9DFA-AC69-6CC2-9665-CF32510BBAB4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9" name="Rectangle 10">
            <a:extLst>
              <a:ext uri="{FF2B5EF4-FFF2-40B4-BE49-F238E27FC236}">
                <a16:creationId xmlns:a16="http://schemas.microsoft.com/office/drawing/2014/main" id="{F54CBB56-8742-95D7-EF66-597783B41C9E}"/>
              </a:ext>
            </a:extLst>
          </p:cNvPr>
          <p:cNvSpPr/>
          <p:nvPr/>
        </p:nvSpPr>
        <p:spPr>
          <a:xfrm>
            <a:off x="7812998" y="778440"/>
            <a:ext cx="131649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rgbClr val="FFC22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04</a:t>
            </a:r>
          </a:p>
        </p:txBody>
      </p:sp>
      <p:sp>
        <p:nvSpPr>
          <p:cNvPr id="50" name="Round Same Side Corner Rectangle 8">
            <a:extLst>
              <a:ext uri="{FF2B5EF4-FFF2-40B4-BE49-F238E27FC236}">
                <a16:creationId xmlns:a16="http://schemas.microsoft.com/office/drawing/2014/main" id="{0FBCD4B5-A3CE-E3BB-C400-A2E879EFD6D2}"/>
              </a:ext>
            </a:extLst>
          </p:cNvPr>
          <p:cNvSpPr/>
          <p:nvPr/>
        </p:nvSpPr>
        <p:spPr>
          <a:xfrm>
            <a:off x="7798442" y="1306352"/>
            <a:ext cx="1331049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rgbClr val="FFFFFF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Gráfico 50" descr="Route (Two Pins With A Path) con relleno sólido">
            <a:extLst>
              <a:ext uri="{FF2B5EF4-FFF2-40B4-BE49-F238E27FC236}">
                <a16:creationId xmlns:a16="http://schemas.microsoft.com/office/drawing/2014/main" id="{683AE5B7-FE25-8B10-53E0-0C42CBD36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2774" y="1448586"/>
            <a:ext cx="602383" cy="561387"/>
          </a:xfrm>
          <a:prstGeom prst="rect">
            <a:avLst/>
          </a:prstGeom>
        </p:spPr>
      </p:pic>
      <p:sp>
        <p:nvSpPr>
          <p:cNvPr id="52" name="CuadroTexto 51">
            <a:extLst>
              <a:ext uri="{FF2B5EF4-FFF2-40B4-BE49-F238E27FC236}">
                <a16:creationId xmlns:a16="http://schemas.microsoft.com/office/drawing/2014/main" id="{4877E737-C42C-DB52-213C-812A40A6B5F2}"/>
              </a:ext>
            </a:extLst>
          </p:cNvPr>
          <p:cNvSpPr txBox="1"/>
          <p:nvPr/>
        </p:nvSpPr>
        <p:spPr>
          <a:xfrm>
            <a:off x="7812998" y="2113503"/>
            <a:ext cx="131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Construcción  Accionables</a:t>
            </a:r>
          </a:p>
        </p:txBody>
      </p:sp>
      <p:grpSp>
        <p:nvGrpSpPr>
          <p:cNvPr id="53" name="Group 54">
            <a:extLst>
              <a:ext uri="{FF2B5EF4-FFF2-40B4-BE49-F238E27FC236}">
                <a16:creationId xmlns:a16="http://schemas.microsoft.com/office/drawing/2014/main" id="{9C02F92B-6E60-783C-2179-28BD8C334DA3}"/>
              </a:ext>
            </a:extLst>
          </p:cNvPr>
          <p:cNvGrpSpPr/>
          <p:nvPr/>
        </p:nvGrpSpPr>
        <p:grpSpPr>
          <a:xfrm>
            <a:off x="9383063" y="1627373"/>
            <a:ext cx="327021" cy="453976"/>
            <a:chOff x="9365958" y="3310949"/>
            <a:chExt cx="450850" cy="508000"/>
          </a:xfrm>
          <a:solidFill>
            <a:schemeClr val="bg1">
              <a:lumMod val="85000"/>
            </a:schemeClr>
          </a:solidFill>
        </p:grpSpPr>
        <p:sp>
          <p:nvSpPr>
            <p:cNvPr id="54" name="ChevronA1">
              <a:extLst>
                <a:ext uri="{FF2B5EF4-FFF2-40B4-BE49-F238E27FC236}">
                  <a16:creationId xmlns:a16="http://schemas.microsoft.com/office/drawing/2014/main" id="{CA1FF93E-CDA3-31D9-FC57-2D4E7C9AB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5958" y="3361749"/>
              <a:ext cx="238760" cy="4064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hevronB1">
              <a:extLst>
                <a:ext uri="{FF2B5EF4-FFF2-40B4-BE49-F238E27FC236}">
                  <a16:creationId xmlns:a16="http://schemas.microsoft.com/office/drawing/2014/main" id="{AAC0D048-73A9-4617-07B0-2118C3084E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8358" y="3310949"/>
              <a:ext cx="298450" cy="5080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Round Same Side Corner Rectangle 8">
            <a:extLst>
              <a:ext uri="{FF2B5EF4-FFF2-40B4-BE49-F238E27FC236}">
                <a16:creationId xmlns:a16="http://schemas.microsoft.com/office/drawing/2014/main" id="{44D3DD3C-7861-5736-00DA-0EC705068908}"/>
              </a:ext>
            </a:extLst>
          </p:cNvPr>
          <p:cNvSpPr/>
          <p:nvPr/>
        </p:nvSpPr>
        <p:spPr>
          <a:xfrm>
            <a:off x="1177545" y="1319196"/>
            <a:ext cx="1322572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chemeClr val="bg1">
              <a:alpha val="29804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7" name="Gráfico 56" descr="Doctor female con relleno sólido">
            <a:extLst>
              <a:ext uri="{FF2B5EF4-FFF2-40B4-BE49-F238E27FC236}">
                <a16:creationId xmlns:a16="http://schemas.microsoft.com/office/drawing/2014/main" id="{0C9E4525-01C1-5BB3-1B3D-F0EC8C232C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3615" y="1433486"/>
            <a:ext cx="544287" cy="568860"/>
          </a:xfrm>
          <a:prstGeom prst="rect">
            <a:avLst/>
          </a:prstGeom>
        </p:spPr>
      </p:pic>
      <p:grpSp>
        <p:nvGrpSpPr>
          <p:cNvPr id="58" name="Group 54">
            <a:extLst>
              <a:ext uri="{FF2B5EF4-FFF2-40B4-BE49-F238E27FC236}">
                <a16:creationId xmlns:a16="http://schemas.microsoft.com/office/drawing/2014/main" id="{B6F2F112-47EF-6EAE-975E-ECE205F5E8A3}"/>
              </a:ext>
            </a:extLst>
          </p:cNvPr>
          <p:cNvGrpSpPr/>
          <p:nvPr/>
        </p:nvGrpSpPr>
        <p:grpSpPr>
          <a:xfrm>
            <a:off x="2751854" y="1641830"/>
            <a:ext cx="327021" cy="453976"/>
            <a:chOff x="9365958" y="3310949"/>
            <a:chExt cx="450850" cy="508000"/>
          </a:xfrm>
          <a:solidFill>
            <a:schemeClr val="bg1">
              <a:lumMod val="85000"/>
            </a:schemeClr>
          </a:solidFill>
        </p:grpSpPr>
        <p:sp>
          <p:nvSpPr>
            <p:cNvPr id="59" name="ChevronA1">
              <a:extLst>
                <a:ext uri="{FF2B5EF4-FFF2-40B4-BE49-F238E27FC236}">
                  <a16:creationId xmlns:a16="http://schemas.microsoft.com/office/drawing/2014/main" id="{D89835F5-3AC1-02B8-1594-6EFC16405E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5958" y="3361749"/>
              <a:ext cx="238760" cy="4064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hevronB1">
              <a:extLst>
                <a:ext uri="{FF2B5EF4-FFF2-40B4-BE49-F238E27FC236}">
                  <a16:creationId xmlns:a16="http://schemas.microsoft.com/office/drawing/2014/main" id="{F64F87DE-DB9C-9D75-418E-CC1C0E903F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8358" y="3310949"/>
              <a:ext cx="298450" cy="5080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" name="70 CuadroTexto">
            <a:extLst>
              <a:ext uri="{FF2B5EF4-FFF2-40B4-BE49-F238E27FC236}">
                <a16:creationId xmlns:a16="http://schemas.microsoft.com/office/drawing/2014/main" id="{0AE083EB-1650-413E-7DC6-9A07EEC55313}"/>
              </a:ext>
            </a:extLst>
          </p:cNvPr>
          <p:cNvSpPr txBox="1"/>
          <p:nvPr/>
        </p:nvSpPr>
        <p:spPr>
          <a:xfrm>
            <a:off x="895340" y="585143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(1-2 días)</a:t>
            </a:r>
          </a:p>
        </p:txBody>
      </p:sp>
      <p:grpSp>
        <p:nvGrpSpPr>
          <p:cNvPr id="62" name="Group 54">
            <a:extLst>
              <a:ext uri="{FF2B5EF4-FFF2-40B4-BE49-F238E27FC236}">
                <a16:creationId xmlns:a16="http://schemas.microsoft.com/office/drawing/2014/main" id="{8D7EAD29-5B3B-9578-4A96-3AD51E7CB9BD}"/>
              </a:ext>
            </a:extLst>
          </p:cNvPr>
          <p:cNvGrpSpPr/>
          <p:nvPr/>
        </p:nvGrpSpPr>
        <p:grpSpPr>
          <a:xfrm>
            <a:off x="4878770" y="1645881"/>
            <a:ext cx="327021" cy="453976"/>
            <a:chOff x="9365958" y="3310949"/>
            <a:chExt cx="450850" cy="508000"/>
          </a:xfrm>
          <a:solidFill>
            <a:schemeClr val="bg1">
              <a:lumMod val="85000"/>
            </a:schemeClr>
          </a:solidFill>
        </p:grpSpPr>
        <p:sp>
          <p:nvSpPr>
            <p:cNvPr id="63" name="ChevronA1">
              <a:extLst>
                <a:ext uri="{FF2B5EF4-FFF2-40B4-BE49-F238E27FC236}">
                  <a16:creationId xmlns:a16="http://schemas.microsoft.com/office/drawing/2014/main" id="{42691CAC-F4C0-0689-9BA3-F1E50B7EAF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65958" y="3361749"/>
              <a:ext cx="238760" cy="4064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ChevronB1">
              <a:extLst>
                <a:ext uri="{FF2B5EF4-FFF2-40B4-BE49-F238E27FC236}">
                  <a16:creationId xmlns:a16="http://schemas.microsoft.com/office/drawing/2014/main" id="{65928C5F-56CC-C608-DC5B-E05BE3C28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18358" y="3310949"/>
              <a:ext cx="298450" cy="508000"/>
            </a:xfrm>
            <a:custGeom>
              <a:avLst/>
              <a:gdLst/>
              <a:ahLst/>
              <a:cxnLst/>
              <a:rect l="0" t="0" r="0" b="0"/>
              <a:pathLst>
                <a:path w="2984501" h="5080001">
                  <a:moveTo>
                    <a:pt x="0" y="0"/>
                  </a:moveTo>
                  <a:lnTo>
                    <a:pt x="1524000" y="0"/>
                  </a:lnTo>
                  <a:lnTo>
                    <a:pt x="2984500" y="2540000"/>
                  </a:lnTo>
                  <a:lnTo>
                    <a:pt x="1524000" y="5080000"/>
                  </a:lnTo>
                  <a:lnTo>
                    <a:pt x="0" y="5080000"/>
                  </a:lnTo>
                  <a:lnTo>
                    <a:pt x="1460500" y="2540000"/>
                  </a:lnTo>
                  <a:close/>
                </a:path>
              </a:pathLst>
            </a:custGeom>
            <a:grp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70 CuadroTexto">
            <a:extLst>
              <a:ext uri="{FF2B5EF4-FFF2-40B4-BE49-F238E27FC236}">
                <a16:creationId xmlns:a16="http://schemas.microsoft.com/office/drawing/2014/main" id="{74D0E433-CFB7-93DB-8CF6-FB0DFE8F40A6}"/>
              </a:ext>
            </a:extLst>
          </p:cNvPr>
          <p:cNvSpPr txBox="1"/>
          <p:nvPr/>
        </p:nvSpPr>
        <p:spPr>
          <a:xfrm>
            <a:off x="3067428" y="580968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 semana)</a:t>
            </a:r>
          </a:p>
        </p:txBody>
      </p:sp>
      <p:sp>
        <p:nvSpPr>
          <p:cNvPr id="66" name="70 CuadroTexto">
            <a:extLst>
              <a:ext uri="{FF2B5EF4-FFF2-40B4-BE49-F238E27FC236}">
                <a16:creationId xmlns:a16="http://schemas.microsoft.com/office/drawing/2014/main" id="{81A05545-6783-3FC4-D89E-3C8FF5D7F4FB}"/>
              </a:ext>
            </a:extLst>
          </p:cNvPr>
          <p:cNvSpPr txBox="1"/>
          <p:nvPr/>
        </p:nvSpPr>
        <p:spPr>
          <a:xfrm>
            <a:off x="5283975" y="577520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 sprint x N)</a:t>
            </a:r>
          </a:p>
        </p:txBody>
      </p:sp>
      <p:sp>
        <p:nvSpPr>
          <p:cNvPr id="67" name="70 CuadroTexto">
            <a:extLst>
              <a:ext uri="{FF2B5EF4-FFF2-40B4-BE49-F238E27FC236}">
                <a16:creationId xmlns:a16="http://schemas.microsoft.com/office/drawing/2014/main" id="{2083F4E4-7E26-7F84-8747-1B38B6B76859}"/>
              </a:ext>
            </a:extLst>
          </p:cNvPr>
          <p:cNvSpPr txBox="1"/>
          <p:nvPr/>
        </p:nvSpPr>
        <p:spPr>
          <a:xfrm>
            <a:off x="7530260" y="598989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 semana)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8FBDD31E-4C84-196B-76D7-8A43DC40AB79}"/>
              </a:ext>
            </a:extLst>
          </p:cNvPr>
          <p:cNvSpPr txBox="1"/>
          <p:nvPr/>
        </p:nvSpPr>
        <p:spPr>
          <a:xfrm>
            <a:off x="3839781" y="5000855"/>
            <a:ext cx="80714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05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Iteraciones con </a:t>
            </a:r>
            <a:r>
              <a:rPr kumimoji="0" lang="es-MX" sz="1050" b="0" i="1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stakeholders</a:t>
            </a:r>
            <a:r>
              <a:rPr kumimoji="0" lang="es-MX" sz="1050" b="0" i="1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:          Se compartirán avances durante el periodo de Análisis para dar visibilidad a negocio, así como detectar oportunamente posibles ajustes o recalibraciones puntuales 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2D1C84F-E887-73D4-5961-0E2FDD29AC86}"/>
              </a:ext>
            </a:extLst>
          </p:cNvPr>
          <p:cNvSpPr txBox="1"/>
          <p:nvPr/>
        </p:nvSpPr>
        <p:spPr>
          <a:xfrm>
            <a:off x="943304" y="2573080"/>
            <a:ext cx="1763236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Priorización de caso de uso con Tribu: impacto a negocio + valor al cliente + complejidad ejecución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Definición de preguntas estratégicas e hipótesis de negocio causa-raíz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Definición entregables finales + criterios de éxito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FDB3C0A-1120-F3B1-9605-650CB71509AA}"/>
              </a:ext>
            </a:extLst>
          </p:cNvPr>
          <p:cNvSpPr txBox="1"/>
          <p:nvPr/>
        </p:nvSpPr>
        <p:spPr>
          <a:xfrm>
            <a:off x="3243750" y="2580632"/>
            <a:ext cx="182818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Clusterización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de la problemática y definición de líneas de investigación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Propuesta de metodología analítica: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cuali-cuanti</a:t>
            </a: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Armado matriz RACI y timeline del proyecto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D0DC301E-9036-A1F1-B62B-A3550437DC37}"/>
              </a:ext>
            </a:extLst>
          </p:cNvPr>
          <p:cNvSpPr txBox="1"/>
          <p:nvPr/>
        </p:nvSpPr>
        <p:spPr>
          <a:xfrm>
            <a:off x="5326135" y="2527544"/>
            <a:ext cx="1886793" cy="270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Definición input de data, preparación flujos de data y exploración inicial (data Discovery)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Construcción de métricas clave y /o aplicación de métodos-modelos analíticos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Implementación ejercicios Cualitativos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Interpretación y construcción de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Insights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9146C28E-E372-ACFD-FF0D-3392708A8E95}"/>
              </a:ext>
            </a:extLst>
          </p:cNvPr>
          <p:cNvSpPr txBox="1"/>
          <p:nvPr/>
        </p:nvSpPr>
        <p:spPr>
          <a:xfrm>
            <a:off x="7670794" y="2757569"/>
            <a:ext cx="1623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Recomendaciones (data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driven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) para construcción de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PDA´s</a:t>
            </a: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Alineación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KPIs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, timeline y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stakeholders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de los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PDA´s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73" name="Rectángulo redondeado 253">
            <a:extLst>
              <a:ext uri="{FF2B5EF4-FFF2-40B4-BE49-F238E27FC236}">
                <a16:creationId xmlns:a16="http://schemas.microsoft.com/office/drawing/2014/main" id="{10E57C07-6DD7-6D2C-F309-8EF96336E419}"/>
              </a:ext>
            </a:extLst>
          </p:cNvPr>
          <p:cNvSpPr/>
          <p:nvPr/>
        </p:nvSpPr>
        <p:spPr>
          <a:xfrm>
            <a:off x="1138763" y="5480628"/>
            <a:ext cx="10463820" cy="773835"/>
          </a:xfrm>
          <a:prstGeom prst="roundRect">
            <a:avLst>
              <a:gd name="adj" fmla="val 10342"/>
            </a:avLst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Helvetica" pitchFamily="2" charset="0"/>
              <a:ea typeface="+mn-ea"/>
              <a:cs typeface="+mn-cs"/>
            </a:endParaRPr>
          </a:p>
        </p:txBody>
      </p:sp>
      <p:cxnSp>
        <p:nvCxnSpPr>
          <p:cNvPr id="74" name="Conector: curvado 73">
            <a:extLst>
              <a:ext uri="{FF2B5EF4-FFF2-40B4-BE49-F238E27FC236}">
                <a16:creationId xmlns:a16="http://schemas.microsoft.com/office/drawing/2014/main" id="{3AABA628-A0B7-3DFF-901C-F1DC14497E03}"/>
              </a:ext>
            </a:extLst>
          </p:cNvPr>
          <p:cNvCxnSpPr>
            <a:cxnSpLocks/>
          </p:cNvCxnSpPr>
          <p:nvPr/>
        </p:nvCxnSpPr>
        <p:spPr>
          <a:xfrm rot="5400000">
            <a:off x="4914709" y="3922909"/>
            <a:ext cx="4507" cy="2205645"/>
          </a:xfrm>
          <a:prstGeom prst="curvedConnector3">
            <a:avLst>
              <a:gd name="adj1" fmla="val 5372909"/>
            </a:avLst>
          </a:prstGeom>
          <a:ln w="9525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05B7F815-2BA5-038A-DF8D-702CEE6BFFD0}"/>
              </a:ext>
            </a:extLst>
          </p:cNvPr>
          <p:cNvSpPr txBox="1"/>
          <p:nvPr/>
        </p:nvSpPr>
        <p:spPr>
          <a:xfrm>
            <a:off x="0" y="5541912"/>
            <a:ext cx="1151470" cy="2195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CÉLULAS </a:t>
            </a:r>
            <a:r>
              <a:rPr kumimoji="0" lang="es-MX" sz="9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CBUs</a:t>
            </a:r>
            <a:endParaRPr lang="es-MX" sz="900">
              <a:solidFill>
                <a:srgbClr val="000000"/>
              </a:solidFill>
              <a:latin typeface="Bogle"/>
            </a:endParaRPr>
          </a:p>
        </p:txBody>
      </p:sp>
      <p:pic>
        <p:nvPicPr>
          <p:cNvPr id="76" name="Picture 4" descr="Target Icon | Line Iconset | IconsMind">
            <a:extLst>
              <a:ext uri="{FF2B5EF4-FFF2-40B4-BE49-F238E27FC236}">
                <a16:creationId xmlns:a16="http://schemas.microsoft.com/office/drawing/2014/main" id="{7ED7A5BE-2BB9-44A1-CA77-F71983AB6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583" y="1449681"/>
            <a:ext cx="535130" cy="53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47">
            <a:extLst>
              <a:ext uri="{FF2B5EF4-FFF2-40B4-BE49-F238E27FC236}">
                <a16:creationId xmlns:a16="http://schemas.microsoft.com/office/drawing/2014/main" id="{FCA9C057-6F65-0E4E-39B8-EF214FA1652E}"/>
              </a:ext>
            </a:extLst>
          </p:cNvPr>
          <p:cNvGrpSpPr/>
          <p:nvPr/>
        </p:nvGrpSpPr>
        <p:grpSpPr>
          <a:xfrm>
            <a:off x="10071560" y="1318375"/>
            <a:ext cx="1331049" cy="1434706"/>
            <a:chOff x="663207" y="1246791"/>
            <a:chExt cx="1324962" cy="1771613"/>
          </a:xfrm>
          <a:solidFill>
            <a:srgbClr val="FFC220"/>
          </a:solidFill>
        </p:grpSpPr>
        <p:sp>
          <p:nvSpPr>
            <p:cNvPr id="78" name="Rounded Rectangle 5">
              <a:extLst>
                <a:ext uri="{FF2B5EF4-FFF2-40B4-BE49-F238E27FC236}">
                  <a16:creationId xmlns:a16="http://schemas.microsoft.com/office/drawing/2014/main" id="{852CF751-5C8E-A136-72E9-7AEA28F1DA71}"/>
                </a:ext>
              </a:extLst>
            </p:cNvPr>
            <p:cNvSpPr/>
            <p:nvPr/>
          </p:nvSpPr>
          <p:spPr>
            <a:xfrm>
              <a:off x="663207" y="1246791"/>
              <a:ext cx="1324962" cy="1566544"/>
            </a:xfrm>
            <a:prstGeom prst="roundRect">
              <a:avLst>
                <a:gd name="adj" fmla="val 7114"/>
              </a:avLst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Isosceles Triangle 6">
              <a:extLst>
                <a:ext uri="{FF2B5EF4-FFF2-40B4-BE49-F238E27FC236}">
                  <a16:creationId xmlns:a16="http://schemas.microsoft.com/office/drawing/2014/main" id="{5193D7BC-572F-1ABA-FBC1-6C8683FCDBCE}"/>
                </a:ext>
              </a:extLst>
            </p:cNvPr>
            <p:cNvSpPr/>
            <p:nvPr/>
          </p:nvSpPr>
          <p:spPr>
            <a:xfrm rot="10800000">
              <a:off x="1129109" y="2786462"/>
              <a:ext cx="406592" cy="231942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0" name="Round Same Side Corner Rectangle 8">
            <a:extLst>
              <a:ext uri="{FF2B5EF4-FFF2-40B4-BE49-F238E27FC236}">
                <a16:creationId xmlns:a16="http://schemas.microsoft.com/office/drawing/2014/main" id="{ADCED895-981D-C4DD-076E-329CC94CA54F}"/>
              </a:ext>
            </a:extLst>
          </p:cNvPr>
          <p:cNvSpPr/>
          <p:nvPr/>
        </p:nvSpPr>
        <p:spPr>
          <a:xfrm>
            <a:off x="10066944" y="1309409"/>
            <a:ext cx="1331049" cy="796772"/>
          </a:xfrm>
          <a:prstGeom prst="round2SameRect">
            <a:avLst>
              <a:gd name="adj1" fmla="val 8730"/>
              <a:gd name="adj2" fmla="val 0"/>
            </a:avLst>
          </a:prstGeom>
          <a:solidFill>
            <a:srgbClr val="FFFFFF">
              <a:alpha val="2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B608B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161DD37D-2E5C-8A87-D485-8C00636B9E4E}"/>
              </a:ext>
            </a:extLst>
          </p:cNvPr>
          <p:cNvSpPr txBox="1"/>
          <p:nvPr/>
        </p:nvSpPr>
        <p:spPr>
          <a:xfrm>
            <a:off x="10078361" y="2101438"/>
            <a:ext cx="1316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Comunicación y Monitoreo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4DB9B09A-FD99-6A97-D509-B1E3F4ECDB10}"/>
              </a:ext>
            </a:extLst>
          </p:cNvPr>
          <p:cNvSpPr txBox="1"/>
          <p:nvPr/>
        </p:nvSpPr>
        <p:spPr>
          <a:xfrm>
            <a:off x="9850850" y="2582578"/>
            <a:ext cx="176323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0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Comunicación / entrega de resultados y material generado (según entregables definidos)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Plan para monitoreo y seguimiento a </a:t>
            </a:r>
            <a:r>
              <a:rPr kumimoji="0" lang="es-MX" sz="10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PDA´s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 </a:t>
            </a:r>
          </a:p>
        </p:txBody>
      </p:sp>
      <p:pic>
        <p:nvPicPr>
          <p:cNvPr id="83" name="Picture 16" descr="Planificación - Iconos gratis de márketing">
            <a:extLst>
              <a:ext uri="{FF2B5EF4-FFF2-40B4-BE49-F238E27FC236}">
                <a16:creationId xmlns:a16="http://schemas.microsoft.com/office/drawing/2014/main" id="{A84E7ACD-163C-0D03-5B8D-90571D2A3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65" y="1490714"/>
            <a:ext cx="487721" cy="48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10">
            <a:extLst>
              <a:ext uri="{FF2B5EF4-FFF2-40B4-BE49-F238E27FC236}">
                <a16:creationId xmlns:a16="http://schemas.microsoft.com/office/drawing/2014/main" id="{69C091CA-5FB2-4D18-41DC-CEDA96694578}"/>
              </a:ext>
            </a:extLst>
          </p:cNvPr>
          <p:cNvSpPr/>
          <p:nvPr/>
        </p:nvSpPr>
        <p:spPr>
          <a:xfrm>
            <a:off x="10058763" y="792125"/>
            <a:ext cx="131649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05</a:t>
            </a:r>
          </a:p>
        </p:txBody>
      </p:sp>
      <p:sp>
        <p:nvSpPr>
          <p:cNvPr id="85" name="70 CuadroTexto">
            <a:extLst>
              <a:ext uri="{FF2B5EF4-FFF2-40B4-BE49-F238E27FC236}">
                <a16:creationId xmlns:a16="http://schemas.microsoft.com/office/drawing/2014/main" id="{E612986B-E209-39A1-4EBF-F76D50D41BAB}"/>
              </a:ext>
            </a:extLst>
          </p:cNvPr>
          <p:cNvSpPr txBox="1"/>
          <p:nvPr/>
        </p:nvSpPr>
        <p:spPr>
          <a:xfrm>
            <a:off x="9801587" y="604418"/>
            <a:ext cx="1800996" cy="276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Calibri" panose="020F0502020204030204" pitchFamily="34" charset="0"/>
              </a:rPr>
              <a:t>(1-2 días)</a:t>
            </a:r>
          </a:p>
        </p:txBody>
      </p:sp>
      <p:pic>
        <p:nvPicPr>
          <p:cNvPr id="86" name="Picture 8">
            <a:extLst>
              <a:ext uri="{FF2B5EF4-FFF2-40B4-BE49-F238E27FC236}">
                <a16:creationId xmlns:a16="http://schemas.microsoft.com/office/drawing/2014/main" id="{55113354-92A8-DBA6-AA8C-7543A893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38" y="551244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">
            <a:extLst>
              <a:ext uri="{FF2B5EF4-FFF2-40B4-BE49-F238E27FC236}">
                <a16:creationId xmlns:a16="http://schemas.microsoft.com/office/drawing/2014/main" id="{705D386D-3E0E-8496-1EE0-29122503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88" y="5507876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8">
            <a:extLst>
              <a:ext uri="{FF2B5EF4-FFF2-40B4-BE49-F238E27FC236}">
                <a16:creationId xmlns:a16="http://schemas.microsoft.com/office/drawing/2014/main" id="{D2288F56-0BDE-69C2-AB79-B34BB5165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16" y="5506099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:a16="http://schemas.microsoft.com/office/drawing/2014/main" id="{8BD38D8D-6BD8-A54B-1998-2BF0E721CAF5}"/>
              </a:ext>
            </a:extLst>
          </p:cNvPr>
          <p:cNvSpPr txBox="1"/>
          <p:nvPr/>
        </p:nvSpPr>
        <p:spPr>
          <a:xfrm>
            <a:off x="6024763" y="5669775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BI –</a:t>
            </a:r>
          </a:p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DS</a:t>
            </a:r>
          </a:p>
        </p:txBody>
      </p:sp>
      <p:pic>
        <p:nvPicPr>
          <p:cNvPr id="96" name="Picture 8">
            <a:extLst>
              <a:ext uri="{FF2B5EF4-FFF2-40B4-BE49-F238E27FC236}">
                <a16:creationId xmlns:a16="http://schemas.microsoft.com/office/drawing/2014/main" id="{7D111A62-4B72-DE53-51E5-ED11D455E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33" y="5503542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CuadroTexto 96">
            <a:extLst>
              <a:ext uri="{FF2B5EF4-FFF2-40B4-BE49-F238E27FC236}">
                <a16:creationId xmlns:a16="http://schemas.microsoft.com/office/drawing/2014/main" id="{D305BE5D-7028-FF6A-5BA0-B01F6A2D6E57}"/>
              </a:ext>
            </a:extLst>
          </p:cNvPr>
          <p:cNvSpPr txBox="1"/>
          <p:nvPr/>
        </p:nvSpPr>
        <p:spPr>
          <a:xfrm>
            <a:off x="6308513" y="5654139"/>
            <a:ext cx="352845" cy="2892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WRAN</a:t>
            </a:r>
          </a:p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GLER</a:t>
            </a:r>
          </a:p>
        </p:txBody>
      </p:sp>
      <p:pic>
        <p:nvPicPr>
          <p:cNvPr id="100" name="Picture 8">
            <a:extLst>
              <a:ext uri="{FF2B5EF4-FFF2-40B4-BE49-F238E27FC236}">
                <a16:creationId xmlns:a16="http://schemas.microsoft.com/office/drawing/2014/main" id="{C4E6C8A5-9479-E9F7-1B2C-3F39830C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124" y="5508269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8">
            <a:extLst>
              <a:ext uri="{FF2B5EF4-FFF2-40B4-BE49-F238E27FC236}">
                <a16:creationId xmlns:a16="http://schemas.microsoft.com/office/drawing/2014/main" id="{2344CCCE-AF24-62BB-74B7-2167FFFC3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16" y="5510240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CuadroTexto 102">
            <a:extLst>
              <a:ext uri="{FF2B5EF4-FFF2-40B4-BE49-F238E27FC236}">
                <a16:creationId xmlns:a16="http://schemas.microsoft.com/office/drawing/2014/main" id="{52BDF17B-FB6A-C926-F244-F399D97C6E13}"/>
              </a:ext>
            </a:extLst>
          </p:cNvPr>
          <p:cNvSpPr txBox="1"/>
          <p:nvPr/>
        </p:nvSpPr>
        <p:spPr>
          <a:xfrm>
            <a:off x="1559543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pic>
        <p:nvPicPr>
          <p:cNvPr id="104" name="Picture 8">
            <a:extLst>
              <a:ext uri="{FF2B5EF4-FFF2-40B4-BE49-F238E27FC236}">
                <a16:creationId xmlns:a16="http://schemas.microsoft.com/office/drawing/2014/main" id="{B10799DA-527F-D3F1-80A4-6664D87FA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559" y="5517832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8">
            <a:extLst>
              <a:ext uri="{FF2B5EF4-FFF2-40B4-BE49-F238E27FC236}">
                <a16:creationId xmlns:a16="http://schemas.microsoft.com/office/drawing/2014/main" id="{C79088AB-447E-6AE0-9452-A6A1C6CF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321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CuadroTexto 106">
            <a:extLst>
              <a:ext uri="{FF2B5EF4-FFF2-40B4-BE49-F238E27FC236}">
                <a16:creationId xmlns:a16="http://schemas.microsoft.com/office/drawing/2014/main" id="{62B48EDC-610A-C0D9-7129-FF521628A123}"/>
              </a:ext>
            </a:extLst>
          </p:cNvPr>
          <p:cNvSpPr txBox="1"/>
          <p:nvPr/>
        </p:nvSpPr>
        <p:spPr>
          <a:xfrm>
            <a:off x="3575489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</a:t>
            </a:r>
          </a:p>
        </p:txBody>
      </p:sp>
      <p:pic>
        <p:nvPicPr>
          <p:cNvPr id="108" name="Picture 8">
            <a:extLst>
              <a:ext uri="{FF2B5EF4-FFF2-40B4-BE49-F238E27FC236}">
                <a16:creationId xmlns:a16="http://schemas.microsoft.com/office/drawing/2014/main" id="{6FB77549-EDF5-3026-02B9-0E9FA5B96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CuadroTexto 108">
            <a:extLst>
              <a:ext uri="{FF2B5EF4-FFF2-40B4-BE49-F238E27FC236}">
                <a16:creationId xmlns:a16="http://schemas.microsoft.com/office/drawing/2014/main" id="{DA724E2F-4DCA-E6F5-2B1A-6B9F6946C465}"/>
              </a:ext>
            </a:extLst>
          </p:cNvPr>
          <p:cNvSpPr txBox="1"/>
          <p:nvPr/>
        </p:nvSpPr>
        <p:spPr>
          <a:xfrm>
            <a:off x="6366514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CJ</a:t>
            </a:r>
          </a:p>
        </p:txBody>
      </p:sp>
      <p:pic>
        <p:nvPicPr>
          <p:cNvPr id="110" name="Picture 8">
            <a:extLst>
              <a:ext uri="{FF2B5EF4-FFF2-40B4-BE49-F238E27FC236}">
                <a16:creationId xmlns:a16="http://schemas.microsoft.com/office/drawing/2014/main" id="{731D0A45-5970-C69D-0128-1F74AEF3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19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uadroTexto 110">
            <a:extLst>
              <a:ext uri="{FF2B5EF4-FFF2-40B4-BE49-F238E27FC236}">
                <a16:creationId xmlns:a16="http://schemas.microsoft.com/office/drawing/2014/main" id="{E764B078-72D9-6399-F1AF-1C122342EAD7}"/>
              </a:ext>
            </a:extLst>
          </p:cNvPr>
          <p:cNvSpPr txBox="1"/>
          <p:nvPr/>
        </p:nvSpPr>
        <p:spPr>
          <a:xfrm>
            <a:off x="6004595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COP</a:t>
            </a:r>
          </a:p>
        </p:txBody>
      </p:sp>
      <p:pic>
        <p:nvPicPr>
          <p:cNvPr id="112" name="Picture 8">
            <a:extLst>
              <a:ext uri="{FF2B5EF4-FFF2-40B4-BE49-F238E27FC236}">
                <a16:creationId xmlns:a16="http://schemas.microsoft.com/office/drawing/2014/main" id="{C0BC4F15-9F67-52B0-7CE6-1D5AE6C6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331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CuadroTexto 112">
            <a:extLst>
              <a:ext uri="{FF2B5EF4-FFF2-40B4-BE49-F238E27FC236}">
                <a16:creationId xmlns:a16="http://schemas.microsoft.com/office/drawing/2014/main" id="{2EBFB73A-D341-8B85-4C8A-8743CC56BF4F}"/>
              </a:ext>
            </a:extLst>
          </p:cNvPr>
          <p:cNvSpPr txBox="1"/>
          <p:nvPr/>
        </p:nvSpPr>
        <p:spPr>
          <a:xfrm>
            <a:off x="8257107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CI</a:t>
            </a:r>
          </a:p>
        </p:txBody>
      </p:sp>
      <p:pic>
        <p:nvPicPr>
          <p:cNvPr id="114" name="Picture 8">
            <a:extLst>
              <a:ext uri="{FF2B5EF4-FFF2-40B4-BE49-F238E27FC236}">
                <a16:creationId xmlns:a16="http://schemas.microsoft.com/office/drawing/2014/main" id="{77B96EA2-7572-EFE7-B53A-5ABF32B5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645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1E75D55E-9BFB-7E61-071F-EC50436E108E}"/>
              </a:ext>
            </a:extLst>
          </p:cNvPr>
          <p:cNvSpPr txBox="1"/>
          <p:nvPr/>
        </p:nvSpPr>
        <p:spPr>
          <a:xfrm>
            <a:off x="8510421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CJ</a:t>
            </a:r>
          </a:p>
        </p:txBody>
      </p:sp>
      <p:pic>
        <p:nvPicPr>
          <p:cNvPr id="116" name="Picture 8">
            <a:extLst>
              <a:ext uri="{FF2B5EF4-FFF2-40B4-BE49-F238E27FC236}">
                <a16:creationId xmlns:a16="http://schemas.microsoft.com/office/drawing/2014/main" id="{4979380D-28A8-958B-93DC-D8136A605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76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CuadroTexto 116">
            <a:extLst>
              <a:ext uri="{FF2B5EF4-FFF2-40B4-BE49-F238E27FC236}">
                <a16:creationId xmlns:a16="http://schemas.microsoft.com/office/drawing/2014/main" id="{E23EBAA4-0744-4FF6-4DF9-65B6585BAFDA}"/>
              </a:ext>
            </a:extLst>
          </p:cNvPr>
          <p:cNvSpPr txBox="1"/>
          <p:nvPr/>
        </p:nvSpPr>
        <p:spPr>
          <a:xfrm>
            <a:off x="7986152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</a:t>
            </a:r>
          </a:p>
        </p:txBody>
      </p:sp>
      <p:pic>
        <p:nvPicPr>
          <p:cNvPr id="118" name="Picture 8">
            <a:extLst>
              <a:ext uri="{FF2B5EF4-FFF2-40B4-BE49-F238E27FC236}">
                <a16:creationId xmlns:a16="http://schemas.microsoft.com/office/drawing/2014/main" id="{E683E56C-1527-738B-E84E-1F3AF7C98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352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CuadroTexto 118">
            <a:extLst>
              <a:ext uri="{FF2B5EF4-FFF2-40B4-BE49-F238E27FC236}">
                <a16:creationId xmlns:a16="http://schemas.microsoft.com/office/drawing/2014/main" id="{8067CD9E-EC7F-C249-33DD-123A40DF89B5}"/>
              </a:ext>
            </a:extLst>
          </p:cNvPr>
          <p:cNvSpPr txBox="1"/>
          <p:nvPr/>
        </p:nvSpPr>
        <p:spPr>
          <a:xfrm>
            <a:off x="8793128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MKT</a:t>
            </a: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733F7CE2-CE85-8310-06D7-AD8D26BE5274}"/>
              </a:ext>
            </a:extLst>
          </p:cNvPr>
          <p:cNvSpPr txBox="1"/>
          <p:nvPr/>
        </p:nvSpPr>
        <p:spPr>
          <a:xfrm>
            <a:off x="-6302" y="5748907"/>
            <a:ext cx="1151470" cy="21954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+</a:t>
            </a:r>
          </a:p>
        </p:txBody>
      </p:sp>
      <p:cxnSp>
        <p:nvCxnSpPr>
          <p:cNvPr id="121" name="Conector recto 120">
            <a:extLst>
              <a:ext uri="{FF2B5EF4-FFF2-40B4-BE49-F238E27FC236}">
                <a16:creationId xmlns:a16="http://schemas.microsoft.com/office/drawing/2014/main" id="{07C91FB4-788F-58B1-DF4E-ACFE70DA035D}"/>
              </a:ext>
            </a:extLst>
          </p:cNvPr>
          <p:cNvCxnSpPr/>
          <p:nvPr/>
        </p:nvCxnSpPr>
        <p:spPr>
          <a:xfrm>
            <a:off x="1489752" y="5891669"/>
            <a:ext cx="9770723" cy="11925"/>
          </a:xfrm>
          <a:prstGeom prst="line">
            <a:avLst/>
          </a:prstGeom>
          <a:ln w="317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2" name="Picture 8">
            <a:extLst>
              <a:ext uri="{FF2B5EF4-FFF2-40B4-BE49-F238E27FC236}">
                <a16:creationId xmlns:a16="http://schemas.microsoft.com/office/drawing/2014/main" id="{CA80A762-A764-9EAD-DA0F-7DF2984F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664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CuadroTexto 122">
            <a:extLst>
              <a:ext uri="{FF2B5EF4-FFF2-40B4-BE49-F238E27FC236}">
                <a16:creationId xmlns:a16="http://schemas.microsoft.com/office/drawing/2014/main" id="{B4A8956A-D97F-A9AF-E3E6-BA71F0AE18A6}"/>
              </a:ext>
            </a:extLst>
          </p:cNvPr>
          <p:cNvSpPr txBox="1"/>
          <p:nvPr/>
        </p:nvSpPr>
        <p:spPr>
          <a:xfrm>
            <a:off x="3838440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CJ</a:t>
            </a:r>
          </a:p>
        </p:txBody>
      </p:sp>
      <p:pic>
        <p:nvPicPr>
          <p:cNvPr id="124" name="Picture 8">
            <a:extLst>
              <a:ext uri="{FF2B5EF4-FFF2-40B4-BE49-F238E27FC236}">
                <a16:creationId xmlns:a16="http://schemas.microsoft.com/office/drawing/2014/main" id="{BCC6CAEF-743D-EC26-58C6-103C42EE4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204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CuadroTexto 124">
            <a:extLst>
              <a:ext uri="{FF2B5EF4-FFF2-40B4-BE49-F238E27FC236}">
                <a16:creationId xmlns:a16="http://schemas.microsoft.com/office/drawing/2014/main" id="{85F9FD58-9568-6F2E-47E8-93F673A958EB}"/>
              </a:ext>
            </a:extLst>
          </p:cNvPr>
          <p:cNvSpPr txBox="1"/>
          <p:nvPr/>
        </p:nvSpPr>
        <p:spPr>
          <a:xfrm>
            <a:off x="10688980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</a:t>
            </a:r>
          </a:p>
        </p:txBody>
      </p:sp>
      <p:pic>
        <p:nvPicPr>
          <p:cNvPr id="126" name="Picture 8">
            <a:extLst>
              <a:ext uri="{FF2B5EF4-FFF2-40B4-BE49-F238E27FC236}">
                <a16:creationId xmlns:a16="http://schemas.microsoft.com/office/drawing/2014/main" id="{1479B451-4A07-C93A-D6C9-B6132B0F5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16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CuadroTexto 126">
            <a:extLst>
              <a:ext uri="{FF2B5EF4-FFF2-40B4-BE49-F238E27FC236}">
                <a16:creationId xmlns:a16="http://schemas.microsoft.com/office/drawing/2014/main" id="{79EA3B1F-E6CA-0A41-E25B-40512DA5E75D}"/>
              </a:ext>
            </a:extLst>
          </p:cNvPr>
          <p:cNvSpPr txBox="1"/>
          <p:nvPr/>
        </p:nvSpPr>
        <p:spPr>
          <a:xfrm>
            <a:off x="1529186" y="6089596"/>
            <a:ext cx="588509" cy="1305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 – TL / </a:t>
            </a: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SLs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pic>
        <p:nvPicPr>
          <p:cNvPr id="128" name="Picture 8">
            <a:extLst>
              <a:ext uri="{FF2B5EF4-FFF2-40B4-BE49-F238E27FC236}">
                <a16:creationId xmlns:a16="http://schemas.microsoft.com/office/drawing/2014/main" id="{50193351-D2BA-B1DB-99F5-186E89D7D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388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CuadroTexto 128">
            <a:extLst>
              <a:ext uri="{FF2B5EF4-FFF2-40B4-BE49-F238E27FC236}">
                <a16:creationId xmlns:a16="http://schemas.microsoft.com/office/drawing/2014/main" id="{E2F70081-77B2-00F9-B35B-2BE928631D1C}"/>
              </a:ext>
            </a:extLst>
          </p:cNvPr>
          <p:cNvSpPr txBox="1"/>
          <p:nvPr/>
        </p:nvSpPr>
        <p:spPr>
          <a:xfrm>
            <a:off x="5618164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:a16="http://schemas.microsoft.com/office/drawing/2014/main" id="{4CF4F859-03A9-9928-CCF5-FEDF49A1BA81}"/>
              </a:ext>
            </a:extLst>
          </p:cNvPr>
          <p:cNvSpPr txBox="1"/>
          <p:nvPr/>
        </p:nvSpPr>
        <p:spPr>
          <a:xfrm>
            <a:off x="124307" y="6223911"/>
            <a:ext cx="8330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Se mapean los roles clave en cada fase del </a:t>
            </a:r>
            <a:r>
              <a:rPr kumimoji="0" lang="es-MX" sz="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framework</a:t>
            </a:r>
            <a:r>
              <a:rPr kumimoji="0" lang="es-MX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, sin embargo se mantendrán conectados y  acompañarán el desarrollo del proyecto E2E  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:a16="http://schemas.microsoft.com/office/drawing/2014/main" id="{4FB3EF3B-E833-B4D8-3DB8-669701BD89A4}"/>
              </a:ext>
            </a:extLst>
          </p:cNvPr>
          <p:cNvSpPr txBox="1"/>
          <p:nvPr/>
        </p:nvSpPr>
        <p:spPr>
          <a:xfrm>
            <a:off x="4072446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COP</a:t>
            </a:r>
          </a:p>
        </p:txBody>
      </p:sp>
      <p:sp>
        <p:nvSpPr>
          <p:cNvPr id="132" name="CuadroTexto 131">
            <a:extLst>
              <a:ext uri="{FF2B5EF4-FFF2-40B4-BE49-F238E27FC236}">
                <a16:creationId xmlns:a16="http://schemas.microsoft.com/office/drawing/2014/main" id="{C515017E-53B1-8924-4862-D6EEB3C1977B}"/>
              </a:ext>
            </a:extLst>
          </p:cNvPr>
          <p:cNvSpPr txBox="1"/>
          <p:nvPr/>
        </p:nvSpPr>
        <p:spPr>
          <a:xfrm>
            <a:off x="9056612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COP</a:t>
            </a:r>
          </a:p>
        </p:txBody>
      </p:sp>
      <p:pic>
        <p:nvPicPr>
          <p:cNvPr id="133" name="Picture 8">
            <a:extLst>
              <a:ext uri="{FF2B5EF4-FFF2-40B4-BE49-F238E27FC236}">
                <a16:creationId xmlns:a16="http://schemas.microsoft.com/office/drawing/2014/main" id="{5113A37F-8B05-4CFA-7EAF-E160F04D8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419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8">
            <a:extLst>
              <a:ext uri="{FF2B5EF4-FFF2-40B4-BE49-F238E27FC236}">
                <a16:creationId xmlns:a16="http://schemas.microsoft.com/office/drawing/2014/main" id="{F0397401-37EE-2C23-144E-5606B470F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481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CuadroTexto 134">
            <a:extLst>
              <a:ext uri="{FF2B5EF4-FFF2-40B4-BE49-F238E27FC236}">
                <a16:creationId xmlns:a16="http://schemas.microsoft.com/office/drawing/2014/main" id="{445F7A4D-D3C5-FE65-0071-1AD5F0474027}"/>
              </a:ext>
            </a:extLst>
          </p:cNvPr>
          <p:cNvSpPr txBox="1"/>
          <p:nvPr/>
        </p:nvSpPr>
        <p:spPr>
          <a:xfrm>
            <a:off x="4327012" y="6089596"/>
            <a:ext cx="227578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MKT</a:t>
            </a:r>
          </a:p>
        </p:txBody>
      </p:sp>
      <p:pic>
        <p:nvPicPr>
          <p:cNvPr id="136" name="Picture 8">
            <a:extLst>
              <a:ext uri="{FF2B5EF4-FFF2-40B4-BE49-F238E27FC236}">
                <a16:creationId xmlns:a16="http://schemas.microsoft.com/office/drawing/2014/main" id="{B1B14069-F812-E616-C924-E1E116042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85" y="5928453"/>
            <a:ext cx="155839" cy="15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CuadroTexto 136">
            <a:extLst>
              <a:ext uri="{FF2B5EF4-FFF2-40B4-BE49-F238E27FC236}">
                <a16:creationId xmlns:a16="http://schemas.microsoft.com/office/drawing/2014/main" id="{070C2168-3093-9FE1-0884-5D93397B7A41}"/>
              </a:ext>
            </a:extLst>
          </p:cNvPr>
          <p:cNvSpPr txBox="1"/>
          <p:nvPr/>
        </p:nvSpPr>
        <p:spPr>
          <a:xfrm>
            <a:off x="0" y="6034917"/>
            <a:ext cx="1151470" cy="2195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CS / CK /  MKT / OPS</a:t>
            </a:r>
            <a:endParaRPr lang="es-MX" sz="900">
              <a:solidFill>
                <a:srgbClr val="000000"/>
              </a:solidFill>
              <a:latin typeface="Bogle"/>
            </a:endParaRPr>
          </a:p>
        </p:txBody>
      </p:sp>
      <p:sp>
        <p:nvSpPr>
          <p:cNvPr id="138" name="Footer Placeholder 1">
            <a:extLst>
              <a:ext uri="{FF2B5EF4-FFF2-40B4-BE49-F238E27FC236}">
                <a16:creationId xmlns:a16="http://schemas.microsoft.com/office/drawing/2014/main" id="{314B56E5-85B3-A17B-F1D2-342CADF91A55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CBPM = Customer Business Partner Manager; CS = Category Strategy; TL = Tribe Lead; SL = Squad Lead 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8F8ADA45-252D-36B4-1FDD-B76BE883FCCC}"/>
              </a:ext>
            </a:extLst>
          </p:cNvPr>
          <p:cNvSpPr txBox="1"/>
          <p:nvPr/>
        </p:nvSpPr>
        <p:spPr>
          <a:xfrm>
            <a:off x="3864593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B5FAA2C0-B892-AD8A-496F-70AD37F3D2CA}"/>
              </a:ext>
            </a:extLst>
          </p:cNvPr>
          <p:cNvSpPr txBox="1"/>
          <p:nvPr/>
        </p:nvSpPr>
        <p:spPr>
          <a:xfrm>
            <a:off x="5540993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6D6B22CF-8A16-4DE8-72EA-6FD0856355B1}"/>
              </a:ext>
            </a:extLst>
          </p:cNvPr>
          <p:cNvSpPr txBox="1"/>
          <p:nvPr/>
        </p:nvSpPr>
        <p:spPr>
          <a:xfrm>
            <a:off x="8427068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51216641-8389-FD19-F822-DAB19D456062}"/>
              </a:ext>
            </a:extLst>
          </p:cNvPr>
          <p:cNvSpPr txBox="1"/>
          <p:nvPr/>
        </p:nvSpPr>
        <p:spPr>
          <a:xfrm>
            <a:off x="10579718" y="5671383"/>
            <a:ext cx="413442" cy="1589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285750" lvl="0" indent="-285750" defTabSz="914074" eaLnBrk="1" latinLnBrk="0" hangingPunct="1"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400" b="1" baseline="0">
                <a:solidFill>
                  <a:schemeClr val="accent2"/>
                </a:solidFill>
                <a:latin typeface="+mn-lt"/>
              </a:defRPr>
            </a:lvl1pPr>
            <a:lvl2pPr marL="192140" lvl="1" indent="-196105" defTabSz="914074" eaLnBrk="1" latinLnBrk="0" hangingPunct="1">
              <a:buClr>
                <a:schemeClr val="tx2"/>
              </a:buClr>
              <a:buSzPct val="125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2pPr>
            <a:lvl3pPr marL="457474" lvl="2" indent="-267415" defTabSz="914074" eaLnBrk="1" latinLnBrk="0" hangingPunct="1">
              <a:buClr>
                <a:schemeClr val="tx2"/>
              </a:buClr>
              <a:buSzPct val="110000"/>
              <a:buFont typeface="Arial" charset="0"/>
              <a:buChar char="–"/>
              <a:defRPr sz="1600" baseline="0">
                <a:latin typeface="+mn-lt"/>
              </a:defRPr>
            </a:lvl3pPr>
            <a:lvl4pPr marL="613016" lvl="3" indent="-158829" defTabSz="914074" eaLnBrk="1" latinLnBrk="0" hangingPunct="1"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 sz="1600" baseline="0">
                <a:latin typeface="+mn-lt"/>
              </a:defRPr>
            </a:lvl4pPr>
            <a:lvl5pPr marL="750258" lvl="4" indent="-128092" defTabSz="914074" eaLnBrk="1" latinLnBrk="0" hangingPunct="1"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latin typeface="+mn-lt"/>
              </a:defRPr>
            </a:lvl5pPr>
            <a:lvl6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6pPr>
            <a:lvl7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7pPr>
            <a:lvl8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8pPr>
            <a:lvl9pPr marL="765489" indent="-132898" defTabSz="914074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latin typeface="+mn-lt"/>
              </a:defRPr>
            </a:lvl9pPr>
          </a:lstStyle>
          <a:p>
            <a:pPr marL="0" marR="0" lvl="0" indent="0" algn="ctr" defTabSz="1218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s-MX" sz="800" b="1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CBPMs</a:t>
            </a:r>
            <a:endParaRPr kumimoji="0" lang="es-MX" sz="800" b="1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Bogle"/>
              <a:ea typeface="+mn-ea"/>
              <a:cs typeface="+mn-cs"/>
            </a:endParaRPr>
          </a:p>
        </p:txBody>
      </p:sp>
      <p:pic>
        <p:nvPicPr>
          <p:cNvPr id="3" name="Picture 32" descr="Icon&#10;&#10;Description automatically generated">
            <a:hlinkClick r:id="rId13" action="ppaction://hlinksldjump"/>
            <a:extLst>
              <a:ext uri="{FF2B5EF4-FFF2-40B4-BE49-F238E27FC236}">
                <a16:creationId xmlns:a16="http://schemas.microsoft.com/office/drawing/2014/main" id="{B5F224B5-5A14-C3A5-A32F-1D01A85354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31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7ACC10B-E384-8035-00F1-3B65B2FBE1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B5E5658-E560-14C1-383B-2C597C004919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2E370395-79AB-FC59-F132-2BD61B44DACB}"/>
              </a:ext>
            </a:extLst>
          </p:cNvPr>
          <p:cNvSpPr txBox="1">
            <a:spLocks/>
          </p:cNvSpPr>
          <p:nvPr/>
        </p:nvSpPr>
        <p:spPr>
          <a:xfrm>
            <a:off x="22738" y="69130"/>
            <a:ext cx="12146523" cy="7154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MX" sz="2400"/>
              <a:t>PARA PODER DAR UN SERVICIO DE CALIDAD EN ESTUDIOS AD-HOC, ES FUNDAMENTAL  COLABORAR CON OTRAS ÁREAS/</a:t>
            </a:r>
            <a:r>
              <a:rPr lang="es-MX" sz="2400" err="1"/>
              <a:t>COEs</a:t>
            </a:r>
            <a:r>
              <a:rPr lang="es-MX" sz="2400"/>
              <a:t>…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5B3EA55-3EBC-29BE-AE34-971C7D6BA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3117850"/>
            <a:ext cx="11823700" cy="1212850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199FEA0A-CCBD-6BD3-44F3-B96EB4C823F7}"/>
              </a:ext>
            </a:extLst>
          </p:cNvPr>
          <p:cNvGrpSpPr/>
          <p:nvPr/>
        </p:nvGrpSpPr>
        <p:grpSpPr>
          <a:xfrm>
            <a:off x="7712938" y="1104373"/>
            <a:ext cx="732711" cy="823994"/>
            <a:chOff x="7682866" y="1676002"/>
            <a:chExt cx="732711" cy="823994"/>
          </a:xfrm>
        </p:grpSpPr>
        <p:pic>
          <p:nvPicPr>
            <p:cNvPr id="11" name="Imagen 10" descr="Logotipo&#10;&#10;Descripción generada automáticamente con confianza media">
              <a:extLst>
                <a:ext uri="{FF2B5EF4-FFF2-40B4-BE49-F238E27FC236}">
                  <a16:creationId xmlns:a16="http://schemas.microsoft.com/office/drawing/2014/main" id="{9923BDFE-EC44-1F80-C417-7D1108382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4577" y="1928799"/>
              <a:ext cx="381000" cy="381000"/>
            </a:xfrm>
            <a:prstGeom prst="rect">
              <a:avLst/>
            </a:prstGeom>
          </p:spPr>
        </p:pic>
        <p:pic>
          <p:nvPicPr>
            <p:cNvPr id="13" name="Imagen 12" descr="Forma, Icono, Flecha&#10;&#10;Descripción generada automáticamente">
              <a:extLst>
                <a:ext uri="{FF2B5EF4-FFF2-40B4-BE49-F238E27FC236}">
                  <a16:creationId xmlns:a16="http://schemas.microsoft.com/office/drawing/2014/main" id="{75A7BCFD-CED3-D962-FF16-E8D25C2EC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968" y="2389125"/>
              <a:ext cx="593217" cy="110871"/>
            </a:xfrm>
            <a:prstGeom prst="rect">
              <a:avLst/>
            </a:prstGeom>
          </p:spPr>
        </p:pic>
        <p:pic>
          <p:nvPicPr>
            <p:cNvPr id="15" name="Imagen 14" descr="Logotipo, nombre de la empresa&#10;&#10;Descripción generada automáticamente">
              <a:extLst>
                <a:ext uri="{FF2B5EF4-FFF2-40B4-BE49-F238E27FC236}">
                  <a16:creationId xmlns:a16="http://schemas.microsoft.com/office/drawing/2014/main" id="{3419D137-1FE4-2B0A-5D8B-3B075C0F5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2866" y="1947849"/>
              <a:ext cx="342900" cy="342900"/>
            </a:xfrm>
            <a:prstGeom prst="rect">
              <a:avLst/>
            </a:prstGeom>
          </p:spPr>
        </p:pic>
        <p:pic>
          <p:nvPicPr>
            <p:cNvPr id="17" name="Imagen 16" descr="Un dibujo animado con letras&#10;&#10;Descripción generada automáticamente con confianza media">
              <a:extLst>
                <a:ext uri="{FF2B5EF4-FFF2-40B4-BE49-F238E27FC236}">
                  <a16:creationId xmlns:a16="http://schemas.microsoft.com/office/drawing/2014/main" id="{7BD70661-5EB3-C88C-9470-89AAA2C4A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7968" y="1676002"/>
              <a:ext cx="540068" cy="190024"/>
            </a:xfrm>
            <a:prstGeom prst="rect">
              <a:avLst/>
            </a:prstGeom>
          </p:spPr>
        </p:pic>
      </p:grpSp>
      <p:pic>
        <p:nvPicPr>
          <p:cNvPr id="22" name="Imagen 21" descr="Texto&#10;&#10;Descripción generada automáticamente">
            <a:extLst>
              <a:ext uri="{FF2B5EF4-FFF2-40B4-BE49-F238E27FC236}">
                <a16:creationId xmlns:a16="http://schemas.microsoft.com/office/drawing/2014/main" id="{606949C3-1368-0F7C-35D8-C96146F07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27" y="4561359"/>
            <a:ext cx="792451" cy="349999"/>
          </a:xfrm>
          <a:prstGeom prst="rect">
            <a:avLst/>
          </a:prstGeom>
        </p:spPr>
      </p:pic>
      <p:pic>
        <p:nvPicPr>
          <p:cNvPr id="24" name="Imagen 23" descr="Imagen que contiene Icono&#10;&#10;Descripción generada automáticamente">
            <a:extLst>
              <a:ext uri="{FF2B5EF4-FFF2-40B4-BE49-F238E27FC236}">
                <a16:creationId xmlns:a16="http://schemas.microsoft.com/office/drawing/2014/main" id="{83AF24B2-B284-B64C-B3A9-4ECFC8B149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80" y="4643087"/>
            <a:ext cx="1069848" cy="371475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EF8C4D3-97B0-8D1A-620A-3AFF3CD5D8A4}"/>
              </a:ext>
            </a:extLst>
          </p:cNvPr>
          <p:cNvSpPr txBox="1">
            <a:spLocks/>
          </p:cNvSpPr>
          <p:nvPr/>
        </p:nvSpPr>
        <p:spPr>
          <a:xfrm>
            <a:off x="10140" y="2554682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NECESIDAD O PREGUNTA DE PARTE DE NEGOCIO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199F4A4-ED6F-0D3D-5CA3-A49C43D08A5F}"/>
              </a:ext>
            </a:extLst>
          </p:cNvPr>
          <p:cNvSpPr txBox="1">
            <a:spLocks/>
          </p:cNvSpPr>
          <p:nvPr/>
        </p:nvSpPr>
        <p:spPr>
          <a:xfrm>
            <a:off x="1981815" y="2554682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CUSTOMER BUSINESS PARTNERS RECIBEN SOLICITUD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2B5D7C6-AD1E-2509-FC44-29671936DC80}"/>
              </a:ext>
            </a:extLst>
          </p:cNvPr>
          <p:cNvSpPr txBox="1">
            <a:spLocks/>
          </p:cNvSpPr>
          <p:nvPr/>
        </p:nvSpPr>
        <p:spPr>
          <a:xfrm>
            <a:off x="3724890" y="2554682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ENTREVISTA PROFUNDIZACIÓN DE SOLICITUD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30100F8-1E35-A71A-A7B2-CF0343C544C3}"/>
              </a:ext>
            </a:extLst>
          </p:cNvPr>
          <p:cNvSpPr txBox="1">
            <a:spLocks/>
          </p:cNvSpPr>
          <p:nvPr/>
        </p:nvSpPr>
        <p:spPr>
          <a:xfrm>
            <a:off x="5563215" y="2554682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DEFINIR OBJETIVO Y  LÍNEAS DE INVESTIGACIÓN – SOLICITAR APOYO EQUIPOS CK-DA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1B0CAE40-2F2C-0E39-82F6-A87A217F4CE6}"/>
              </a:ext>
            </a:extLst>
          </p:cNvPr>
          <p:cNvSpPr txBox="1">
            <a:spLocks/>
          </p:cNvSpPr>
          <p:nvPr/>
        </p:nvSpPr>
        <p:spPr>
          <a:xfrm>
            <a:off x="7315815" y="2554682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ANALIZAR Y CONSOLIDAR DATA Y MATERIAL DE DIVERSAS FUENTES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59A2852-846C-1FD0-5353-EC74E7DE13BC}"/>
              </a:ext>
            </a:extLst>
          </p:cNvPr>
          <p:cNvSpPr txBox="1">
            <a:spLocks/>
          </p:cNvSpPr>
          <p:nvPr/>
        </p:nvSpPr>
        <p:spPr>
          <a:xfrm>
            <a:off x="9087465" y="2554682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GENERACIÓN DE INSIGHTS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457FCE87-F4E7-6199-4F25-F14805CFBFFC}"/>
              </a:ext>
            </a:extLst>
          </p:cNvPr>
          <p:cNvSpPr txBox="1">
            <a:spLocks/>
          </p:cNvSpPr>
          <p:nvPr/>
        </p:nvSpPr>
        <p:spPr>
          <a:xfrm>
            <a:off x="10821015" y="2554682"/>
            <a:ext cx="1370985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>
                <a:solidFill>
                  <a:srgbClr val="002060"/>
                </a:solidFill>
              </a:rPr>
              <a:t>PRESENTACIÓN Y ENTREGA DE ESTUDIO (INSIGHTS) A NEGOCIO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438F2B17-2A39-D4F2-9781-16AEBDA5FBEB}"/>
              </a:ext>
            </a:extLst>
          </p:cNvPr>
          <p:cNvSpPr/>
          <p:nvPr/>
        </p:nvSpPr>
        <p:spPr>
          <a:xfrm>
            <a:off x="356907" y="5519953"/>
            <a:ext cx="11376876" cy="722053"/>
          </a:xfrm>
          <a:prstGeom prst="rect">
            <a:avLst/>
          </a:prstGeom>
          <a:solidFill>
            <a:srgbClr val="FFFFFF">
              <a:lumMod val="8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Los </a:t>
            </a:r>
            <a:r>
              <a:rPr kumimoji="0" lang="es-PE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CBPs</a:t>
            </a: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deben ser el equipo que ayude a los equipos comerciales a conectar con todos los distintos equipos y servicios dentro de oficina de Cliente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57BE7ABE-09EC-D6F8-D0B2-1856C868B7DD}"/>
              </a:ext>
            </a:extLst>
          </p:cNvPr>
          <p:cNvSpPr/>
          <p:nvPr/>
        </p:nvSpPr>
        <p:spPr>
          <a:xfrm rot="21600000">
            <a:off x="6012929" y="1438810"/>
            <a:ext cx="601447" cy="276999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pPr algn="ctr"/>
            <a:r>
              <a:rPr lang="es-MX" sz="1200" b="1" err="1">
                <a:solidFill>
                  <a:schemeClr val="accent2"/>
                </a:solidFill>
                <a:latin typeface="Bogle" panose="020B0503020203060203" pitchFamily="34" charset="77"/>
              </a:rPr>
              <a:t>SME´s</a:t>
            </a:r>
            <a:endParaRPr lang="es-MX" sz="1200" b="1">
              <a:solidFill>
                <a:schemeClr val="accent2"/>
              </a:solidFill>
              <a:latin typeface="Bogle" panose="020B0503020203060203" pitchFamily="34" charset="77"/>
            </a:endParaRPr>
          </a:p>
        </p:txBody>
      </p:sp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4B7C5ED7-6BAD-CC52-6A90-E372B99E6063}"/>
              </a:ext>
            </a:extLst>
          </p:cNvPr>
          <p:cNvCxnSpPr>
            <a:cxnSpLocks/>
          </p:cNvCxnSpPr>
          <p:nvPr/>
        </p:nvCxnSpPr>
        <p:spPr>
          <a:xfrm>
            <a:off x="6344476" y="1715810"/>
            <a:ext cx="0" cy="590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A00B4DAB-F36B-E16E-3279-A188FD1C54D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064649" y="1928367"/>
            <a:ext cx="0" cy="47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1C4BF2B4-BA40-6EB6-F461-51FE1024B258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003753" y="4114158"/>
            <a:ext cx="0" cy="44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7" name="Imagen 4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AFE34E6-10D8-59C6-D0B6-A95DCE988B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28" y="4916792"/>
            <a:ext cx="1069848" cy="371475"/>
          </a:xfrm>
          <a:prstGeom prst="rect">
            <a:avLst/>
          </a:prstGeom>
        </p:spPr>
      </p:pic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42EFD56D-B65E-F2E0-B788-1FE4B8A0D4B1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9812004" y="4195886"/>
            <a:ext cx="0" cy="44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7E0F90E3-DB5A-13A9-DE8F-5C9E1653F36C}"/>
              </a:ext>
            </a:extLst>
          </p:cNvPr>
          <p:cNvSpPr txBox="1">
            <a:spLocks/>
          </p:cNvSpPr>
          <p:nvPr/>
        </p:nvSpPr>
        <p:spPr>
          <a:xfrm>
            <a:off x="9065205" y="4926296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/>
              <a:t>*SOPORTE ANÁLISIS</a:t>
            </a:r>
          </a:p>
          <a:p>
            <a:pPr algn="ctr"/>
            <a:r>
              <a:rPr lang="en-US" sz="900"/>
              <a:t>BI BOOSTERS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82613230-A931-BDDD-C6A6-A51304A9BAC3}"/>
              </a:ext>
            </a:extLst>
          </p:cNvPr>
          <p:cNvSpPr txBox="1">
            <a:spLocks/>
          </p:cNvSpPr>
          <p:nvPr/>
        </p:nvSpPr>
        <p:spPr>
          <a:xfrm>
            <a:off x="7255455" y="5050121"/>
            <a:ext cx="1500874" cy="4554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"/>
              <a:t>DATA + TOOLS</a:t>
            </a:r>
          </a:p>
        </p:txBody>
      </p:sp>
      <p:pic>
        <p:nvPicPr>
          <p:cNvPr id="4" name="Picture 32" descr="Ic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3BDADF80-427E-92B7-3EF0-2EC2DCB7C5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45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F8FBCC-950B-77D7-124E-19A3AC436B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89F45D76-6236-FB3D-8BBB-A0326B2F2AED}"/>
              </a:ext>
            </a:extLst>
          </p:cNvPr>
          <p:cNvSpPr txBox="1"/>
          <p:nvPr/>
        </p:nvSpPr>
        <p:spPr>
          <a:xfrm>
            <a:off x="-8544" y="73881"/>
            <a:ext cx="12205701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28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PROCESO DE PRIORIZACIÓN Y ATENCIÓN DE SOLICITUDES | </a:t>
            </a:r>
            <a:r>
              <a:rPr lang="es-MX" sz="2800" b="1">
                <a:solidFill>
                  <a:srgbClr val="0071DC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C</a:t>
            </a:r>
            <a:r>
              <a:rPr kumimoji="0" lang="es-MX" sz="2800" b="1" i="0" u="none" strike="noStrike" kern="1200" cap="none" spc="0" normalizeH="0" baseline="0" noProof="0" err="1">
                <a:ln>
                  <a:noFill/>
                </a:ln>
                <a:solidFill>
                  <a:srgbClr val="0071DC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BPs</a:t>
            </a:r>
            <a:endParaRPr kumimoji="0" lang="es-MX" sz="2800" b="1" i="0" u="none" strike="noStrike" kern="1200" cap="none" spc="0" normalizeH="0" baseline="0" noProof="0">
              <a:ln>
                <a:noFill/>
              </a:ln>
              <a:solidFill>
                <a:srgbClr val="0071DC"/>
              </a:solidFill>
              <a:effectLst/>
              <a:uLnTx/>
              <a:uFillTx/>
              <a:latin typeface="Bogle Black" panose="020B0503020203060203" pitchFamily="34" charset="77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57" name="Oval 5">
            <a:extLst>
              <a:ext uri="{FF2B5EF4-FFF2-40B4-BE49-F238E27FC236}">
                <a16:creationId xmlns:a16="http://schemas.microsoft.com/office/drawing/2014/main" id="{D0BB6E9B-29DF-F783-F2DF-ACF6BABEC244}"/>
              </a:ext>
            </a:extLst>
          </p:cNvPr>
          <p:cNvSpPr/>
          <p:nvPr/>
        </p:nvSpPr>
        <p:spPr>
          <a:xfrm>
            <a:off x="315189" y="650224"/>
            <a:ext cx="329567" cy="327600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004182">
                <a:alpha val="76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4D916B57-A476-C651-4F92-A467FB249ABB}"/>
              </a:ext>
            </a:extLst>
          </p:cNvPr>
          <p:cNvSpPr txBox="1">
            <a:spLocks/>
          </p:cNvSpPr>
          <p:nvPr/>
        </p:nvSpPr>
        <p:spPr>
          <a:xfrm>
            <a:off x="404235" y="642402"/>
            <a:ext cx="1657898" cy="355115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>
                <a:solidFill>
                  <a:srgbClr val="002060"/>
                </a:solidFill>
              </a:rPr>
              <a:t>PRIORIZAR</a:t>
            </a:r>
          </a:p>
        </p:txBody>
      </p:sp>
      <p:sp>
        <p:nvSpPr>
          <p:cNvPr id="62" name="Footer Placeholder 1">
            <a:extLst>
              <a:ext uri="{FF2B5EF4-FFF2-40B4-BE49-F238E27FC236}">
                <a16:creationId xmlns:a16="http://schemas.microsoft.com/office/drawing/2014/main" id="{BC268C39-DA9D-FEBF-20E2-18E7C8B528D0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64" name="Imagen 63">
            <a:extLst>
              <a:ext uri="{FF2B5EF4-FFF2-40B4-BE49-F238E27FC236}">
                <a16:creationId xmlns:a16="http://schemas.microsoft.com/office/drawing/2014/main" id="{EF3080BE-740A-EF0A-6486-63E119A6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99" y="559383"/>
            <a:ext cx="10751820" cy="1273810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FB0E5DD3-D6EA-A49B-CF41-2EF0959BE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76" y="1884908"/>
            <a:ext cx="11612880" cy="4599432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0D0CA419-EF9A-E4F7-EBE6-5A53AA1277FF}"/>
              </a:ext>
            </a:extLst>
          </p:cNvPr>
          <p:cNvSpPr txBox="1">
            <a:spLocks/>
          </p:cNvSpPr>
          <p:nvPr/>
        </p:nvSpPr>
        <p:spPr>
          <a:xfrm>
            <a:off x="1173790" y="2605671"/>
            <a:ext cx="1292777" cy="455412"/>
          </a:xfrm>
          <a:prstGeom prst="rect">
            <a:avLst/>
          </a:prstGeom>
        </p:spPr>
        <p:txBody>
          <a:bodyPr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/>
              <a:t>POINTPERSON</a:t>
            </a:r>
          </a:p>
          <a:p>
            <a:pPr algn="ctr"/>
            <a:r>
              <a:rPr lang="en-US" sz="1200"/>
              <a:t>CBP</a:t>
            </a:r>
          </a:p>
        </p:txBody>
      </p:sp>
      <p:cxnSp>
        <p:nvCxnSpPr>
          <p:cNvPr id="59" name="Conector recto 58">
            <a:extLst>
              <a:ext uri="{FF2B5EF4-FFF2-40B4-BE49-F238E27FC236}">
                <a16:creationId xmlns:a16="http://schemas.microsoft.com/office/drawing/2014/main" id="{9CB82A37-E8DC-48DC-6566-50B50A542906}"/>
              </a:ext>
            </a:extLst>
          </p:cNvPr>
          <p:cNvCxnSpPr/>
          <p:nvPr/>
        </p:nvCxnSpPr>
        <p:spPr>
          <a:xfrm>
            <a:off x="0" y="1805226"/>
            <a:ext cx="12192000" cy="0"/>
          </a:xfrm>
          <a:prstGeom prst="line">
            <a:avLst/>
          </a:prstGeom>
          <a:ln w="3175" cmpd="dbl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Oval 5">
            <a:extLst>
              <a:ext uri="{FF2B5EF4-FFF2-40B4-BE49-F238E27FC236}">
                <a16:creationId xmlns:a16="http://schemas.microsoft.com/office/drawing/2014/main" id="{667578FD-32CC-4277-EBCF-6D340A7672EA}"/>
              </a:ext>
            </a:extLst>
          </p:cNvPr>
          <p:cNvSpPr/>
          <p:nvPr/>
        </p:nvSpPr>
        <p:spPr>
          <a:xfrm>
            <a:off x="315189" y="2075222"/>
            <a:ext cx="329567" cy="327600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004182">
                <a:alpha val="76000"/>
              </a:srgbClr>
            </a:solidFill>
            <a:prstDash val="solid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A3D898C8-630C-3BD4-7A6F-671CAEE89284}"/>
              </a:ext>
            </a:extLst>
          </p:cNvPr>
          <p:cNvSpPr txBox="1">
            <a:spLocks/>
          </p:cNvSpPr>
          <p:nvPr/>
        </p:nvSpPr>
        <p:spPr>
          <a:xfrm>
            <a:off x="404235" y="2023104"/>
            <a:ext cx="1657898" cy="455412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>
                <a:solidFill>
                  <a:srgbClr val="002060"/>
                </a:solidFill>
              </a:rPr>
              <a:t>ATENDER</a:t>
            </a:r>
          </a:p>
        </p:txBody>
      </p:sp>
      <p:pic>
        <p:nvPicPr>
          <p:cNvPr id="3" name="Picture 32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A2320AFF-50A8-D963-5B6E-A0570844C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97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0F8FBCC-950B-77D7-124E-19A3AC436BD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8" name="CuadroTexto 3">
            <a:extLst>
              <a:ext uri="{FF2B5EF4-FFF2-40B4-BE49-F238E27FC236}">
                <a16:creationId xmlns:a16="http://schemas.microsoft.com/office/drawing/2014/main" id="{89F45D76-6236-FB3D-8BBB-A0326B2F2AED}"/>
              </a:ext>
            </a:extLst>
          </p:cNvPr>
          <p:cNvSpPr txBox="1"/>
          <p:nvPr/>
        </p:nvSpPr>
        <p:spPr>
          <a:xfrm>
            <a:off x="-8544" y="73881"/>
            <a:ext cx="12205701" cy="52322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s-MX" sz="28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PROPUESTA BRIEF | </a:t>
            </a:r>
            <a:r>
              <a:rPr lang="es-MX" sz="2800" b="1">
                <a:solidFill>
                  <a:srgbClr val="0071DC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CUSTOMER </a:t>
            </a:r>
            <a:r>
              <a:rPr kumimoji="0" lang="es-MX" sz="2800" b="1" i="0" u="none" strike="noStrike" kern="1200" cap="none" spc="0" normalizeH="0" baseline="0" noProof="0">
                <a:ln>
                  <a:noFill/>
                </a:ln>
                <a:solidFill>
                  <a:srgbClr val="0071DC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BUSINESS PARTNERS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4AE94BF-98A9-2FB3-268C-312ACA2909ED}"/>
              </a:ext>
            </a:extLst>
          </p:cNvPr>
          <p:cNvSpPr/>
          <p:nvPr/>
        </p:nvSpPr>
        <p:spPr>
          <a:xfrm>
            <a:off x="320014" y="593660"/>
            <a:ext cx="5006162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Nombre del proyecto: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0CD4C98-2BF7-B3CD-16AD-32FBE6ECEDB0}"/>
              </a:ext>
            </a:extLst>
          </p:cNvPr>
          <p:cNvSpPr/>
          <p:nvPr/>
        </p:nvSpPr>
        <p:spPr>
          <a:xfrm>
            <a:off x="6240592" y="585923"/>
            <a:ext cx="5006162" cy="461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Solicitante: 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B3388F8-BE12-0EDA-8B26-4C2F5CB82ACD}"/>
              </a:ext>
            </a:extLst>
          </p:cNvPr>
          <p:cNvGrpSpPr/>
          <p:nvPr/>
        </p:nvGrpSpPr>
        <p:grpSpPr>
          <a:xfrm>
            <a:off x="395176" y="1068660"/>
            <a:ext cx="10939131" cy="5224963"/>
            <a:chOff x="809846" y="1308501"/>
            <a:chExt cx="9537405" cy="535502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0A41792-1A51-3C1D-28BF-05B7E45FA354}"/>
                </a:ext>
              </a:extLst>
            </p:cNvPr>
            <p:cNvSpPr/>
            <p:nvPr/>
          </p:nvSpPr>
          <p:spPr>
            <a:xfrm>
              <a:off x="809847" y="1308501"/>
              <a:ext cx="9537404" cy="6275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     Descripción general del proyecto: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EDE21A2B-310B-2C64-E8FF-9E5D8E20BA58}"/>
                </a:ext>
              </a:extLst>
            </p:cNvPr>
            <p:cNvSpPr/>
            <p:nvPr/>
          </p:nvSpPr>
          <p:spPr>
            <a:xfrm>
              <a:off x="809847" y="1937389"/>
              <a:ext cx="5101855" cy="1933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      Formulación de la problemática / oportunidad: </a:t>
              </a:r>
              <a:r>
                <a:rPr kumimoji="0" lang="es-MX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(Preguntas estratégicas y/o        hipótesis a resolver)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884AD5C-2E5F-AC02-8BEE-A0ED73272F74}"/>
                </a:ext>
              </a:extLst>
            </p:cNvPr>
            <p:cNvSpPr/>
            <p:nvPr/>
          </p:nvSpPr>
          <p:spPr>
            <a:xfrm>
              <a:off x="5911702" y="1937389"/>
              <a:ext cx="4435549" cy="19317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      Detallar la solución que esperamos recibir: </a:t>
              </a:r>
              <a:r>
                <a:rPr kumimoji="0" lang="es-MX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(Entregable final y factores de éxito asociados)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1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BE47DC36-84BE-FAE1-6CF0-C76FA2D46B6E}"/>
                </a:ext>
              </a:extLst>
            </p:cNvPr>
            <p:cNvSpPr/>
            <p:nvPr/>
          </p:nvSpPr>
          <p:spPr>
            <a:xfrm>
              <a:off x="815310" y="3859790"/>
              <a:ext cx="5121356" cy="12367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    Alcance esperado: </a:t>
              </a:r>
              <a:r>
                <a:rPr kumimoji="0" lang="es-MX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(qué áreas, iniciativas, banners, canales se verían beneficiados, qué KPIS se impactarían (si aplica))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F44BAEE-904A-9A0D-6788-B0F878FBF423}"/>
                </a:ext>
              </a:extLst>
            </p:cNvPr>
            <p:cNvSpPr/>
            <p:nvPr/>
          </p:nvSpPr>
          <p:spPr>
            <a:xfrm>
              <a:off x="5936665" y="3859621"/>
              <a:ext cx="4403946" cy="123675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>
                <a:defRPr/>
              </a:pPr>
              <a:r>
                <a:rPr lang="es-MX" sz="1400" b="1">
                  <a:solidFill>
                    <a:srgbClr val="041E42"/>
                  </a:solidFill>
                  <a:latin typeface="Bogle"/>
                </a:rPr>
                <a:t>      </a:t>
              </a: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Valor o beneficio que esperamos generar al negocio</a:t>
              </a:r>
              <a:r>
                <a:rPr lang="es-MX" sz="1400" b="1">
                  <a:solidFill>
                    <a:srgbClr val="041E42"/>
                  </a:solidFill>
                  <a:latin typeface="Bogle"/>
                </a:rPr>
                <a:t> y/o cliente</a:t>
              </a: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: </a:t>
              </a:r>
              <a:r>
                <a:rPr kumimoji="0" lang="es-MX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(especificar fuente de valor como eficiencias, capitalizar oportunidades de mercado, mejorar oferta de valor al cliente)</a:t>
              </a:r>
              <a:endParaRPr lang="es-MX" sz="12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Bogle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8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A28D067-3D4C-E64B-41AE-40921128DD46}"/>
                </a:ext>
              </a:extLst>
            </p:cNvPr>
            <p:cNvSpPr/>
            <p:nvPr/>
          </p:nvSpPr>
          <p:spPr>
            <a:xfrm>
              <a:off x="809846" y="5096540"/>
              <a:ext cx="5101855" cy="15669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    </a:t>
              </a:r>
              <a:r>
                <a:rPr kumimoji="0" lang="es-MX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Stoppers</a:t>
              </a: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y </a:t>
              </a:r>
              <a:r>
                <a:rPr kumimoji="0" lang="es-MX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enablers</a:t>
              </a: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identificados: </a:t>
              </a:r>
              <a:r>
                <a:rPr kumimoji="0" lang="es-MX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(factores que podrían impactar al proyecto, frenarlo o impulsarlo)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0E7D1136-5256-EC73-8AC8-96B9725777AD}"/>
                </a:ext>
              </a:extLst>
            </p:cNvPr>
            <p:cNvCxnSpPr>
              <a:cxnSpLocks/>
            </p:cNvCxnSpPr>
            <p:nvPr/>
          </p:nvCxnSpPr>
          <p:spPr>
            <a:xfrm>
              <a:off x="5906238" y="2050438"/>
              <a:ext cx="0" cy="172412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E28AC2D-9D0F-230E-31C2-3EF5F611122F}"/>
                </a:ext>
              </a:extLst>
            </p:cNvPr>
            <p:cNvSpPr/>
            <p:nvPr/>
          </p:nvSpPr>
          <p:spPr>
            <a:xfrm>
              <a:off x="5900776" y="5095218"/>
              <a:ext cx="4441013" cy="156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        </a:t>
              </a:r>
              <a:r>
                <a:rPr kumimoji="0" lang="es-MX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Stakeholders</a:t>
              </a: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 y equipos </a:t>
              </a:r>
              <a:r>
                <a:rPr kumimoji="0" lang="es-MX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core</a:t>
              </a:r>
              <a:r>
                <a:rPr kumimoji="0" lang="es-MX" sz="14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: </a:t>
              </a:r>
              <a:r>
                <a:rPr kumimoji="0" lang="es-MX" sz="1200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65000"/>
                    </a:srgbClr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rPr>
                <a:t>(detallar el rol esperado)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60903927-2883-9532-2C8C-C852DB013C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1818" y="3890780"/>
              <a:ext cx="5462" cy="11833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3F7CA012-08BC-E1D7-2C8C-EF1A6F675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336" y="5096540"/>
              <a:ext cx="909275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6" name="Picture 2" descr="Carpeta - Iconos gratis de interfaz">
            <a:extLst>
              <a:ext uri="{FF2B5EF4-FFF2-40B4-BE49-F238E27FC236}">
                <a16:creationId xmlns:a16="http://schemas.microsoft.com/office/drawing/2014/main" id="{55B0B43C-9D8F-8B0A-1289-CD363EC8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8" y="1118461"/>
            <a:ext cx="219740" cy="21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Lupa - Iconos gratis de">
            <a:extLst>
              <a:ext uri="{FF2B5EF4-FFF2-40B4-BE49-F238E27FC236}">
                <a16:creationId xmlns:a16="http://schemas.microsoft.com/office/drawing/2014/main" id="{ED5C53A7-989A-DF48-FB7F-2407A13CC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89" y="1724026"/>
            <a:ext cx="219740" cy="21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Result Icons - Free SVG &amp; PNG Result Images - Noun Project">
            <a:extLst>
              <a:ext uri="{FF2B5EF4-FFF2-40B4-BE49-F238E27FC236}">
                <a16:creationId xmlns:a16="http://schemas.microsoft.com/office/drawing/2014/main" id="{ED31BC75-A8FA-1DED-7A98-5DE59ADDB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108" y="1691421"/>
            <a:ext cx="252346" cy="25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Out of Scope Icon - Free PNG &amp; SVG 83826 - Noun Project">
            <a:extLst>
              <a:ext uri="{FF2B5EF4-FFF2-40B4-BE49-F238E27FC236}">
                <a16:creationId xmlns:a16="http://schemas.microsoft.com/office/drawing/2014/main" id="{AE7B8825-4AAD-4AF5-EE04-239763A44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75" y="3556433"/>
            <a:ext cx="284048" cy="28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Value Increase Icon - Free PNG &amp; SVG 781052 - Noun Project">
            <a:extLst>
              <a:ext uri="{FF2B5EF4-FFF2-40B4-BE49-F238E27FC236}">
                <a16:creationId xmlns:a16="http://schemas.microsoft.com/office/drawing/2014/main" id="{064E248E-4C8A-1B6F-D411-11A4CC4D5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55" y="3539905"/>
            <a:ext cx="234165" cy="23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Engranaje - Iconos gratis de editar herramientas">
            <a:extLst>
              <a:ext uri="{FF2B5EF4-FFF2-40B4-BE49-F238E27FC236}">
                <a16:creationId xmlns:a16="http://schemas.microsoft.com/office/drawing/2014/main" id="{539A7A2D-9053-E709-93B4-63AE4D6A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8" y="4808557"/>
            <a:ext cx="219739" cy="219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0" descr="Stakeholder - Free people icons">
            <a:extLst>
              <a:ext uri="{FF2B5EF4-FFF2-40B4-BE49-F238E27FC236}">
                <a16:creationId xmlns:a16="http://schemas.microsoft.com/office/drawing/2014/main" id="{1863100D-333B-B0BE-BD47-BD863A0AC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924" y="4764254"/>
            <a:ext cx="286194" cy="28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41ACDA11-5183-8F3B-2DE9-665B061D1541}"/>
              </a:ext>
            </a:extLst>
          </p:cNvPr>
          <p:cNvCxnSpPr>
            <a:cxnSpLocks/>
          </p:cNvCxnSpPr>
          <p:nvPr/>
        </p:nvCxnSpPr>
        <p:spPr>
          <a:xfrm>
            <a:off x="6234327" y="4808557"/>
            <a:ext cx="0" cy="135321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E3AF904E-DE44-BF71-0D2E-A331EFA92452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25" name="Picture 32" descr="Icon&#10;&#10;Description automatically generated">
            <a:hlinkClick r:id="rId9" action="ppaction://hlinksldjump"/>
            <a:extLst>
              <a:ext uri="{FF2B5EF4-FFF2-40B4-BE49-F238E27FC236}">
                <a16:creationId xmlns:a16="http://schemas.microsoft.com/office/drawing/2014/main" id="{D1F3EE29-6776-559C-6630-4975327D39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36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F300B-E308-3F40-AFF1-C43957C3887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0A1A0966-58B5-D140-B861-27719A32589F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A81ADC-919E-FA44-9694-10FE41F69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14325"/>
            <a:ext cx="4170362" cy="6062663"/>
          </a:xfrm>
        </p:spPr>
        <p:txBody>
          <a:bodyPr anchor="ctr">
            <a:normAutofit/>
          </a:bodyPr>
          <a:lstStyle/>
          <a:p>
            <a:r>
              <a:rPr lang="en-US" sz="4400" b="1">
                <a:latin typeface="Bogle" panose="020B0503020203060203" pitchFamily="34" charset="77"/>
              </a:rPr>
              <a:t>Roadmap</a:t>
            </a:r>
            <a:br>
              <a:rPr lang="en-US" sz="4400" b="1">
                <a:latin typeface="Bogle" panose="020B0503020203060203" pitchFamily="34" charset="77"/>
              </a:rPr>
            </a:br>
            <a:r>
              <a:rPr lang="en-US" sz="4400" b="1">
                <a:latin typeface="Bogle" panose="020B0503020203060203" pitchFamily="34" charset="77"/>
              </a:rPr>
              <a:t>&amp; </a:t>
            </a:r>
            <a:r>
              <a:rPr lang="es-MX" sz="4400" b="1">
                <a:latin typeface="Bogle" panose="020B0503020203060203" pitchFamily="34" charset="77"/>
              </a:rPr>
              <a:t>Next </a:t>
            </a:r>
            <a:r>
              <a:rPr lang="es-MX" sz="4400" b="1" err="1">
                <a:latin typeface="Bogle" panose="020B0503020203060203" pitchFamily="34" charset="77"/>
              </a:rPr>
              <a:t>Steps</a:t>
            </a:r>
            <a:endParaRPr lang="es-MX" sz="4400" b="1">
              <a:latin typeface="Bogle" panose="020B0503020203060203" pitchFamily="34" charset="77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CC66CCD-C6CD-C8B9-7060-AC032D51C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7" r="20666"/>
          <a:stretch/>
        </p:blipFill>
        <p:spPr>
          <a:xfrm>
            <a:off x="4170362" y="-41913"/>
            <a:ext cx="8105302" cy="69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76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226ABF-C581-1331-D464-16E68CD2EB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C7C869F-E4F3-5155-FC87-3BE6A892C62A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FE461F66-C1FA-9385-DC21-DE6B1C94AF22}"/>
              </a:ext>
            </a:extLst>
          </p:cNvPr>
          <p:cNvSpPr txBox="1"/>
          <p:nvPr/>
        </p:nvSpPr>
        <p:spPr>
          <a:xfrm>
            <a:off x="252544" y="206497"/>
            <a:ext cx="9076513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>
                <a:solidFill>
                  <a:srgbClr val="041E42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Plan de capacitación 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|  </a:t>
            </a:r>
            <a:r>
              <a:rPr lang="es-MX" sz="2400" b="1" kern="0">
                <a:solidFill>
                  <a:srgbClr val="0071DC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Necesidades e intereses principales</a:t>
            </a:r>
            <a:endParaRPr kumimoji="0" lang="es-MX" sz="2400" b="1" i="0" u="none" strike="noStrike" kern="1200" cap="none" spc="0" normalizeH="0" baseline="0" noProof="0">
              <a:ln>
                <a:noFill/>
              </a:ln>
              <a:solidFill>
                <a:srgbClr val="0071DC"/>
              </a:solidFill>
              <a:effectLst/>
              <a:uLnTx/>
              <a:uFillTx/>
              <a:latin typeface="Bogle Black" panose="020B0503020203060203" pitchFamily="34" charset="77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B66FBC6-97CC-06F3-28DC-9F93B665604D}"/>
              </a:ext>
            </a:extLst>
          </p:cNvPr>
          <p:cNvSpPr txBox="1"/>
          <p:nvPr/>
        </p:nvSpPr>
        <p:spPr>
          <a:xfrm>
            <a:off x="252544" y="761131"/>
            <a:ext cx="11076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>
                <a:latin typeface="Bogle" panose="020B0503020203060203" pitchFamily="34" charset="77"/>
              </a:rPr>
              <a:t>Las principales oportunidades fueron priorizadas con base en la opinión del equipo…</a:t>
            </a:r>
          </a:p>
        </p:txBody>
      </p:sp>
      <p:sp>
        <p:nvSpPr>
          <p:cNvPr id="8" name="Rectángulo redondeado 82">
            <a:extLst>
              <a:ext uri="{FF2B5EF4-FFF2-40B4-BE49-F238E27FC236}">
                <a16:creationId xmlns:a16="http://schemas.microsoft.com/office/drawing/2014/main" id="{9FDDF4AF-7F28-2116-2FB3-248C00B83777}"/>
              </a:ext>
            </a:extLst>
          </p:cNvPr>
          <p:cNvSpPr/>
          <p:nvPr/>
        </p:nvSpPr>
        <p:spPr>
          <a:xfrm>
            <a:off x="252544" y="1388206"/>
            <a:ext cx="3686769" cy="2405497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 w="3175">
            <a:solidFill>
              <a:srgbClr val="0071D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s-MX" sz="1867" b="0" i="0" u="none" strike="noStrike" kern="0" cap="none" spc="0" normalizeH="0" baseline="0" noProof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sym typeface="Arial"/>
            </a:endParaRPr>
          </a:p>
        </p:txBody>
      </p:sp>
      <p:sp>
        <p:nvSpPr>
          <p:cNvPr id="9" name="Rectángulo 94">
            <a:extLst>
              <a:ext uri="{FF2B5EF4-FFF2-40B4-BE49-F238E27FC236}">
                <a16:creationId xmlns:a16="http://schemas.microsoft.com/office/drawing/2014/main" id="{B4C1F396-EBD3-624C-B438-AE97899BE698}"/>
              </a:ext>
            </a:extLst>
          </p:cNvPr>
          <p:cNvSpPr/>
          <p:nvPr/>
        </p:nvSpPr>
        <p:spPr>
          <a:xfrm>
            <a:off x="475721" y="1579626"/>
            <a:ext cx="3342582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67" b="1" i="0" u="none" strike="noStrike" kern="1200" cap="none" spc="0" normalizeH="0" baseline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1. </a:t>
            </a:r>
            <a:r>
              <a:rPr kumimoji="0" lang="es-MX" sz="1467" b="1" i="0" u="none" strike="noStrike" kern="1200" cap="none" spc="0" normalizeH="0" baseline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Análisis y presentación de resultados</a:t>
            </a:r>
            <a:endParaRPr kumimoji="0" lang="es-MX" sz="1467" b="1" i="0" u="none" strike="noStrike" kern="1200" cap="none" spc="0" normalizeH="0" baseline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cxnSp>
        <p:nvCxnSpPr>
          <p:cNvPr id="10" name="Conector recto 91">
            <a:extLst>
              <a:ext uri="{FF2B5EF4-FFF2-40B4-BE49-F238E27FC236}">
                <a16:creationId xmlns:a16="http://schemas.microsoft.com/office/drawing/2014/main" id="{6E5B7E39-34E5-EA50-F9E7-F15B1BC315E2}"/>
              </a:ext>
            </a:extLst>
          </p:cNvPr>
          <p:cNvCxnSpPr>
            <a:cxnSpLocks/>
          </p:cNvCxnSpPr>
          <p:nvPr/>
        </p:nvCxnSpPr>
        <p:spPr>
          <a:xfrm>
            <a:off x="475721" y="1897726"/>
            <a:ext cx="3257510" cy="0"/>
          </a:xfrm>
          <a:prstGeom prst="line">
            <a:avLst/>
          </a:prstGeom>
          <a:ln>
            <a:solidFill>
              <a:srgbClr val="0071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059638B0-AA07-3C67-51DD-0654BB491081}"/>
              </a:ext>
            </a:extLst>
          </p:cNvPr>
          <p:cNvSpPr txBox="1"/>
          <p:nvPr/>
        </p:nvSpPr>
        <p:spPr>
          <a:xfrm>
            <a:off x="399815" y="1992846"/>
            <a:ext cx="3257510" cy="1585049"/>
          </a:xfrm>
          <a:prstGeom prst="rect">
            <a:avLst/>
          </a:prstGeom>
          <a:solidFill>
            <a:schemeClr val="bg1"/>
          </a:solidFill>
        </p:spPr>
        <p:txBody>
          <a:bodyPr wrap="square" lIns="121920" tIns="60960" rIns="121920" bIns="6096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900"/>
            </a:lvl1pPr>
          </a:lstStyle>
          <a:p>
            <a:pPr algn="just" defTabSz="914377">
              <a:buClr>
                <a:srgbClr val="041E42"/>
              </a:buClr>
              <a:buSzPct val="135000"/>
              <a:defRPr/>
            </a:pPr>
            <a:r>
              <a:rPr lang="es-MX" sz="1200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“Me gustaría </a:t>
            </a:r>
            <a:r>
              <a:rPr lang="es-MX" sz="1200" b="1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fortalecer</a:t>
            </a:r>
            <a:r>
              <a:rPr lang="es-MX" sz="1200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 la seguridad </a:t>
            </a:r>
            <a:r>
              <a:rPr lang="es-MX" sz="1200" b="1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en</a:t>
            </a:r>
            <a:r>
              <a:rPr lang="es-MX" sz="1200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 el proceso de </a:t>
            </a:r>
            <a:r>
              <a:rPr lang="es-MX" sz="1200" b="1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integrar información cuanti y cuali, </a:t>
            </a:r>
            <a:r>
              <a:rPr lang="es-MX" sz="1200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… visualizar mejor la info en una presentación”</a:t>
            </a:r>
          </a:p>
          <a:p>
            <a:pPr algn="just" defTabSz="914377">
              <a:buClr>
                <a:srgbClr val="041E42"/>
              </a:buClr>
              <a:buSzPct val="135000"/>
              <a:defRPr/>
            </a:pPr>
            <a:r>
              <a:rPr lang="es-MX" sz="1400">
                <a:solidFill>
                  <a:srgbClr val="041E42"/>
                </a:solidFill>
                <a:latin typeface="Bogle" panose="020B0503020203060203" pitchFamily="34" charset="0"/>
                <a:sym typeface="Arial"/>
              </a:rPr>
              <a:t>Potenciar el uso de tools </a:t>
            </a:r>
            <a:r>
              <a:rPr kumimoji="0" lang="es-MX" sz="1400" i="0" u="none" strike="noStrike" kern="1200" cap="none" spc="0" normalizeH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sym typeface="Arial"/>
              </a:rPr>
              <a:t>a partir de un </a:t>
            </a:r>
            <a:r>
              <a:rPr kumimoji="0" lang="es-MX" sz="1400" b="1" i="0" u="none" strike="noStrike" kern="1200" cap="none" spc="0" normalizeH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sym typeface="Arial"/>
              </a:rPr>
              <a:t>conocimiento táctico del tipo de respuestas que dan</a:t>
            </a:r>
            <a:endParaRPr kumimoji="0" lang="es-MX" sz="1400" b="1" i="0" u="none" strike="noStrike" kern="1200" cap="none" spc="0" normalizeH="0" baseline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sym typeface="Arial"/>
            </a:endParaRPr>
          </a:p>
        </p:txBody>
      </p:sp>
      <p:sp>
        <p:nvSpPr>
          <p:cNvPr id="12" name="Rectángulo redondeado 82">
            <a:extLst>
              <a:ext uri="{FF2B5EF4-FFF2-40B4-BE49-F238E27FC236}">
                <a16:creationId xmlns:a16="http://schemas.microsoft.com/office/drawing/2014/main" id="{9662A8D4-785D-C221-8A54-682DBBD3F5E2}"/>
              </a:ext>
            </a:extLst>
          </p:cNvPr>
          <p:cNvSpPr/>
          <p:nvPr/>
        </p:nvSpPr>
        <p:spPr>
          <a:xfrm>
            <a:off x="4161224" y="1388206"/>
            <a:ext cx="3686769" cy="2405497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 w="3175">
            <a:solidFill>
              <a:srgbClr val="0071D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s-MX" sz="1867" b="0" i="0" u="none" strike="noStrike" kern="0" cap="none" spc="0" normalizeH="0" baseline="0" noProof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sym typeface="Arial"/>
            </a:endParaRPr>
          </a:p>
        </p:txBody>
      </p:sp>
      <p:sp>
        <p:nvSpPr>
          <p:cNvPr id="13" name="Rectángulo 94">
            <a:extLst>
              <a:ext uri="{FF2B5EF4-FFF2-40B4-BE49-F238E27FC236}">
                <a16:creationId xmlns:a16="http://schemas.microsoft.com/office/drawing/2014/main" id="{157B6039-1C8A-92CF-C197-45D6BE379B94}"/>
              </a:ext>
            </a:extLst>
          </p:cNvPr>
          <p:cNvSpPr/>
          <p:nvPr/>
        </p:nvSpPr>
        <p:spPr>
          <a:xfrm>
            <a:off x="4384401" y="1579626"/>
            <a:ext cx="3175869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67" b="1" i="0" u="none" strike="noStrike" kern="1200" cap="none" spc="0" normalizeH="0" baseline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2. </a:t>
            </a:r>
            <a:r>
              <a:rPr kumimoji="0" lang="es-MX" sz="1467" b="1" i="0" u="none" strike="noStrike" kern="1200" cap="none" spc="0" normalizeH="0" baseline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Diseño de planes de investigación </a:t>
            </a:r>
            <a:endParaRPr kumimoji="0" lang="es-MX" sz="1467" b="1" i="0" u="none" strike="noStrike" kern="1200" cap="none" spc="0" normalizeH="0" baseline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cxnSp>
        <p:nvCxnSpPr>
          <p:cNvPr id="14" name="Conector recto 91">
            <a:extLst>
              <a:ext uri="{FF2B5EF4-FFF2-40B4-BE49-F238E27FC236}">
                <a16:creationId xmlns:a16="http://schemas.microsoft.com/office/drawing/2014/main" id="{BC8BE006-D85E-59B1-DC29-1960EECC5825}"/>
              </a:ext>
            </a:extLst>
          </p:cNvPr>
          <p:cNvCxnSpPr>
            <a:cxnSpLocks/>
          </p:cNvCxnSpPr>
          <p:nvPr/>
        </p:nvCxnSpPr>
        <p:spPr>
          <a:xfrm>
            <a:off x="4384401" y="1897726"/>
            <a:ext cx="3257510" cy="0"/>
          </a:xfrm>
          <a:prstGeom prst="line">
            <a:avLst/>
          </a:prstGeom>
          <a:ln>
            <a:solidFill>
              <a:srgbClr val="0071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redondeado 82">
            <a:extLst>
              <a:ext uri="{FF2B5EF4-FFF2-40B4-BE49-F238E27FC236}">
                <a16:creationId xmlns:a16="http://schemas.microsoft.com/office/drawing/2014/main" id="{ACF7FB97-05BA-72DF-7105-3204BF79B242}"/>
              </a:ext>
            </a:extLst>
          </p:cNvPr>
          <p:cNvSpPr/>
          <p:nvPr/>
        </p:nvSpPr>
        <p:spPr>
          <a:xfrm>
            <a:off x="8029510" y="1388206"/>
            <a:ext cx="3686769" cy="2405497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 w="3175">
            <a:solidFill>
              <a:srgbClr val="0071D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s-MX" sz="1867" b="0" i="0" u="none" strike="noStrike" kern="0" cap="none" spc="0" normalizeH="0" baseline="0" noProof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sym typeface="Arial"/>
            </a:endParaRPr>
          </a:p>
        </p:txBody>
      </p:sp>
      <p:sp>
        <p:nvSpPr>
          <p:cNvPr id="16" name="Rectángulo 94">
            <a:extLst>
              <a:ext uri="{FF2B5EF4-FFF2-40B4-BE49-F238E27FC236}">
                <a16:creationId xmlns:a16="http://schemas.microsoft.com/office/drawing/2014/main" id="{D2FEF1E8-FC5D-B091-8F47-77E47A1A5AC2}"/>
              </a:ext>
            </a:extLst>
          </p:cNvPr>
          <p:cNvSpPr/>
          <p:nvPr/>
        </p:nvSpPr>
        <p:spPr>
          <a:xfrm>
            <a:off x="8252687" y="1579626"/>
            <a:ext cx="2885726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67" b="1">
                <a:solidFill>
                  <a:srgbClr val="041E42"/>
                </a:solidFill>
                <a:latin typeface="Bogle" panose="020B0503020203060203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3</a:t>
            </a:r>
            <a:r>
              <a:rPr kumimoji="0" lang="es-MX" sz="1467" b="1" i="0" u="none" strike="noStrike" kern="1200" cap="none" spc="0" normalizeH="0" baseline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. </a:t>
            </a:r>
            <a:r>
              <a:rPr kumimoji="0" lang="es-MX" sz="1467" b="1" i="0" u="none" strike="noStrike" kern="1200" cap="none" spc="0" normalizeH="0" baseline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Levantamiento de información</a:t>
            </a:r>
            <a:endParaRPr kumimoji="0" lang="es-MX" sz="1467" b="1" i="0" u="none" strike="noStrike" kern="1200" cap="none" spc="0" normalizeH="0" baseline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ea typeface="Helvetica Neue" panose="02000503000000020004" pitchFamily="2" charset="0"/>
              <a:cs typeface="Helvetica Neue" panose="02000503000000020004" pitchFamily="2" charset="0"/>
              <a:sym typeface="Arial"/>
            </a:endParaRPr>
          </a:p>
        </p:txBody>
      </p:sp>
      <p:cxnSp>
        <p:nvCxnSpPr>
          <p:cNvPr id="17" name="Conector recto 91">
            <a:extLst>
              <a:ext uri="{FF2B5EF4-FFF2-40B4-BE49-F238E27FC236}">
                <a16:creationId xmlns:a16="http://schemas.microsoft.com/office/drawing/2014/main" id="{2553B4DD-DA63-3E03-F767-1C555593BA88}"/>
              </a:ext>
            </a:extLst>
          </p:cNvPr>
          <p:cNvCxnSpPr>
            <a:cxnSpLocks/>
          </p:cNvCxnSpPr>
          <p:nvPr/>
        </p:nvCxnSpPr>
        <p:spPr>
          <a:xfrm>
            <a:off x="8252687" y="1897726"/>
            <a:ext cx="3257510" cy="0"/>
          </a:xfrm>
          <a:prstGeom prst="line">
            <a:avLst/>
          </a:prstGeom>
          <a:ln>
            <a:solidFill>
              <a:srgbClr val="0071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">
            <a:extLst>
              <a:ext uri="{FF2B5EF4-FFF2-40B4-BE49-F238E27FC236}">
                <a16:creationId xmlns:a16="http://schemas.microsoft.com/office/drawing/2014/main" id="{51D3B004-9534-34E8-DC9A-CD7306C65F9B}"/>
              </a:ext>
            </a:extLst>
          </p:cNvPr>
          <p:cNvSpPr txBox="1"/>
          <p:nvPr/>
        </p:nvSpPr>
        <p:spPr>
          <a:xfrm>
            <a:off x="4343579" y="1992846"/>
            <a:ext cx="3298331" cy="1585049"/>
          </a:xfrm>
          <a:prstGeom prst="rect">
            <a:avLst/>
          </a:prstGeom>
          <a:solidFill>
            <a:schemeClr val="bg1"/>
          </a:solidFill>
        </p:spPr>
        <p:txBody>
          <a:bodyPr wrap="square" lIns="121920" tIns="60960" rIns="121920" bIns="6096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900"/>
            </a:lvl1pPr>
          </a:lstStyle>
          <a:p>
            <a:pPr algn="just" defTabSz="914377">
              <a:buClr>
                <a:srgbClr val="041E42"/>
              </a:buClr>
              <a:buSzPct val="135000"/>
              <a:defRPr/>
            </a:pPr>
            <a:r>
              <a:rPr lang="es-MX" sz="1200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“Mi experiencia está enfocada en lo cuantitativo pero… todo iniciaba en lo cualitativo para </a:t>
            </a:r>
            <a:r>
              <a:rPr lang="es-MX" sz="1200" b="1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diseñar y comprobar hipotésis”</a:t>
            </a:r>
          </a:p>
          <a:p>
            <a:pPr algn="just" defTabSz="914377">
              <a:buClr>
                <a:srgbClr val="041E42"/>
              </a:buClr>
              <a:buSzPct val="135000"/>
              <a:defRPr/>
            </a:pPr>
            <a:r>
              <a:rPr lang="es-MX" sz="1400">
                <a:solidFill>
                  <a:srgbClr val="041E42"/>
                </a:solidFill>
                <a:latin typeface="Bogle" panose="020B0503020203060203" pitchFamily="34" charset="0"/>
                <a:sym typeface="Arial"/>
              </a:rPr>
              <a:t>Comprender la pregunta clave a resolver </a:t>
            </a:r>
            <a:r>
              <a:rPr kumimoji="0" lang="es-MX" sz="1400" b="1" i="0" u="none" strike="noStrike" kern="1200" cap="none" spc="0" normalizeH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sym typeface="Arial"/>
              </a:rPr>
              <a:t>para integrar fuentes y metodologias efectivas</a:t>
            </a:r>
            <a:endParaRPr kumimoji="0" lang="es-MX" sz="1400" b="1" i="0" u="none" strike="noStrike" kern="1200" cap="none" spc="0" normalizeH="0" baseline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sym typeface="Arial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838E8B93-420C-C8FB-E923-4152D458A661}"/>
              </a:ext>
            </a:extLst>
          </p:cNvPr>
          <p:cNvSpPr txBox="1"/>
          <p:nvPr/>
        </p:nvSpPr>
        <p:spPr>
          <a:xfrm>
            <a:off x="8211866" y="1992846"/>
            <a:ext cx="3298331" cy="1615827"/>
          </a:xfrm>
          <a:prstGeom prst="rect">
            <a:avLst/>
          </a:prstGeom>
          <a:solidFill>
            <a:schemeClr val="bg1"/>
          </a:solidFill>
        </p:spPr>
        <p:txBody>
          <a:bodyPr wrap="square" lIns="121920" tIns="60960" rIns="121920" bIns="6096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>
              <a:spcBef>
                <a:spcPts val="600"/>
              </a:spcBef>
              <a:buFont typeface="Arial" panose="020B0604020202020204" pitchFamily="34" charset="0"/>
              <a:buChar char="•"/>
              <a:defRPr sz="900"/>
            </a:lvl1pPr>
          </a:lstStyle>
          <a:p>
            <a:pPr algn="just" defTabSz="914377">
              <a:buClr>
                <a:srgbClr val="041E42"/>
              </a:buClr>
              <a:buSzPct val="135000"/>
              <a:defRPr/>
            </a:pPr>
            <a:r>
              <a:rPr lang="es-MX" sz="1200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“…Hay muchas </a:t>
            </a:r>
            <a:r>
              <a:rPr lang="es-MX" sz="1200" b="1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fuentes de información</a:t>
            </a:r>
            <a:r>
              <a:rPr lang="es-MX" sz="1200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 interna </a:t>
            </a:r>
            <a:r>
              <a:rPr lang="es-MX" sz="1200" b="1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que no conozco </a:t>
            </a:r>
            <a:r>
              <a:rPr lang="es-MX" sz="1200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y que se pueden integrar también en los análisis</a:t>
            </a:r>
            <a:r>
              <a:rPr lang="es-MX" sz="1200" b="1" i="1">
                <a:solidFill>
                  <a:schemeClr val="bg1">
                    <a:lumMod val="50000"/>
                  </a:schemeClr>
                </a:solidFill>
                <a:latin typeface="Bogle" panose="020B0503020203060203" pitchFamily="34" charset="0"/>
                <a:sym typeface="Arial"/>
              </a:rPr>
              <a:t>”</a:t>
            </a:r>
          </a:p>
          <a:p>
            <a:pPr algn="just" defTabSz="914377">
              <a:buClr>
                <a:srgbClr val="041E42"/>
              </a:buClr>
              <a:buSzPct val="135000"/>
              <a:defRPr/>
            </a:pPr>
            <a:r>
              <a:rPr lang="es-MX" sz="1400">
                <a:solidFill>
                  <a:srgbClr val="041E42"/>
                </a:solidFill>
                <a:latin typeface="Bogle" panose="020B0503020203060203" pitchFamily="34" charset="0"/>
                <a:sym typeface="Arial"/>
              </a:rPr>
              <a:t>Conocer posibles riesgos </a:t>
            </a:r>
            <a:r>
              <a:rPr lang="es-MX" sz="1400" b="1">
                <a:solidFill>
                  <a:srgbClr val="041E42"/>
                </a:solidFill>
                <a:latin typeface="Bogle" panose="020B0503020203060203" pitchFamily="34" charset="0"/>
                <a:sym typeface="Arial"/>
              </a:rPr>
              <a:t>en el levantamiento de data primaria para garantizar respuestas efectivas que, contribuyen a la estrategia</a:t>
            </a:r>
            <a:endParaRPr kumimoji="0" lang="es-MX" sz="1400" b="1" i="0" u="none" strike="noStrike" kern="1200" cap="none" spc="0" normalizeH="0" baseline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sym typeface="Arial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078F068-02CB-B5C4-02F5-4C2ACE192319}"/>
              </a:ext>
            </a:extLst>
          </p:cNvPr>
          <p:cNvSpPr txBox="1"/>
          <p:nvPr/>
        </p:nvSpPr>
        <p:spPr>
          <a:xfrm>
            <a:off x="557560" y="4952110"/>
            <a:ext cx="53533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400">
                <a:latin typeface="Bogle" panose="020B0503020203060203" pitchFamily="34" charset="77"/>
              </a:rPr>
              <a:t>Equipo con gran </a:t>
            </a:r>
            <a:r>
              <a:rPr lang="es-MX" sz="1400" b="1">
                <a:latin typeface="Bogle" panose="020B0503020203060203" pitchFamily="34" charset="77"/>
              </a:rPr>
              <a:t>capacidad de análisis </a:t>
            </a:r>
            <a:r>
              <a:rPr lang="es-MX" sz="1400">
                <a:latin typeface="Bogle" panose="020B0503020203060203" pitchFamily="34" charset="77"/>
              </a:rPr>
              <a:t>de información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>
                <a:latin typeface="Bogle" panose="020B0503020203060203" pitchFamily="34" charset="77"/>
              </a:rPr>
              <a:t>Nos especializamos en </a:t>
            </a:r>
            <a:r>
              <a:rPr lang="es-MX" sz="1400" b="1">
                <a:latin typeface="Bogle" panose="020B0503020203060203" pitchFamily="34" charset="77"/>
              </a:rPr>
              <a:t>resolver dudas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>
                <a:latin typeface="Bogle" panose="020B0503020203060203" pitchFamily="34" charset="77"/>
              </a:rPr>
              <a:t>Tenemos </a:t>
            </a:r>
            <a:r>
              <a:rPr lang="es-MX" sz="1400" b="1">
                <a:latin typeface="Bogle" panose="020B0503020203060203" pitchFamily="34" charset="77"/>
              </a:rPr>
              <a:t>buen nivel de conocimiento </a:t>
            </a:r>
            <a:r>
              <a:rPr lang="es-MX" sz="1400">
                <a:latin typeface="Bogle" panose="020B0503020203060203" pitchFamily="34" charset="77"/>
              </a:rPr>
              <a:t>de herramientas de procesamiento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2C827F7-8A3A-4BA3-B0D8-8CBC0448AEA1}"/>
              </a:ext>
            </a:extLst>
          </p:cNvPr>
          <p:cNvSpPr txBox="1"/>
          <p:nvPr/>
        </p:nvSpPr>
        <p:spPr>
          <a:xfrm>
            <a:off x="6362896" y="4952110"/>
            <a:ext cx="54481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1400" b="1">
                <a:latin typeface="Bogle" panose="020B0503020203060203" pitchFamily="34" charset="77"/>
              </a:rPr>
              <a:t>Fortalecernos</a:t>
            </a:r>
            <a:r>
              <a:rPr lang="es-MX" sz="1400">
                <a:latin typeface="Bogle" panose="020B0503020203060203" pitchFamily="34" charset="77"/>
              </a:rPr>
              <a:t> en el </a:t>
            </a:r>
            <a:r>
              <a:rPr lang="es-MX" sz="1400" b="1">
                <a:latin typeface="Bogle" panose="020B0503020203060203" pitchFamily="34" charset="77"/>
              </a:rPr>
              <a:t>diagnóstico </a:t>
            </a:r>
            <a:r>
              <a:rPr lang="es-MX" sz="1400">
                <a:latin typeface="Bogle" panose="020B0503020203060203" pitchFamily="34" charset="77"/>
              </a:rPr>
              <a:t>de problemáticas 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>
                <a:latin typeface="Bogle" panose="020B0503020203060203" pitchFamily="34" charset="77"/>
              </a:rPr>
              <a:t>Integrar planes de </a:t>
            </a:r>
            <a:r>
              <a:rPr lang="es-MX" sz="1400" b="1">
                <a:latin typeface="Bogle" panose="020B0503020203060203" pitchFamily="34" charset="77"/>
              </a:rPr>
              <a:t>investigación </a:t>
            </a:r>
            <a:r>
              <a:rPr lang="es-MX" sz="1400">
                <a:latin typeface="Bogle" panose="020B0503020203060203" pitchFamily="34" charset="77"/>
              </a:rPr>
              <a:t>con alcance </a:t>
            </a:r>
            <a:r>
              <a:rPr lang="es-MX" sz="1400" b="1">
                <a:latin typeface="Bogle" panose="020B0503020203060203" pitchFamily="34" charset="77"/>
              </a:rPr>
              <a:t>a nivel estrategico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>
                <a:latin typeface="Bogle" panose="020B0503020203060203" pitchFamily="34" charset="77"/>
              </a:rPr>
              <a:t>Desarrollar </a:t>
            </a:r>
            <a:r>
              <a:rPr lang="es-MX" sz="1400" b="1">
                <a:latin typeface="Bogle" panose="020B0503020203060203" pitchFamily="34" charset="77"/>
              </a:rPr>
              <a:t>mayor conocimiento técnico de </a:t>
            </a:r>
            <a:r>
              <a:rPr lang="es-MX" sz="1400" b="1" i="1">
                <a:latin typeface="Bogle" panose="020B0503020203060203" pitchFamily="34" charset="77"/>
              </a:rPr>
              <a:t>tools</a:t>
            </a:r>
            <a:r>
              <a:rPr lang="es-MX" sz="1400" b="1">
                <a:latin typeface="Bogle" panose="020B0503020203060203" pitchFamily="34" charset="77"/>
              </a:rPr>
              <a:t> </a:t>
            </a:r>
            <a:r>
              <a:rPr lang="es-MX" sz="1400">
                <a:latin typeface="Bogle" panose="020B0503020203060203" pitchFamily="34" charset="77"/>
              </a:rPr>
              <a:t>y formas de </a:t>
            </a:r>
            <a:r>
              <a:rPr lang="es-MX" sz="1400" b="1">
                <a:latin typeface="Bogle" panose="020B0503020203060203" pitchFamily="34" charset="77"/>
              </a:rPr>
              <a:t>obtener data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F476AE7-8017-681E-925F-D38BA3DDF6EC}"/>
              </a:ext>
            </a:extLst>
          </p:cNvPr>
          <p:cNvCxnSpPr/>
          <p:nvPr/>
        </p:nvCxnSpPr>
        <p:spPr>
          <a:xfrm>
            <a:off x="5910943" y="4952110"/>
            <a:ext cx="0" cy="95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áfico 22" descr="Playbook con relleno sólido">
            <a:extLst>
              <a:ext uri="{FF2B5EF4-FFF2-40B4-BE49-F238E27FC236}">
                <a16:creationId xmlns:a16="http://schemas.microsoft.com/office/drawing/2014/main" id="{04D81DB9-3724-CECC-F50F-E4F958BAF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3613" y="4307401"/>
            <a:ext cx="516943" cy="516943"/>
          </a:xfrm>
          <a:prstGeom prst="rect">
            <a:avLst/>
          </a:prstGeom>
        </p:spPr>
      </p:pic>
      <p:pic>
        <p:nvPicPr>
          <p:cNvPr id="24" name="Gráfico 23" descr="Research con relleno sólido">
            <a:extLst>
              <a:ext uri="{FF2B5EF4-FFF2-40B4-BE49-F238E27FC236}">
                <a16:creationId xmlns:a16="http://schemas.microsoft.com/office/drawing/2014/main" id="{D78D8477-4531-F502-D914-2C4CFB49C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29" y="4363286"/>
            <a:ext cx="405172" cy="405172"/>
          </a:xfrm>
          <a:prstGeom prst="rect">
            <a:avLst/>
          </a:prstGeom>
        </p:spPr>
      </p:pic>
      <p:sp>
        <p:nvSpPr>
          <p:cNvPr id="25" name="Rectángulo 94">
            <a:extLst>
              <a:ext uri="{FF2B5EF4-FFF2-40B4-BE49-F238E27FC236}">
                <a16:creationId xmlns:a16="http://schemas.microsoft.com/office/drawing/2014/main" id="{D99414E6-65CD-BEE5-E174-6DDD576D048E}"/>
              </a:ext>
            </a:extLst>
          </p:cNvPr>
          <p:cNvSpPr/>
          <p:nvPr/>
        </p:nvSpPr>
        <p:spPr>
          <a:xfrm>
            <a:off x="1226835" y="4452340"/>
            <a:ext cx="4681553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67" b="1" i="0" u="none" strike="noStrike" kern="1200" cap="none" spc="0" normalizeH="0" baseline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Fortalezas</a:t>
            </a:r>
          </a:p>
        </p:txBody>
      </p:sp>
      <p:sp>
        <p:nvSpPr>
          <p:cNvPr id="26" name="Rectángulo 94">
            <a:extLst>
              <a:ext uri="{FF2B5EF4-FFF2-40B4-BE49-F238E27FC236}">
                <a16:creationId xmlns:a16="http://schemas.microsoft.com/office/drawing/2014/main" id="{79A44673-062E-0849-8B55-9332545DE4F3}"/>
              </a:ext>
            </a:extLst>
          </p:cNvPr>
          <p:cNvSpPr/>
          <p:nvPr/>
        </p:nvSpPr>
        <p:spPr>
          <a:xfrm>
            <a:off x="6694664" y="4409881"/>
            <a:ext cx="4681553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67" b="1" i="0" u="none" strike="noStrike" kern="1200" cap="none" spc="0" normalizeH="0" baseline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" panose="020B0503020203060203" pitchFamily="34" charset="0"/>
                <a:ea typeface="Helvetica Neue" panose="02000503000000020004" pitchFamily="2" charset="0"/>
                <a:cs typeface="Helvetica Neue" panose="02000503000000020004" pitchFamily="2" charset="0"/>
                <a:sym typeface="Arial"/>
              </a:rPr>
              <a:t>Oportunidades</a:t>
            </a:r>
          </a:p>
        </p:txBody>
      </p:sp>
      <p:pic>
        <p:nvPicPr>
          <p:cNvPr id="27" name="Picture 32" descr="Icon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9A55202B-1C41-FA3E-3F03-E7FCE1C137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5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226ABF-C581-1331-D464-16E68CD2EB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C7C869F-E4F3-5155-FC87-3BE6A892C62A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sp>
        <p:nvSpPr>
          <p:cNvPr id="2" name="Rectángulo redondeado 82">
            <a:extLst>
              <a:ext uri="{FF2B5EF4-FFF2-40B4-BE49-F238E27FC236}">
                <a16:creationId xmlns:a16="http://schemas.microsoft.com/office/drawing/2014/main" id="{C541A618-5751-AD8B-B26A-250DA43AE1AC}"/>
              </a:ext>
            </a:extLst>
          </p:cNvPr>
          <p:cNvSpPr/>
          <p:nvPr/>
        </p:nvSpPr>
        <p:spPr>
          <a:xfrm>
            <a:off x="6117771" y="3904589"/>
            <a:ext cx="5341105" cy="2261411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 w="3175">
            <a:solidFill>
              <a:srgbClr val="0071D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s-MX" sz="1867" b="0" i="0" u="none" strike="noStrike" kern="0" cap="none" spc="0" normalizeH="0" baseline="0" noProof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sym typeface="Arial"/>
            </a:endParaRPr>
          </a:p>
        </p:txBody>
      </p:sp>
      <p:sp>
        <p:nvSpPr>
          <p:cNvPr id="3" name="Rectángulo redondeado 82">
            <a:extLst>
              <a:ext uri="{FF2B5EF4-FFF2-40B4-BE49-F238E27FC236}">
                <a16:creationId xmlns:a16="http://schemas.microsoft.com/office/drawing/2014/main" id="{0161B205-93FE-C2C9-B196-08EBBE2811ED}"/>
              </a:ext>
            </a:extLst>
          </p:cNvPr>
          <p:cNvSpPr/>
          <p:nvPr/>
        </p:nvSpPr>
        <p:spPr>
          <a:xfrm>
            <a:off x="330352" y="715799"/>
            <a:ext cx="5341105" cy="5450203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 w="3175">
            <a:solidFill>
              <a:srgbClr val="0071D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s-MX" sz="1867" b="0" i="0" u="none" strike="noStrike" kern="0" cap="none" spc="0" normalizeH="0" baseline="0" noProof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sym typeface="Arial"/>
            </a:endParaRPr>
          </a:p>
        </p:txBody>
      </p:sp>
      <p:sp>
        <p:nvSpPr>
          <p:cNvPr id="6" name="Rectángulo redondeado 82">
            <a:extLst>
              <a:ext uri="{FF2B5EF4-FFF2-40B4-BE49-F238E27FC236}">
                <a16:creationId xmlns:a16="http://schemas.microsoft.com/office/drawing/2014/main" id="{D49479DE-1B8E-8EDF-E920-7E3A112104A5}"/>
              </a:ext>
            </a:extLst>
          </p:cNvPr>
          <p:cNvSpPr/>
          <p:nvPr/>
        </p:nvSpPr>
        <p:spPr>
          <a:xfrm>
            <a:off x="6117771" y="715800"/>
            <a:ext cx="5341105" cy="3137744"/>
          </a:xfrm>
          <a:prstGeom prst="roundRect">
            <a:avLst>
              <a:gd name="adj" fmla="val 5224"/>
            </a:avLst>
          </a:prstGeom>
          <a:solidFill>
            <a:schemeClr val="bg1"/>
          </a:solidFill>
          <a:ln w="3175">
            <a:solidFill>
              <a:srgbClr val="0071D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s-MX" sz="1867" b="0" i="0" u="none" strike="noStrike" kern="0" cap="none" spc="0" normalizeH="0" baseline="0" noProof="0">
              <a:ln>
                <a:noFill/>
              </a:ln>
              <a:solidFill>
                <a:srgbClr val="041E42"/>
              </a:solidFill>
              <a:effectLst/>
              <a:uLnTx/>
              <a:uFillTx/>
              <a:latin typeface="Bogle" panose="020B0503020203060203" pitchFamily="34" charset="0"/>
              <a:sym typeface="Arial"/>
            </a:endParaRPr>
          </a:p>
        </p:txBody>
      </p:sp>
      <p:sp>
        <p:nvSpPr>
          <p:cNvPr id="7" name="CuadroTexto 3">
            <a:extLst>
              <a:ext uri="{FF2B5EF4-FFF2-40B4-BE49-F238E27FC236}">
                <a16:creationId xmlns:a16="http://schemas.microsoft.com/office/drawing/2014/main" id="{13DEE0D9-A7E3-208C-255C-2FFB177C3850}"/>
              </a:ext>
            </a:extLst>
          </p:cNvPr>
          <p:cNvSpPr txBox="1"/>
          <p:nvPr/>
        </p:nvSpPr>
        <p:spPr>
          <a:xfrm>
            <a:off x="252544" y="217679"/>
            <a:ext cx="7410991" cy="4616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MX" sz="2400" b="1">
                <a:solidFill>
                  <a:srgbClr val="041E42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Índice </a:t>
            </a:r>
            <a:r>
              <a:rPr kumimoji="0" lang="es-MX" sz="2400" b="1" i="0" u="none" strike="noStrike" kern="1200" cap="none" spc="0" normalizeH="0" baseline="0" noProof="0">
                <a:ln>
                  <a:noFill/>
                </a:ln>
                <a:solidFill>
                  <a:srgbClr val="041E42"/>
                </a:solidFill>
                <a:effectLst/>
                <a:uLnTx/>
                <a:uFillTx/>
                <a:latin typeface="Bogle Black" panose="020B0503020203060203" pitchFamily="34" charset="77"/>
                <a:ea typeface="+mn-ea"/>
                <a:cs typeface="Arial Black" panose="020B0604020202020204" pitchFamily="34" charset="0"/>
              </a:rPr>
              <a:t>|  </a:t>
            </a:r>
            <a:r>
              <a:rPr lang="es-MX" sz="2400" b="1" kern="0">
                <a:solidFill>
                  <a:srgbClr val="0071DC"/>
                </a:solidFill>
                <a:latin typeface="Bogle Black" panose="020B0503020203060203" pitchFamily="34" charset="77"/>
                <a:cs typeface="Arial Black" panose="020B0604020202020204" pitchFamily="34" charset="0"/>
              </a:rPr>
              <a:t>Plan de capacitación</a:t>
            </a:r>
            <a:endParaRPr kumimoji="0" lang="es-MX" sz="2400" b="1" i="0" u="none" strike="noStrike" kern="1200" cap="none" spc="0" normalizeH="0" baseline="0" noProof="0">
              <a:ln>
                <a:noFill/>
              </a:ln>
              <a:solidFill>
                <a:srgbClr val="0071DC"/>
              </a:solidFill>
              <a:effectLst/>
              <a:uLnTx/>
              <a:uFillTx/>
              <a:latin typeface="Bogle Black" panose="020B0503020203060203" pitchFamily="34" charset="77"/>
              <a:ea typeface="+mn-ea"/>
              <a:cs typeface="Arial Black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C529CF8-92C9-44F4-3D25-FC08A0DCE842}"/>
              </a:ext>
            </a:extLst>
          </p:cNvPr>
          <p:cNvSpPr txBox="1"/>
          <p:nvPr/>
        </p:nvSpPr>
        <p:spPr>
          <a:xfrm>
            <a:off x="6247009" y="985667"/>
            <a:ext cx="500503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>
                <a:latin typeface="Bogle" panose="020B0503020203060203" pitchFamily="34" charset="77"/>
              </a:rPr>
              <a:t>2. Diseño de propuestas de investigación 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96ED197-821F-9548-4BA3-915CCD3C5181}"/>
              </a:ext>
            </a:extLst>
          </p:cNvPr>
          <p:cNvCxnSpPr>
            <a:cxnSpLocks/>
          </p:cNvCxnSpPr>
          <p:nvPr/>
        </p:nvCxnSpPr>
        <p:spPr>
          <a:xfrm>
            <a:off x="477833" y="1349831"/>
            <a:ext cx="5005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F280CB10-835F-EF08-33B9-233B5221C6DC}"/>
              </a:ext>
            </a:extLst>
          </p:cNvPr>
          <p:cNvSpPr txBox="1"/>
          <p:nvPr/>
        </p:nvSpPr>
        <p:spPr>
          <a:xfrm>
            <a:off x="477833" y="985667"/>
            <a:ext cx="5005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>
                <a:latin typeface="Bogle" panose="020B0503020203060203" pitchFamily="34" charset="77"/>
              </a:rPr>
              <a:t>1. Análisis y presentación de resultados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A730CED-0970-2CEC-6F1C-B0E79F17DA8E}"/>
              </a:ext>
            </a:extLst>
          </p:cNvPr>
          <p:cNvSpPr txBox="1"/>
          <p:nvPr/>
        </p:nvSpPr>
        <p:spPr>
          <a:xfrm>
            <a:off x="477833" y="1431829"/>
            <a:ext cx="500503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200" b="1">
                <a:solidFill>
                  <a:srgbClr val="0170DC"/>
                </a:solidFill>
                <a:latin typeface="Bogle" panose="020B0503020203060203" pitchFamily="34" charset="77"/>
              </a:rPr>
              <a:t>Uso de Herramientas para procesamiento cuantitativo</a:t>
            </a:r>
          </a:p>
          <a:p>
            <a:r>
              <a:rPr lang="es-MX" sz="1200" b="1">
                <a:solidFill>
                  <a:srgbClr val="0170DC"/>
                </a:solidFill>
                <a:latin typeface="Bogle" panose="020B0503020203060203" pitchFamily="34" charset="77"/>
              </a:rPr>
              <a:t>EXCEL, Power BI, Tableau, Python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Funciones básicas y alcances del software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Usos más comúnes /Tipos de respuestas más útiles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Elaboración de tablas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Funciones Avanzadas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D830126-1739-D2FD-A45F-0BE43790E5E5}"/>
              </a:ext>
            </a:extLst>
          </p:cNvPr>
          <p:cNvSpPr txBox="1"/>
          <p:nvPr/>
        </p:nvSpPr>
        <p:spPr>
          <a:xfrm>
            <a:off x="477833" y="2668613"/>
            <a:ext cx="500503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200" b="1">
                <a:solidFill>
                  <a:srgbClr val="0170DC"/>
                </a:solidFill>
                <a:latin typeface="Bogle" panose="020B0503020203060203" pitchFamily="34" charset="77"/>
              </a:rPr>
              <a:t>Análisis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Diseño de herramientas de investigación (guías, cuestionarios…)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Diseño de plan de análisis (Metodologías analíticas)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Visualización de data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626EAF8-860B-8E5A-AF79-16D406B4E26E}"/>
              </a:ext>
            </a:extLst>
          </p:cNvPr>
          <p:cNvSpPr txBox="1"/>
          <p:nvPr/>
        </p:nvSpPr>
        <p:spPr>
          <a:xfrm>
            <a:off x="477833" y="3580584"/>
            <a:ext cx="500503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200" b="1">
                <a:solidFill>
                  <a:srgbClr val="0170DC"/>
                </a:solidFill>
                <a:latin typeface="Bogle" panose="020B0503020203060203" pitchFamily="34" charset="77"/>
              </a:rPr>
              <a:t>Presentación de resultados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Visualización de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Concreta, limpia </a:t>
            </a:r>
            <a:r>
              <a:rPr lang="es-MX" sz="1200">
                <a:latin typeface="Bogle" panose="020B0503020203060203" pitchFamily="34" charset="77"/>
                <a:sym typeface="Wingdings" pitchFamily="2" charset="2"/>
              </a:rPr>
              <a:t> </a:t>
            </a:r>
            <a:r>
              <a:rPr lang="es-MX" sz="1200" i="1">
                <a:latin typeface="Bogle" panose="020B0503020203060203" pitchFamily="34" charset="77"/>
                <a:sym typeface="Wingdings" pitchFamily="2" charset="2"/>
              </a:rPr>
              <a:t>Storytelling</a:t>
            </a:r>
            <a:endParaRPr lang="es-MX" sz="1200" i="1">
              <a:latin typeface="Bogle" panose="020B0503020203060203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Diseño de conclusiones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Diseño de recomendaciones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 i="1">
                <a:latin typeface="Bogle" panose="020B0503020203060203" pitchFamily="34" charset="77"/>
              </a:rPr>
              <a:t>Speech</a:t>
            </a:r>
            <a:r>
              <a:rPr lang="es-MX" sz="1200">
                <a:latin typeface="Bogle" panose="020B0503020203060203" pitchFamily="34" charset="77"/>
              </a:rPr>
              <a:t> para planteamiento de resultados </a:t>
            </a:r>
            <a:r>
              <a:rPr lang="es-MX" sz="1200">
                <a:latin typeface="Bogle" panose="020B0503020203060203" pitchFamily="34" charset="77"/>
                <a:sym typeface="Wingdings" pitchFamily="2" charset="2"/>
              </a:rPr>
              <a:t> Aporta conocimiento </a:t>
            </a:r>
            <a:endParaRPr lang="es-MX" sz="1200">
              <a:latin typeface="Bogle" panose="020B0503020203060203" pitchFamily="34" charset="77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CC760EF-80A1-C07F-5F4E-4C4F6028BD23}"/>
              </a:ext>
            </a:extLst>
          </p:cNvPr>
          <p:cNvCxnSpPr>
            <a:cxnSpLocks/>
          </p:cNvCxnSpPr>
          <p:nvPr/>
        </p:nvCxnSpPr>
        <p:spPr>
          <a:xfrm>
            <a:off x="6247009" y="1349831"/>
            <a:ext cx="500503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9EB4792-2AAC-8F18-9FB2-110331061729}"/>
              </a:ext>
            </a:extLst>
          </p:cNvPr>
          <p:cNvSpPr txBox="1"/>
          <p:nvPr/>
        </p:nvSpPr>
        <p:spPr>
          <a:xfrm>
            <a:off x="6247009" y="4045263"/>
            <a:ext cx="500503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>
                <a:latin typeface="Bogle" panose="020B0503020203060203" pitchFamily="34" charset="77"/>
              </a:rPr>
              <a:t>3. Levantamiento de información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6D56158-371E-1CE5-6BA3-2ED4BA901EAE}"/>
              </a:ext>
            </a:extLst>
          </p:cNvPr>
          <p:cNvCxnSpPr>
            <a:cxnSpLocks/>
          </p:cNvCxnSpPr>
          <p:nvPr/>
        </p:nvCxnSpPr>
        <p:spPr>
          <a:xfrm>
            <a:off x="6291383" y="4427771"/>
            <a:ext cx="491629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83E227-751D-561B-6F11-A3AC4BF204FD}"/>
              </a:ext>
            </a:extLst>
          </p:cNvPr>
          <p:cNvSpPr txBox="1"/>
          <p:nvPr/>
        </p:nvSpPr>
        <p:spPr>
          <a:xfrm>
            <a:off x="477833" y="4873297"/>
            <a:ext cx="5005039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200" b="1">
                <a:solidFill>
                  <a:srgbClr val="0170DC"/>
                </a:solidFill>
                <a:latin typeface="Bogle" panose="020B0503020203060203" pitchFamily="34" charset="77"/>
              </a:rPr>
              <a:t>Tools disponibles de apoyo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Passport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Euromoitor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Omnicategory Strategy  (EVA)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Google Analytics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TLD (Test Learn &amp; Do)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5C178F5-A774-3567-EC20-8A676D97EDFE}"/>
              </a:ext>
            </a:extLst>
          </p:cNvPr>
          <p:cNvSpPr txBox="1"/>
          <p:nvPr/>
        </p:nvSpPr>
        <p:spPr>
          <a:xfrm>
            <a:off x="2883078" y="5058566"/>
            <a:ext cx="25894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LAT (Uber media)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Luminate (dunnhumby)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MADRID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MEDALIA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MIDAS</a:t>
            </a:r>
            <a:endParaRPr lang="es-MX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9DA1D51-C9F9-165B-1629-4DAFC603B453}"/>
              </a:ext>
            </a:extLst>
          </p:cNvPr>
          <p:cNvSpPr txBox="1"/>
          <p:nvPr/>
        </p:nvSpPr>
        <p:spPr>
          <a:xfrm>
            <a:off x="6247009" y="1439278"/>
            <a:ext cx="5005038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200" b="1">
                <a:solidFill>
                  <a:srgbClr val="0170DC"/>
                </a:solidFill>
                <a:latin typeface="Bogle" panose="020B0503020203060203" pitchFamily="34" charset="77"/>
              </a:rPr>
              <a:t>Definición del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Contextualización sobre fuentes de información previa (accesos, alcances, ¿dónde está? ¿qué información existe? </a:t>
            </a:r>
            <a:r>
              <a:rPr lang="es-MX" sz="1200">
                <a:latin typeface="Bogle" panose="020B0503020203060203" pitchFamily="34" charset="77"/>
                <a:sym typeface="Wingdings" pitchFamily="2" charset="2"/>
              </a:rPr>
              <a:t> </a:t>
            </a:r>
            <a:r>
              <a:rPr lang="es-MX" sz="1200" b="1">
                <a:latin typeface="Bogle" panose="020B0503020203060203" pitchFamily="34" charset="77"/>
                <a:sym typeface="Wingdings" pitchFamily="2" charset="2"/>
              </a:rPr>
              <a:t>Entendimiento del conocimiento actual</a:t>
            </a:r>
            <a:endParaRPr lang="es-MX" sz="1200" b="1">
              <a:latin typeface="Bogle" panose="020B0503020203060203" pitchFamily="34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Briefing, identificar el </a:t>
            </a:r>
            <a:r>
              <a:rPr lang="es-MX" sz="1200" b="1">
                <a:latin typeface="Bogle" panose="020B0503020203060203" pitchFamily="34" charset="77"/>
              </a:rPr>
              <a:t>main result </a:t>
            </a:r>
            <a:r>
              <a:rPr lang="es-MX" sz="1200">
                <a:latin typeface="Bogle" panose="020B0503020203060203" pitchFamily="34" charset="77"/>
              </a:rPr>
              <a:t>de lo que busca el cliente interno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Identificación de metodologías y secuencia de ejecución (plan de trabajo)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1200">
              <a:latin typeface="Bogle" panose="020B0503020203060203" pitchFamily="34" charset="77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60F8D61-32AF-D0DA-6332-B85A4E047104}"/>
              </a:ext>
            </a:extLst>
          </p:cNvPr>
          <p:cNvSpPr txBox="1"/>
          <p:nvPr/>
        </p:nvSpPr>
        <p:spPr>
          <a:xfrm>
            <a:off x="6247009" y="4443506"/>
            <a:ext cx="500503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200" b="1">
                <a:solidFill>
                  <a:srgbClr val="0170DC"/>
                </a:solidFill>
                <a:latin typeface="Bogle" panose="020B0503020203060203" pitchFamily="34" charset="77"/>
              </a:rPr>
              <a:t>Levantamiento de campo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Diferencias entre agencias sobre sus alcances, fortalezas y especializaciones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Identificación de principales puntos de control/ supervisión para un levantamiento sano, real y efectivo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D6AC1D-56D4-026A-7E6D-9E4EB431CB1B}"/>
              </a:ext>
            </a:extLst>
          </p:cNvPr>
          <p:cNvSpPr txBox="1"/>
          <p:nvPr/>
        </p:nvSpPr>
        <p:spPr>
          <a:xfrm>
            <a:off x="6247009" y="3068627"/>
            <a:ext cx="50050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MX" sz="1200" b="1">
                <a:solidFill>
                  <a:srgbClr val="0170DC"/>
                </a:solidFill>
                <a:latin typeface="Bogle" panose="020B0503020203060203" pitchFamily="34" charset="77"/>
              </a:rPr>
              <a:t>Plan de trabajo para información primaria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Definición del plan de investigación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200">
                <a:latin typeface="Bogle" panose="020B0503020203060203" pitchFamily="34" charset="77"/>
              </a:rPr>
              <a:t>Proceso interno legal/ administrativo para solicitar servicio de terceros</a:t>
            </a:r>
          </a:p>
        </p:txBody>
      </p:sp>
      <p:pic>
        <p:nvPicPr>
          <p:cNvPr id="22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F8F42CC2-7355-DDA5-F58E-6AE7A72D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5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 213">
            <a:extLst>
              <a:ext uri="{FF2B5EF4-FFF2-40B4-BE49-F238E27FC236}">
                <a16:creationId xmlns:a16="http://schemas.microsoft.com/office/drawing/2014/main" id="{B3DF5398-4689-6049-AC89-900CE19A04E9}"/>
              </a:ext>
            </a:extLst>
          </p:cNvPr>
          <p:cNvSpPr/>
          <p:nvPr/>
        </p:nvSpPr>
        <p:spPr>
          <a:xfrm>
            <a:off x="0" y="723474"/>
            <a:ext cx="12192001" cy="2877205"/>
          </a:xfrm>
          <a:custGeom>
            <a:avLst/>
            <a:gdLst>
              <a:gd name="connsiteX0" fmla="*/ 7712126 w 9312971"/>
              <a:gd name="connsiteY0" fmla="*/ 274 h 3444313"/>
              <a:gd name="connsiteX1" fmla="*/ 8238914 w 9312971"/>
              <a:gd name="connsiteY1" fmla="*/ 32017 h 3444313"/>
              <a:gd name="connsiteX2" fmla="*/ 9210613 w 9312971"/>
              <a:gd name="connsiteY2" fmla="*/ 388361 h 3444313"/>
              <a:gd name="connsiteX3" fmla="*/ 9312971 w 9312971"/>
              <a:gd name="connsiteY3" fmla="*/ 472587 h 3444313"/>
              <a:gd name="connsiteX4" fmla="*/ 9312971 w 9312971"/>
              <a:gd name="connsiteY4" fmla="*/ 3444313 h 3444313"/>
              <a:gd name="connsiteX5" fmla="*/ 0 w 9312971"/>
              <a:gd name="connsiteY5" fmla="*/ 3444313 h 3444313"/>
              <a:gd name="connsiteX6" fmla="*/ 15664 w 9312971"/>
              <a:gd name="connsiteY6" fmla="*/ 3309071 h 3444313"/>
              <a:gd name="connsiteX7" fmla="*/ 190742 w 9312971"/>
              <a:gd name="connsiteY7" fmla="*/ 2724417 h 3444313"/>
              <a:gd name="connsiteX8" fmla="*/ 1119657 w 9312971"/>
              <a:gd name="connsiteY8" fmla="*/ 1505217 h 3444313"/>
              <a:gd name="connsiteX9" fmla="*/ 2781542 w 9312971"/>
              <a:gd name="connsiteY9" fmla="*/ 1026245 h 3444313"/>
              <a:gd name="connsiteX10" fmla="*/ 4428914 w 9312971"/>
              <a:gd name="connsiteY10" fmla="*/ 1403617 h 3444313"/>
              <a:gd name="connsiteX11" fmla="*/ 5582800 w 9312971"/>
              <a:gd name="connsiteY11" fmla="*/ 881103 h 3444313"/>
              <a:gd name="connsiteX12" fmla="*/ 6794742 w 9312971"/>
              <a:gd name="connsiteY12" fmla="*/ 133617 h 3444313"/>
              <a:gd name="connsiteX13" fmla="*/ 7712126 w 9312971"/>
              <a:gd name="connsiteY13" fmla="*/ 274 h 34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312971" h="3444313">
                <a:moveTo>
                  <a:pt x="7712126" y="274"/>
                </a:moveTo>
                <a:cubicBezTo>
                  <a:pt x="7899075" y="-1944"/>
                  <a:pt x="8079710" y="9339"/>
                  <a:pt x="8238914" y="32017"/>
                </a:cubicBezTo>
                <a:cubicBezTo>
                  <a:pt x="8610389" y="84934"/>
                  <a:pt x="8905929" y="159149"/>
                  <a:pt x="9210613" y="388361"/>
                </a:cubicBezTo>
                <a:lnTo>
                  <a:pt x="9312971" y="472587"/>
                </a:lnTo>
                <a:lnTo>
                  <a:pt x="9312971" y="3444313"/>
                </a:lnTo>
                <a:lnTo>
                  <a:pt x="0" y="3444313"/>
                </a:lnTo>
                <a:lnTo>
                  <a:pt x="15664" y="3309071"/>
                </a:lnTo>
                <a:cubicBezTo>
                  <a:pt x="43180" y="3121443"/>
                  <a:pt x="97609" y="2913103"/>
                  <a:pt x="190742" y="2724417"/>
                </a:cubicBezTo>
                <a:cubicBezTo>
                  <a:pt x="377009" y="2347046"/>
                  <a:pt x="687857" y="1788246"/>
                  <a:pt x="1119657" y="1505217"/>
                </a:cubicBezTo>
                <a:cubicBezTo>
                  <a:pt x="1551457" y="1222188"/>
                  <a:pt x="2077599" y="985121"/>
                  <a:pt x="2781542" y="1026245"/>
                </a:cubicBezTo>
                <a:cubicBezTo>
                  <a:pt x="3485485" y="1067369"/>
                  <a:pt x="3962038" y="1427807"/>
                  <a:pt x="4428914" y="1403617"/>
                </a:cubicBezTo>
                <a:cubicBezTo>
                  <a:pt x="4895790" y="1379427"/>
                  <a:pt x="5232038" y="1136313"/>
                  <a:pt x="5582800" y="881103"/>
                </a:cubicBezTo>
                <a:cubicBezTo>
                  <a:pt x="5933562" y="625893"/>
                  <a:pt x="6352056" y="275131"/>
                  <a:pt x="6794742" y="133617"/>
                </a:cubicBezTo>
                <a:cubicBezTo>
                  <a:pt x="7071421" y="45171"/>
                  <a:pt x="7400544" y="3972"/>
                  <a:pt x="7712126" y="274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EB148D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682684-4A31-4643-AA33-2967763870A9}"/>
              </a:ext>
            </a:extLst>
          </p:cNvPr>
          <p:cNvSpPr/>
          <p:nvPr/>
        </p:nvSpPr>
        <p:spPr>
          <a:xfrm>
            <a:off x="0" y="3551547"/>
            <a:ext cx="12192000" cy="2825441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blurRad="539353" dist="38100" dir="10800000" sx="102000" sy="102000" algn="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762B0-252E-5049-8291-DFC92D11FF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F09C8-FED8-DA4B-AE1F-3903CDF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2590"/>
            <a:ext cx="11557000" cy="1012825"/>
          </a:xfrm>
        </p:spPr>
        <p:txBody>
          <a:bodyPr>
            <a:normAutofit fontScale="90000"/>
          </a:bodyPr>
          <a:lstStyle/>
          <a:p>
            <a:r>
              <a:rPr lang="en-US"/>
              <a:t>Roadmap CBPs | Plan 100 Días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4C36EEA-B03B-96F8-B618-656061DE1EC5}"/>
              </a:ext>
            </a:extLst>
          </p:cNvPr>
          <p:cNvGrpSpPr/>
          <p:nvPr/>
        </p:nvGrpSpPr>
        <p:grpSpPr>
          <a:xfrm>
            <a:off x="428833" y="1860985"/>
            <a:ext cx="1757311" cy="3800741"/>
            <a:chOff x="407813" y="2239349"/>
            <a:chExt cx="1757311" cy="3800741"/>
          </a:xfrm>
        </p:grpSpPr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BD6C50F1-53A9-DD4F-B2DB-0A252C453336}"/>
                </a:ext>
              </a:extLst>
            </p:cNvPr>
            <p:cNvCxnSpPr/>
            <p:nvPr/>
          </p:nvCxnSpPr>
          <p:spPr>
            <a:xfrm>
              <a:off x="1287536" y="3167128"/>
              <a:ext cx="2234" cy="376229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A3642C8-D5C5-6E4E-894D-22DFA4382C0A}"/>
                </a:ext>
              </a:extLst>
            </p:cNvPr>
            <p:cNvSpPr/>
            <p:nvPr/>
          </p:nvSpPr>
          <p:spPr>
            <a:xfrm>
              <a:off x="748819" y="2239349"/>
              <a:ext cx="1075298" cy="107529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39353" dist="38100" dir="10800000" sx="102000" sy="102000" algn="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pic>
          <p:nvPicPr>
            <p:cNvPr id="43" name="Picture Placeholder 43">
              <a:extLst>
                <a:ext uri="{FF2B5EF4-FFF2-40B4-BE49-F238E27FC236}">
                  <a16:creationId xmlns:a16="http://schemas.microsoft.com/office/drawing/2014/main" id="{77B0CB3B-40BC-0845-B95F-A62B12C6B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37" b="137"/>
            <a:stretch/>
          </p:blipFill>
          <p:spPr>
            <a:xfrm>
              <a:off x="996722" y="2505990"/>
              <a:ext cx="579493" cy="579493"/>
            </a:xfrm>
            <a:prstGeom prst="rect">
              <a:avLst/>
            </a:prstGeom>
          </p:spPr>
        </p:pic>
        <p:sp>
          <p:nvSpPr>
            <p:cNvPr id="217" name="Text Placeholder 4">
              <a:extLst>
                <a:ext uri="{FF2B5EF4-FFF2-40B4-BE49-F238E27FC236}">
                  <a16:creationId xmlns:a16="http://schemas.microsoft.com/office/drawing/2014/main" id="{0EF185AB-9E7C-AE47-A670-5006D2FA8C75}"/>
                </a:ext>
              </a:extLst>
            </p:cNvPr>
            <p:cNvSpPr txBox="1">
              <a:spLocks/>
            </p:cNvSpPr>
            <p:nvPr/>
          </p:nvSpPr>
          <p:spPr>
            <a:xfrm>
              <a:off x="483078" y="4060688"/>
              <a:ext cx="1606780" cy="581286"/>
            </a:xfrm>
            <a:prstGeom prst="rect">
              <a:avLst/>
            </a:prstGeom>
          </p:spPr>
          <p:txBody>
            <a:bodyPr vert="horz" lIns="72000" tIns="72000" rIns="72000" bIns="7200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/>
                <a:t>Presentación WoW + E&amp;A</a:t>
              </a:r>
            </a:p>
          </p:txBody>
        </p:sp>
        <p:sp>
          <p:nvSpPr>
            <p:cNvPr id="218" name="Text Placeholder 5">
              <a:extLst>
                <a:ext uri="{FF2B5EF4-FFF2-40B4-BE49-F238E27FC236}">
                  <a16:creationId xmlns:a16="http://schemas.microsoft.com/office/drawing/2014/main" id="{88F238FD-063F-7F4B-A74E-C2455263DFF7}"/>
                </a:ext>
              </a:extLst>
            </p:cNvPr>
            <p:cNvSpPr txBox="1">
              <a:spLocks/>
            </p:cNvSpPr>
            <p:nvPr/>
          </p:nvSpPr>
          <p:spPr>
            <a:xfrm>
              <a:off x="481169" y="4654515"/>
              <a:ext cx="1610598" cy="1385575"/>
            </a:xfrm>
            <a:prstGeom prst="rect">
              <a:avLst/>
            </a:prstGeom>
          </p:spPr>
          <p:txBody>
            <a:bodyPr vert="horz" lIns="72000" tIns="0" rIns="72000" bIns="36576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400">
                  <a:latin typeface="+mn-lt"/>
                </a:rPr>
                <a:t>Misión, visión, rol, enfoque y alcance, metodología de trabajo y siguientes pasos de los </a:t>
              </a:r>
              <a:r>
                <a:rPr lang="es-MX" sz="1400" err="1">
                  <a:latin typeface="+mn-lt"/>
                </a:rPr>
                <a:t>CBUs</a:t>
              </a:r>
              <a:endParaRPr lang="es-MX" sz="1400">
                <a:latin typeface="+mn-lt"/>
              </a:endParaRPr>
            </a:p>
          </p:txBody>
        </p:sp>
        <p:sp>
          <p:nvSpPr>
            <p:cNvPr id="219" name="Text Placeholder 6">
              <a:extLst>
                <a:ext uri="{FF2B5EF4-FFF2-40B4-BE49-F238E27FC236}">
                  <a16:creationId xmlns:a16="http://schemas.microsoft.com/office/drawing/2014/main" id="{F95649EA-A8A7-0346-9F2D-129F30F65E1B}"/>
                </a:ext>
              </a:extLst>
            </p:cNvPr>
            <p:cNvSpPr txBox="1">
              <a:spLocks/>
            </p:cNvSpPr>
            <p:nvPr/>
          </p:nvSpPr>
          <p:spPr>
            <a:xfrm>
              <a:off x="407813" y="3747052"/>
              <a:ext cx="1757311" cy="231992"/>
            </a:xfrm>
            <a:prstGeom prst="rect">
              <a:avLst/>
            </a:prstGeom>
          </p:spPr>
          <p:txBody>
            <a:bodyPr vert="horz" lIns="365760" tIns="365760" rIns="365760" bIns="36576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s-MX" sz="1200" spc="300"/>
                <a:t>10-13 ene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F7768585-E91D-D5F1-4AC2-9EB602452DF1}"/>
              </a:ext>
            </a:extLst>
          </p:cNvPr>
          <p:cNvGrpSpPr/>
          <p:nvPr/>
        </p:nvGrpSpPr>
        <p:grpSpPr>
          <a:xfrm>
            <a:off x="2761554" y="1860985"/>
            <a:ext cx="1722685" cy="3800741"/>
            <a:chOff x="2357889" y="2239349"/>
            <a:chExt cx="1722685" cy="3800741"/>
          </a:xfrm>
        </p:grpSpPr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837EB2B-2745-624A-B5FD-F46AB853D96C}"/>
                </a:ext>
              </a:extLst>
            </p:cNvPr>
            <p:cNvCxnSpPr/>
            <p:nvPr/>
          </p:nvCxnSpPr>
          <p:spPr>
            <a:xfrm>
              <a:off x="3219367" y="3167128"/>
              <a:ext cx="2234" cy="376229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F7DF606-385C-4048-BB29-DC88A544596B}"/>
                </a:ext>
              </a:extLst>
            </p:cNvPr>
            <p:cNvSpPr/>
            <p:nvPr/>
          </p:nvSpPr>
          <p:spPr>
            <a:xfrm>
              <a:off x="2681582" y="2239349"/>
              <a:ext cx="1075298" cy="107529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39353" dist="38100" dir="10800000" sx="102000" sy="102000" algn="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pic>
          <p:nvPicPr>
            <p:cNvPr id="44" name="Picture Placeholder 44">
              <a:extLst>
                <a:ext uri="{FF2B5EF4-FFF2-40B4-BE49-F238E27FC236}">
                  <a16:creationId xmlns:a16="http://schemas.microsoft.com/office/drawing/2014/main" id="{681A0C10-265C-DD44-A2C9-23EBAEECEE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929485" y="2505990"/>
              <a:ext cx="579493" cy="579493"/>
            </a:xfrm>
            <a:prstGeom prst="rect">
              <a:avLst/>
            </a:prstGeom>
          </p:spPr>
        </p:pic>
        <p:sp>
          <p:nvSpPr>
            <p:cNvPr id="220" name="Text Placeholder 7">
              <a:extLst>
                <a:ext uri="{FF2B5EF4-FFF2-40B4-BE49-F238E27FC236}">
                  <a16:creationId xmlns:a16="http://schemas.microsoft.com/office/drawing/2014/main" id="{659B29DF-4EB0-1C4C-A48E-30131775464A}"/>
                </a:ext>
              </a:extLst>
            </p:cNvPr>
            <p:cNvSpPr txBox="1">
              <a:spLocks/>
            </p:cNvSpPr>
            <p:nvPr/>
          </p:nvSpPr>
          <p:spPr>
            <a:xfrm>
              <a:off x="2415841" y="4060688"/>
              <a:ext cx="1606780" cy="581286"/>
            </a:xfrm>
            <a:prstGeom prst="rect">
              <a:avLst/>
            </a:prstGeom>
          </p:spPr>
          <p:txBody>
            <a:bodyPr vert="horz" lIns="72000" tIns="72000" rIns="72000" bIns="7200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/>
                <a:t>Socialización </a:t>
              </a:r>
              <a:r>
                <a:rPr lang="es-MX" sz="1600" b="1" err="1"/>
                <a:t>CBUs</a:t>
              </a:r>
              <a:endParaRPr lang="es-MX" sz="1600" b="1"/>
            </a:p>
          </p:txBody>
        </p:sp>
        <p:sp>
          <p:nvSpPr>
            <p:cNvPr id="221" name="Text Placeholder 8">
              <a:extLst>
                <a:ext uri="{FF2B5EF4-FFF2-40B4-BE49-F238E27FC236}">
                  <a16:creationId xmlns:a16="http://schemas.microsoft.com/office/drawing/2014/main" id="{0B8B84AD-1EFE-894D-9B72-87F2558FDB44}"/>
                </a:ext>
              </a:extLst>
            </p:cNvPr>
            <p:cNvSpPr txBox="1">
              <a:spLocks/>
            </p:cNvSpPr>
            <p:nvPr/>
          </p:nvSpPr>
          <p:spPr>
            <a:xfrm>
              <a:off x="2413932" y="4654515"/>
              <a:ext cx="1610598" cy="1385575"/>
            </a:xfrm>
            <a:prstGeom prst="rect">
              <a:avLst/>
            </a:prstGeom>
          </p:spPr>
          <p:txBody>
            <a:bodyPr vert="horz" lIns="72000" tIns="0" rIns="72000" bIns="36576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400">
                  <a:latin typeface="+mn-lt"/>
                </a:rPr>
                <a:t>Socializar </a:t>
              </a:r>
              <a:r>
                <a:rPr lang="es-MX" sz="1400" err="1">
                  <a:latin typeface="+mn-lt"/>
                </a:rPr>
                <a:t>CBUs</a:t>
              </a:r>
              <a:r>
                <a:rPr lang="es-MX" sz="1400">
                  <a:latin typeface="+mn-lt"/>
                </a:rPr>
                <a:t>, Misión y Visión, Rol, WoW, Enfoque y Alcances, Siguientes Pasos</a:t>
              </a:r>
            </a:p>
          </p:txBody>
        </p:sp>
        <p:sp>
          <p:nvSpPr>
            <p:cNvPr id="222" name="Text Placeholder 9">
              <a:extLst>
                <a:ext uri="{FF2B5EF4-FFF2-40B4-BE49-F238E27FC236}">
                  <a16:creationId xmlns:a16="http://schemas.microsoft.com/office/drawing/2014/main" id="{492E55E9-2DF7-8540-9C00-3868EC74A6EB}"/>
                </a:ext>
              </a:extLst>
            </p:cNvPr>
            <p:cNvSpPr txBox="1">
              <a:spLocks/>
            </p:cNvSpPr>
            <p:nvPr/>
          </p:nvSpPr>
          <p:spPr>
            <a:xfrm>
              <a:off x="2357889" y="3747052"/>
              <a:ext cx="1722685" cy="231992"/>
            </a:xfrm>
            <a:prstGeom prst="rect">
              <a:avLst/>
            </a:prstGeom>
          </p:spPr>
          <p:txBody>
            <a:bodyPr vert="horz" lIns="365760" tIns="365760" rIns="365760" bIns="36576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s-MX" sz="1200" spc="300"/>
                <a:t>16-20 ene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7094A6CA-1E09-6EF4-8C0D-E45D80DCCFFD}"/>
              </a:ext>
            </a:extLst>
          </p:cNvPr>
          <p:cNvGrpSpPr/>
          <p:nvPr/>
        </p:nvGrpSpPr>
        <p:grpSpPr>
          <a:xfrm>
            <a:off x="5059649" y="1860985"/>
            <a:ext cx="2345140" cy="3800741"/>
            <a:chOff x="3961412" y="2239349"/>
            <a:chExt cx="2345140" cy="380074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C2EA865-794B-4E42-A086-D092E8BECC90}"/>
                </a:ext>
              </a:extLst>
            </p:cNvPr>
            <p:cNvCxnSpPr>
              <a:stCxn id="38" idx="4"/>
            </p:cNvCxnSpPr>
            <p:nvPr userDrawn="1"/>
          </p:nvCxnSpPr>
          <p:spPr>
            <a:xfrm>
              <a:off x="5125440" y="3167128"/>
              <a:ext cx="2234" cy="376229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D9CB1D0-186D-8348-AD65-D45D217EAAC1}"/>
                </a:ext>
              </a:extLst>
            </p:cNvPr>
            <p:cNvSpPr/>
            <p:nvPr/>
          </p:nvSpPr>
          <p:spPr>
            <a:xfrm>
              <a:off x="4587791" y="2239349"/>
              <a:ext cx="1075298" cy="107529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39353" dist="38100" dir="10800000" sx="102000" sy="102000" algn="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pic>
          <p:nvPicPr>
            <p:cNvPr id="45" name="Picture Placeholder 45">
              <a:extLst>
                <a:ext uri="{FF2B5EF4-FFF2-40B4-BE49-F238E27FC236}">
                  <a16:creationId xmlns:a16="http://schemas.microsoft.com/office/drawing/2014/main" id="{DE519B17-C29A-2E4E-8DB3-EF1433DB3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4840638" y="2505990"/>
              <a:ext cx="579493" cy="579493"/>
            </a:xfrm>
            <a:prstGeom prst="rect">
              <a:avLst/>
            </a:prstGeom>
          </p:spPr>
        </p:pic>
        <p:sp>
          <p:nvSpPr>
            <p:cNvPr id="223" name="Text Placeholder 10">
              <a:extLst>
                <a:ext uri="{FF2B5EF4-FFF2-40B4-BE49-F238E27FC236}">
                  <a16:creationId xmlns:a16="http://schemas.microsoft.com/office/drawing/2014/main" id="{3DA120CA-2A96-AD46-B3D1-0A55959C775E}"/>
                </a:ext>
              </a:extLst>
            </p:cNvPr>
            <p:cNvSpPr txBox="1">
              <a:spLocks/>
            </p:cNvSpPr>
            <p:nvPr/>
          </p:nvSpPr>
          <p:spPr>
            <a:xfrm>
              <a:off x="4330592" y="4060688"/>
              <a:ext cx="1606780" cy="581286"/>
            </a:xfrm>
            <a:prstGeom prst="rect">
              <a:avLst/>
            </a:prstGeom>
          </p:spPr>
          <p:txBody>
            <a:bodyPr vert="horz" lIns="72000" tIns="72000" rIns="72000" bIns="7200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/>
                <a:t>Inicio Plan Capacitación</a:t>
              </a:r>
            </a:p>
          </p:txBody>
        </p:sp>
        <p:sp>
          <p:nvSpPr>
            <p:cNvPr id="224" name="Text Placeholder 11">
              <a:extLst>
                <a:ext uri="{FF2B5EF4-FFF2-40B4-BE49-F238E27FC236}">
                  <a16:creationId xmlns:a16="http://schemas.microsoft.com/office/drawing/2014/main" id="{91D3BC31-673D-DC4B-A285-B4AF3306A164}"/>
                </a:ext>
              </a:extLst>
            </p:cNvPr>
            <p:cNvSpPr txBox="1">
              <a:spLocks/>
            </p:cNvSpPr>
            <p:nvPr/>
          </p:nvSpPr>
          <p:spPr>
            <a:xfrm>
              <a:off x="4328683" y="4654515"/>
              <a:ext cx="1610598" cy="1385575"/>
            </a:xfrm>
            <a:prstGeom prst="rect">
              <a:avLst/>
            </a:prstGeom>
          </p:spPr>
          <p:txBody>
            <a:bodyPr vert="horz" lIns="72000" tIns="0" rIns="72000" bIns="36576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400">
                  <a:latin typeface="+mn-lt"/>
                </a:rPr>
                <a:t>Inicio plan de capacitación.</a:t>
              </a:r>
            </a:p>
            <a:p>
              <a:pPr algn="ctr"/>
              <a:r>
                <a:rPr lang="es-MX" sz="1400">
                  <a:latin typeface="+mn-lt"/>
                </a:rPr>
                <a:t>Sesiones diarias-recurrentes por un período de 1 mes</a:t>
              </a:r>
            </a:p>
          </p:txBody>
        </p:sp>
        <p:sp>
          <p:nvSpPr>
            <p:cNvPr id="225" name="Text Placeholder 12">
              <a:extLst>
                <a:ext uri="{FF2B5EF4-FFF2-40B4-BE49-F238E27FC236}">
                  <a16:creationId xmlns:a16="http://schemas.microsoft.com/office/drawing/2014/main" id="{5B9B53B4-1461-1947-B657-B908E2A2B1F0}"/>
                </a:ext>
              </a:extLst>
            </p:cNvPr>
            <p:cNvSpPr txBox="1">
              <a:spLocks/>
            </p:cNvSpPr>
            <p:nvPr/>
          </p:nvSpPr>
          <p:spPr>
            <a:xfrm>
              <a:off x="3961412" y="3747052"/>
              <a:ext cx="2345140" cy="231992"/>
            </a:xfrm>
            <a:prstGeom prst="rect">
              <a:avLst/>
            </a:prstGeom>
          </p:spPr>
          <p:txBody>
            <a:bodyPr vert="horz" lIns="365760" tIns="365760" rIns="365760" bIns="36576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0"/>
                </a:spcBef>
              </a:pPr>
              <a:r>
                <a:rPr lang="es-MX" sz="1200" spc="300"/>
                <a:t>23 ene – 24 feb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1C2CC896-25D1-1ABC-2290-58E58543F6C5}"/>
              </a:ext>
            </a:extLst>
          </p:cNvPr>
          <p:cNvGrpSpPr/>
          <p:nvPr/>
        </p:nvGrpSpPr>
        <p:grpSpPr>
          <a:xfrm>
            <a:off x="7932684" y="993869"/>
            <a:ext cx="1705629" cy="4667857"/>
            <a:chOff x="6220965" y="1372233"/>
            <a:chExt cx="1705629" cy="466785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C95249-19FF-444D-8367-56B3C6BB0D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67471" y="2455719"/>
              <a:ext cx="0" cy="1087638"/>
            </a:xfrm>
            <a:prstGeom prst="line">
              <a:avLst/>
            </a:prstGeom>
            <a:ln w="127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609314E-D331-4B4D-8B13-B3F91BB1497A}"/>
                </a:ext>
              </a:extLst>
            </p:cNvPr>
            <p:cNvSpPr/>
            <p:nvPr/>
          </p:nvSpPr>
          <p:spPr>
            <a:xfrm>
              <a:off x="6527588" y="1372233"/>
              <a:ext cx="1075298" cy="107529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39353" dist="38100" dir="10800000" sx="102000" sy="102000" algn="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pic>
          <p:nvPicPr>
            <p:cNvPr id="46" name="Picture Placeholder 46">
              <a:extLst>
                <a:ext uri="{FF2B5EF4-FFF2-40B4-BE49-F238E27FC236}">
                  <a16:creationId xmlns:a16="http://schemas.microsoft.com/office/drawing/2014/main" id="{B38A2D2D-52A9-BF40-8C1D-7FEA827AC4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777580" y="1613964"/>
              <a:ext cx="579493" cy="579493"/>
            </a:xfrm>
            <a:prstGeom prst="rect">
              <a:avLst/>
            </a:prstGeom>
          </p:spPr>
        </p:pic>
        <p:sp>
          <p:nvSpPr>
            <p:cNvPr id="226" name="Text Placeholder 13">
              <a:extLst>
                <a:ext uri="{FF2B5EF4-FFF2-40B4-BE49-F238E27FC236}">
                  <a16:creationId xmlns:a16="http://schemas.microsoft.com/office/drawing/2014/main" id="{AD02C9A0-6DC8-9C42-B180-78B48EBB8503}"/>
                </a:ext>
              </a:extLst>
            </p:cNvPr>
            <p:cNvSpPr txBox="1">
              <a:spLocks/>
            </p:cNvSpPr>
            <p:nvPr/>
          </p:nvSpPr>
          <p:spPr>
            <a:xfrm>
              <a:off x="6270389" y="4060688"/>
              <a:ext cx="1606780" cy="581286"/>
            </a:xfrm>
            <a:prstGeom prst="rect">
              <a:avLst/>
            </a:prstGeom>
          </p:spPr>
          <p:txBody>
            <a:bodyPr vert="horz" lIns="72000" tIns="72000" rIns="72000" bIns="7200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/>
                <a:t>1ª Sesión de Retro </a:t>
              </a:r>
              <a:r>
                <a:rPr lang="es-MX" sz="1600" b="1" err="1"/>
                <a:t>CBUs</a:t>
              </a:r>
              <a:endParaRPr lang="es-MX" sz="1600" b="1"/>
            </a:p>
          </p:txBody>
        </p:sp>
        <p:sp>
          <p:nvSpPr>
            <p:cNvPr id="227" name="Text Placeholder 14">
              <a:extLst>
                <a:ext uri="{FF2B5EF4-FFF2-40B4-BE49-F238E27FC236}">
                  <a16:creationId xmlns:a16="http://schemas.microsoft.com/office/drawing/2014/main" id="{A75613BE-1060-A84F-B522-F81803AA2B52}"/>
                </a:ext>
              </a:extLst>
            </p:cNvPr>
            <p:cNvSpPr txBox="1">
              <a:spLocks/>
            </p:cNvSpPr>
            <p:nvPr/>
          </p:nvSpPr>
          <p:spPr>
            <a:xfrm>
              <a:off x="6268480" y="4654515"/>
              <a:ext cx="1610598" cy="1385575"/>
            </a:xfrm>
            <a:prstGeom prst="rect">
              <a:avLst/>
            </a:prstGeom>
          </p:spPr>
          <p:txBody>
            <a:bodyPr vert="horz" lIns="72000" tIns="0" rIns="72000" bIns="36576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400">
                  <a:latin typeface="+mn-lt"/>
                </a:rPr>
                <a:t>Primeras impresiones y experiencias, propias y de clientes, sobre implementación de nuevo WoW.</a:t>
              </a:r>
            </a:p>
          </p:txBody>
        </p:sp>
        <p:sp>
          <p:nvSpPr>
            <p:cNvPr id="228" name="Text Placeholder 15">
              <a:extLst>
                <a:ext uri="{FF2B5EF4-FFF2-40B4-BE49-F238E27FC236}">
                  <a16:creationId xmlns:a16="http://schemas.microsoft.com/office/drawing/2014/main" id="{AFE8FD68-BF87-5A47-99B9-D7480132A179}"/>
                </a:ext>
              </a:extLst>
            </p:cNvPr>
            <p:cNvSpPr txBox="1">
              <a:spLocks/>
            </p:cNvSpPr>
            <p:nvPr/>
          </p:nvSpPr>
          <p:spPr>
            <a:xfrm>
              <a:off x="6220965" y="3747052"/>
              <a:ext cx="1705629" cy="231992"/>
            </a:xfrm>
            <a:prstGeom prst="rect">
              <a:avLst/>
            </a:prstGeom>
          </p:spPr>
          <p:txBody>
            <a:bodyPr vert="horz" lIns="365760" tIns="365760" rIns="365760" bIns="36576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s-MX" sz="1200" spc="300"/>
                <a:t>Abr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ABCD867B-0315-F809-7BC3-1755BE8533EA}"/>
              </a:ext>
            </a:extLst>
          </p:cNvPr>
          <p:cNvGrpSpPr/>
          <p:nvPr/>
        </p:nvGrpSpPr>
        <p:grpSpPr>
          <a:xfrm>
            <a:off x="10166205" y="1860985"/>
            <a:ext cx="1610598" cy="3800741"/>
            <a:chOff x="8190265" y="2239349"/>
            <a:chExt cx="1610598" cy="380074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0C9BE3E-A1A2-8241-9F4F-06C6471E835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7022" y="3167128"/>
              <a:ext cx="2234" cy="376229"/>
            </a:xfrm>
            <a:prstGeom prst="line">
              <a:avLst/>
            </a:prstGeom>
            <a:ln w="127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FBEA7D7-0ADB-D249-8E9C-06A900CF5FB7}"/>
                </a:ext>
              </a:extLst>
            </p:cNvPr>
            <p:cNvSpPr/>
            <p:nvPr/>
          </p:nvSpPr>
          <p:spPr>
            <a:xfrm>
              <a:off x="8449373" y="2239349"/>
              <a:ext cx="1075298" cy="107529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  <a:effectLst>
              <a:outerShdw blurRad="539353" dist="38100" dir="10800000" sx="102000" sy="102000" algn="r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0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pic>
          <p:nvPicPr>
            <p:cNvPr id="47" name="Picture Placeholder 47">
              <a:extLst>
                <a:ext uri="{FF2B5EF4-FFF2-40B4-BE49-F238E27FC236}">
                  <a16:creationId xmlns:a16="http://schemas.microsoft.com/office/drawing/2014/main" id="{40C5E77D-9A77-9840-8C40-4106C0F004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8699650" y="2505990"/>
              <a:ext cx="579493" cy="579493"/>
            </a:xfrm>
            <a:prstGeom prst="rect">
              <a:avLst/>
            </a:prstGeom>
          </p:spPr>
        </p:pic>
        <p:sp>
          <p:nvSpPr>
            <p:cNvPr id="229" name="Text Placeholder 16">
              <a:extLst>
                <a:ext uri="{FF2B5EF4-FFF2-40B4-BE49-F238E27FC236}">
                  <a16:creationId xmlns:a16="http://schemas.microsoft.com/office/drawing/2014/main" id="{2F0533AC-1336-B24F-831A-6D1345E93EFC}"/>
                </a:ext>
              </a:extLst>
            </p:cNvPr>
            <p:cNvSpPr txBox="1">
              <a:spLocks/>
            </p:cNvSpPr>
            <p:nvPr/>
          </p:nvSpPr>
          <p:spPr>
            <a:xfrm>
              <a:off x="8192174" y="4060688"/>
              <a:ext cx="1606780" cy="581286"/>
            </a:xfrm>
            <a:prstGeom prst="rect">
              <a:avLst/>
            </a:prstGeom>
          </p:spPr>
          <p:txBody>
            <a:bodyPr vert="horz" lIns="72000" tIns="72000" rIns="72000" bIns="7200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600" b="1"/>
                <a:t>Iterar</a:t>
              </a:r>
            </a:p>
          </p:txBody>
        </p:sp>
        <p:sp>
          <p:nvSpPr>
            <p:cNvPr id="230" name="Text Placeholder 17">
              <a:extLst>
                <a:ext uri="{FF2B5EF4-FFF2-40B4-BE49-F238E27FC236}">
                  <a16:creationId xmlns:a16="http://schemas.microsoft.com/office/drawing/2014/main" id="{0C94E819-C5D4-504B-A932-D41EAAAB29CD}"/>
                </a:ext>
              </a:extLst>
            </p:cNvPr>
            <p:cNvSpPr txBox="1">
              <a:spLocks/>
            </p:cNvSpPr>
            <p:nvPr/>
          </p:nvSpPr>
          <p:spPr>
            <a:xfrm>
              <a:off x="8190265" y="4654515"/>
              <a:ext cx="1610598" cy="1385575"/>
            </a:xfrm>
            <a:prstGeom prst="rect">
              <a:avLst/>
            </a:prstGeom>
          </p:spPr>
          <p:txBody>
            <a:bodyPr vert="horz" lIns="72000" tIns="0" rIns="72000" bIns="36576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MX" sz="1400">
                  <a:latin typeface="+mn-lt"/>
                </a:rPr>
                <a:t>Ajustar y recalibrar áreas de oportunidad en FW + WoW</a:t>
              </a:r>
            </a:p>
          </p:txBody>
        </p:sp>
        <p:sp>
          <p:nvSpPr>
            <p:cNvPr id="231" name="Text Placeholder 18">
              <a:extLst>
                <a:ext uri="{FF2B5EF4-FFF2-40B4-BE49-F238E27FC236}">
                  <a16:creationId xmlns:a16="http://schemas.microsoft.com/office/drawing/2014/main" id="{0176472E-E363-134B-B8FA-4503CF457448}"/>
                </a:ext>
              </a:extLst>
            </p:cNvPr>
            <p:cNvSpPr txBox="1">
              <a:spLocks/>
            </p:cNvSpPr>
            <p:nvPr/>
          </p:nvSpPr>
          <p:spPr>
            <a:xfrm>
              <a:off x="8192174" y="3747052"/>
              <a:ext cx="1606780" cy="231992"/>
            </a:xfrm>
            <a:prstGeom prst="rect">
              <a:avLst/>
            </a:prstGeom>
          </p:spPr>
          <p:txBody>
            <a:bodyPr vert="horz" lIns="365760" tIns="365760" rIns="365760" bIns="36576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52438" indent="-18097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8338" indent="-2159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668338" indent="22701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893763" indent="-21748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76275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</a:pPr>
              <a:r>
                <a:rPr lang="es-MX" sz="1200" spc="300"/>
                <a:t>May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75F8EF76-0801-372A-3897-6CA3929374BA}"/>
              </a:ext>
            </a:extLst>
          </p:cNvPr>
          <p:cNvGrpSpPr/>
          <p:nvPr/>
        </p:nvGrpSpPr>
        <p:grpSpPr>
          <a:xfrm>
            <a:off x="7784944" y="5667498"/>
            <a:ext cx="2160000" cy="529142"/>
            <a:chOff x="7763924" y="5667498"/>
            <a:chExt cx="2160000" cy="529142"/>
          </a:xfrm>
        </p:grpSpPr>
        <p:sp>
          <p:nvSpPr>
            <p:cNvPr id="11" name="TextBox 56">
              <a:extLst>
                <a:ext uri="{FF2B5EF4-FFF2-40B4-BE49-F238E27FC236}">
                  <a16:creationId xmlns:a16="http://schemas.microsoft.com/office/drawing/2014/main" id="{456455B6-DB76-6229-EC24-67A95AD18D5D}"/>
                </a:ext>
              </a:extLst>
            </p:cNvPr>
            <p:cNvSpPr txBox="1"/>
            <p:nvPr/>
          </p:nvSpPr>
          <p:spPr>
            <a:xfrm>
              <a:off x="7763924" y="5888863"/>
              <a:ext cx="191558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09585"/>
              <a:r>
                <a:rPr lang="es-MX" sz="2000" b="1">
                  <a:solidFill>
                    <a:srgbClr val="A2A2A2"/>
                  </a:solidFill>
                  <a:cs typeface="Roboto Condensed Bold"/>
                </a:rPr>
                <a:t>RETRO - ITERAR</a:t>
              </a: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4DC9236-4233-A965-CA81-644A4D3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924" y="5667498"/>
              <a:ext cx="2160000" cy="220133"/>
            </a:xfrm>
            <a:custGeom>
              <a:avLst/>
              <a:gdLst>
                <a:gd name="T0" fmla="*/ 8652 w 8652"/>
                <a:gd name="T1" fmla="*/ 378 h 466"/>
                <a:gd name="T2" fmla="*/ 8652 w 8652"/>
                <a:gd name="T3" fmla="*/ 378 h 466"/>
                <a:gd name="T4" fmla="*/ 0 w 8652"/>
                <a:gd name="T5" fmla="*/ 378 h 466"/>
                <a:gd name="T6" fmla="*/ 0 w 8652"/>
                <a:gd name="T7" fmla="*/ 0 h 466"/>
                <a:gd name="T8" fmla="*/ 0 w 8652"/>
                <a:gd name="T9" fmla="*/ 466 h 466"/>
                <a:gd name="T10" fmla="*/ 8652 w 8652"/>
                <a:gd name="T11" fmla="*/ 466 h 466"/>
                <a:gd name="T12" fmla="*/ 8652 w 8652"/>
                <a:gd name="T13" fmla="*/ 0 h 466"/>
                <a:gd name="T14" fmla="*/ 8652 w 8652"/>
                <a:gd name="T15" fmla="*/ 378 h 466"/>
                <a:gd name="T16" fmla="*/ 8652 w 8652"/>
                <a:gd name="T17" fmla="*/ 37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52" h="466">
                  <a:moveTo>
                    <a:pt x="8652" y="378"/>
                  </a:moveTo>
                  <a:lnTo>
                    <a:pt x="8652" y="378"/>
                  </a:lnTo>
                  <a:lnTo>
                    <a:pt x="0" y="378"/>
                  </a:lnTo>
                  <a:lnTo>
                    <a:pt x="0" y="0"/>
                  </a:lnTo>
                  <a:lnTo>
                    <a:pt x="0" y="466"/>
                  </a:lnTo>
                  <a:lnTo>
                    <a:pt x="8652" y="466"/>
                  </a:lnTo>
                  <a:lnTo>
                    <a:pt x="8652" y="0"/>
                  </a:lnTo>
                  <a:lnTo>
                    <a:pt x="8652" y="378"/>
                  </a:lnTo>
                  <a:lnTo>
                    <a:pt x="8652" y="378"/>
                  </a:lnTo>
                  <a:close/>
                </a:path>
              </a:pathLst>
            </a:custGeom>
            <a:solidFill>
              <a:srgbClr val="95A0A9"/>
            </a:solidFill>
            <a:ln w="3" cap="rnd">
              <a:solidFill>
                <a:srgbClr val="95A0A9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es-MX" sz="2400" b="1">
                <a:solidFill>
                  <a:srgbClr val="A2A2A2"/>
                </a:solidFill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D0878C7-924A-B9F2-15D9-F9188FF23395}"/>
              </a:ext>
            </a:extLst>
          </p:cNvPr>
          <p:cNvGrpSpPr/>
          <p:nvPr/>
        </p:nvGrpSpPr>
        <p:grpSpPr>
          <a:xfrm>
            <a:off x="3777036" y="5667482"/>
            <a:ext cx="3884876" cy="529158"/>
            <a:chOff x="4039588" y="5667482"/>
            <a:chExt cx="3622323" cy="529158"/>
          </a:xfrm>
        </p:grpSpPr>
        <p:sp>
          <p:nvSpPr>
            <p:cNvPr id="10" name="TextBox 55">
              <a:extLst>
                <a:ext uri="{FF2B5EF4-FFF2-40B4-BE49-F238E27FC236}">
                  <a16:creationId xmlns:a16="http://schemas.microsoft.com/office/drawing/2014/main" id="{7A6168CE-AE45-257B-2A45-60DBAA24751F}"/>
                </a:ext>
              </a:extLst>
            </p:cNvPr>
            <p:cNvSpPr txBox="1"/>
            <p:nvPr/>
          </p:nvSpPr>
          <p:spPr>
            <a:xfrm>
              <a:off x="4048813" y="5888863"/>
              <a:ext cx="360387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09585"/>
              <a:r>
                <a:rPr lang="es-MX" sz="2000" b="1">
                  <a:solidFill>
                    <a:srgbClr val="A2A2A2"/>
                  </a:solidFill>
                  <a:cs typeface="Roboto Condensed Bold"/>
                </a:rPr>
                <a:t>IMPLEMENTAR – ESTABLECER</a:t>
              </a: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BE8AE31-223E-BD4B-3D9E-C56649AE8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9588" y="5667482"/>
              <a:ext cx="3622323" cy="220133"/>
            </a:xfrm>
            <a:custGeom>
              <a:avLst/>
              <a:gdLst>
                <a:gd name="T0" fmla="*/ 8652 w 8652"/>
                <a:gd name="T1" fmla="*/ 378 h 466"/>
                <a:gd name="T2" fmla="*/ 8652 w 8652"/>
                <a:gd name="T3" fmla="*/ 378 h 466"/>
                <a:gd name="T4" fmla="*/ 0 w 8652"/>
                <a:gd name="T5" fmla="*/ 378 h 466"/>
                <a:gd name="T6" fmla="*/ 0 w 8652"/>
                <a:gd name="T7" fmla="*/ 0 h 466"/>
                <a:gd name="T8" fmla="*/ 0 w 8652"/>
                <a:gd name="T9" fmla="*/ 466 h 466"/>
                <a:gd name="T10" fmla="*/ 8652 w 8652"/>
                <a:gd name="T11" fmla="*/ 466 h 466"/>
                <a:gd name="T12" fmla="*/ 8652 w 8652"/>
                <a:gd name="T13" fmla="*/ 0 h 466"/>
                <a:gd name="T14" fmla="*/ 8652 w 8652"/>
                <a:gd name="T15" fmla="*/ 378 h 466"/>
                <a:gd name="T16" fmla="*/ 8652 w 8652"/>
                <a:gd name="T17" fmla="*/ 37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52" h="466">
                  <a:moveTo>
                    <a:pt x="8652" y="378"/>
                  </a:moveTo>
                  <a:lnTo>
                    <a:pt x="8652" y="378"/>
                  </a:lnTo>
                  <a:lnTo>
                    <a:pt x="0" y="378"/>
                  </a:lnTo>
                  <a:lnTo>
                    <a:pt x="0" y="0"/>
                  </a:lnTo>
                  <a:lnTo>
                    <a:pt x="0" y="466"/>
                  </a:lnTo>
                  <a:lnTo>
                    <a:pt x="8652" y="466"/>
                  </a:lnTo>
                  <a:lnTo>
                    <a:pt x="8652" y="0"/>
                  </a:lnTo>
                  <a:lnTo>
                    <a:pt x="8652" y="378"/>
                  </a:lnTo>
                  <a:lnTo>
                    <a:pt x="8652" y="378"/>
                  </a:lnTo>
                  <a:close/>
                </a:path>
              </a:pathLst>
            </a:custGeom>
            <a:solidFill>
              <a:srgbClr val="95A0A9"/>
            </a:solidFill>
            <a:ln w="3" cap="rnd">
              <a:solidFill>
                <a:srgbClr val="95A0A9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es-MX" sz="2400" b="1">
                <a:solidFill>
                  <a:srgbClr val="A2A2A2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A7514E3-7C7B-02C3-03D3-FB86FB8985DB}"/>
              </a:ext>
            </a:extLst>
          </p:cNvPr>
          <p:cNvGrpSpPr/>
          <p:nvPr/>
        </p:nvGrpSpPr>
        <p:grpSpPr>
          <a:xfrm>
            <a:off x="428833" y="5667482"/>
            <a:ext cx="3274847" cy="529158"/>
            <a:chOff x="856133" y="5667482"/>
            <a:chExt cx="3051926" cy="529158"/>
          </a:xfrm>
        </p:grpSpPr>
        <p:sp>
          <p:nvSpPr>
            <p:cNvPr id="9" name="TextBox 54">
              <a:extLst>
                <a:ext uri="{FF2B5EF4-FFF2-40B4-BE49-F238E27FC236}">
                  <a16:creationId xmlns:a16="http://schemas.microsoft.com/office/drawing/2014/main" id="{97C4303D-2752-3BC8-3676-7BE275310B8A}"/>
                </a:ext>
              </a:extLst>
            </p:cNvPr>
            <p:cNvSpPr txBox="1"/>
            <p:nvPr/>
          </p:nvSpPr>
          <p:spPr>
            <a:xfrm>
              <a:off x="856133" y="5888863"/>
              <a:ext cx="286013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09585"/>
              <a:r>
                <a:rPr lang="es-MX" sz="2000" b="1">
                  <a:solidFill>
                    <a:srgbClr val="A2A2A2"/>
                  </a:solidFill>
                  <a:cs typeface="Roboto Condensed Bold"/>
                </a:rPr>
                <a:t>DISEÑO – CAPACITACIÓN</a:t>
              </a: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A9CD780C-9305-9135-07C6-2636C2B33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932" y="5667482"/>
              <a:ext cx="3040127" cy="220133"/>
            </a:xfrm>
            <a:custGeom>
              <a:avLst/>
              <a:gdLst>
                <a:gd name="T0" fmla="*/ 8652 w 8652"/>
                <a:gd name="T1" fmla="*/ 378 h 466"/>
                <a:gd name="T2" fmla="*/ 8652 w 8652"/>
                <a:gd name="T3" fmla="*/ 378 h 466"/>
                <a:gd name="T4" fmla="*/ 0 w 8652"/>
                <a:gd name="T5" fmla="*/ 378 h 466"/>
                <a:gd name="T6" fmla="*/ 0 w 8652"/>
                <a:gd name="T7" fmla="*/ 0 h 466"/>
                <a:gd name="T8" fmla="*/ 0 w 8652"/>
                <a:gd name="T9" fmla="*/ 466 h 466"/>
                <a:gd name="T10" fmla="*/ 8652 w 8652"/>
                <a:gd name="T11" fmla="*/ 466 h 466"/>
                <a:gd name="T12" fmla="*/ 8652 w 8652"/>
                <a:gd name="T13" fmla="*/ 0 h 466"/>
                <a:gd name="T14" fmla="*/ 8652 w 8652"/>
                <a:gd name="T15" fmla="*/ 378 h 466"/>
                <a:gd name="T16" fmla="*/ 8652 w 8652"/>
                <a:gd name="T17" fmla="*/ 37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52" h="466">
                  <a:moveTo>
                    <a:pt x="8652" y="378"/>
                  </a:moveTo>
                  <a:lnTo>
                    <a:pt x="8652" y="378"/>
                  </a:lnTo>
                  <a:lnTo>
                    <a:pt x="0" y="378"/>
                  </a:lnTo>
                  <a:lnTo>
                    <a:pt x="0" y="0"/>
                  </a:lnTo>
                  <a:lnTo>
                    <a:pt x="0" y="466"/>
                  </a:lnTo>
                  <a:lnTo>
                    <a:pt x="8652" y="466"/>
                  </a:lnTo>
                  <a:lnTo>
                    <a:pt x="8652" y="0"/>
                  </a:lnTo>
                  <a:lnTo>
                    <a:pt x="8652" y="378"/>
                  </a:lnTo>
                  <a:lnTo>
                    <a:pt x="8652" y="378"/>
                  </a:lnTo>
                  <a:close/>
                </a:path>
              </a:pathLst>
            </a:custGeom>
            <a:solidFill>
              <a:srgbClr val="95A0A9"/>
            </a:solidFill>
            <a:ln w="3" cap="rnd">
              <a:solidFill>
                <a:srgbClr val="95A0A9"/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es-MX" sz="2400" b="1">
                <a:solidFill>
                  <a:srgbClr val="A2A2A2"/>
                </a:solidFill>
              </a:endParaRPr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3DB0BFDD-C721-6B04-B143-4F1A391BBC2B}"/>
              </a:ext>
            </a:extLst>
          </p:cNvPr>
          <p:cNvSpPr/>
          <p:nvPr/>
        </p:nvSpPr>
        <p:spPr>
          <a:xfrm>
            <a:off x="428833" y="933963"/>
            <a:ext cx="4933078" cy="72205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b="1" i="1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Enero será un mes en el que vayamos pasando temas de BAU a los respectivos nuevos equipos</a:t>
            </a:r>
          </a:p>
        </p:txBody>
      </p:sp>
      <p:pic>
        <p:nvPicPr>
          <p:cNvPr id="19" name="Picture 32" descr="Icon&#10;&#10;Description automatically generated">
            <a:hlinkClick r:id="rId12" action="ppaction://hlinksldjump"/>
            <a:extLst>
              <a:ext uri="{FF2B5EF4-FFF2-40B4-BE49-F238E27FC236}">
                <a16:creationId xmlns:a16="http://schemas.microsoft.com/office/drawing/2014/main" id="{A2EE3055-314F-194B-EB24-B7806CE445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827DF1EE-B22A-7A10-7B3E-1626A26B4540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</p:spTree>
    <p:extLst>
      <p:ext uri="{BB962C8B-B14F-4D97-AF65-F5344CB8AC3E}">
        <p14:creationId xmlns:p14="http://schemas.microsoft.com/office/powerpoint/2010/main" val="997804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752700-0933-D2EF-0702-40B0F8923B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A62F2E1-1720-10B0-6B2F-121269760D8C}"/>
              </a:ext>
            </a:extLst>
          </p:cNvPr>
          <p:cNvGrpSpPr/>
          <p:nvPr/>
        </p:nvGrpSpPr>
        <p:grpSpPr>
          <a:xfrm>
            <a:off x="1649994" y="1598611"/>
            <a:ext cx="8731251" cy="581025"/>
            <a:chOff x="1649994" y="1924486"/>
            <a:chExt cx="8731251" cy="581025"/>
          </a:xfrm>
        </p:grpSpPr>
        <p:sp>
          <p:nvSpPr>
            <p:cNvPr id="4" name="Rectangle 13">
              <a:extLst>
                <a:ext uri="{FF2B5EF4-FFF2-40B4-BE49-F238E27FC236}">
                  <a16:creationId xmlns:a16="http://schemas.microsoft.com/office/drawing/2014/main" id="{F7D4CC14-BCEC-6051-05B7-AA26F2B8D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5DBD87D7-B343-E640-BFC4-804B5978C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Socialización de </a:t>
              </a:r>
              <a:r>
                <a:rPr lang="es-MX" sz="1400" err="1">
                  <a:solidFill>
                    <a:srgbClr val="000000"/>
                  </a:solidFill>
                  <a:latin typeface="Arial"/>
                  <a:cs typeface="Arial" charset="0"/>
                </a:rPr>
                <a:t>CBUs</a:t>
              </a: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 con </a:t>
              </a:r>
              <a:r>
                <a:rPr lang="es-MX" sz="1400" err="1">
                  <a:solidFill>
                    <a:srgbClr val="000000"/>
                  </a:solidFill>
                  <a:latin typeface="Arial"/>
                  <a:cs typeface="Arial" charset="0"/>
                </a:rPr>
                <a:t>Tribe</a:t>
              </a: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 Leads y Líderes de Negocio (Semanas 16-23 ene)</a:t>
              </a:r>
              <a:endParaRPr kumimoji="0" lang="es-MX" sz="14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12885E1D-62E0-3BFD-ED6E-5EF583562E1E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10" name="Rounded Rectangle 71">
                <a:extLst>
                  <a:ext uri="{FF2B5EF4-FFF2-40B4-BE49-F238E27FC236}">
                    <a16:creationId xmlns:a16="http://schemas.microsoft.com/office/drawing/2014/main" id="{F88491D9-911B-2C36-E83D-6CE25C2CC228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11" name="Picture 8" descr="Image result for clock icon vector">
                <a:extLst>
                  <a:ext uri="{FF2B5EF4-FFF2-40B4-BE49-F238E27FC236}">
                    <a16:creationId xmlns:a16="http://schemas.microsoft.com/office/drawing/2014/main" id="{9FA6ACF6-66D2-FE9B-B228-11E05FCA0E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7" name="Group 134">
              <a:extLst>
                <a:ext uri="{FF2B5EF4-FFF2-40B4-BE49-F238E27FC236}">
                  <a16:creationId xmlns:a16="http://schemas.microsoft.com/office/drawing/2014/main" id="{7EF02004-8B51-56B6-D6EF-0ECE4A0B48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07832A43-0D3B-CD71-9137-574C96B002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2535376F-C86B-DF2D-F7C4-FB541A4EFD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1</a:t>
                </a:r>
              </a:p>
            </p:txBody>
          </p:sp>
        </p:grp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046FC0A-443B-F568-C324-FF095093C5FE}"/>
              </a:ext>
            </a:extLst>
          </p:cNvPr>
          <p:cNvGrpSpPr/>
          <p:nvPr/>
        </p:nvGrpSpPr>
        <p:grpSpPr>
          <a:xfrm>
            <a:off x="1649994" y="2486166"/>
            <a:ext cx="8731251" cy="581025"/>
            <a:chOff x="1649994" y="1924486"/>
            <a:chExt cx="8731251" cy="581025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8B920777-E5A4-E463-1DF4-561553D8D2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AEED8C7D-3361-60D3-071C-FCDD1103CA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s-MX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Comienzo capacitaciones </a:t>
              </a:r>
              <a:r>
                <a:rPr kumimoji="0" lang="es-MX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CBUs</a:t>
              </a:r>
              <a:r>
                <a:rPr kumimoji="0" lang="es-MX" sz="1400" b="0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 (23 ene)</a:t>
              </a: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D951C266-2318-8401-BF11-C0470EF4344F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19" name="Rounded Rectangle 71">
                <a:extLst>
                  <a:ext uri="{FF2B5EF4-FFF2-40B4-BE49-F238E27FC236}">
                    <a16:creationId xmlns:a16="http://schemas.microsoft.com/office/drawing/2014/main" id="{24B93FF9-3D64-4961-2028-EF6D599254ED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20" name="Picture 8" descr="Image result for clock icon vector">
                <a:extLst>
                  <a:ext uri="{FF2B5EF4-FFF2-40B4-BE49-F238E27FC236}">
                    <a16:creationId xmlns:a16="http://schemas.microsoft.com/office/drawing/2014/main" id="{305BF488-82B6-E35D-A68B-53B30445CD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16" name="Group 134">
              <a:extLst>
                <a:ext uri="{FF2B5EF4-FFF2-40B4-BE49-F238E27FC236}">
                  <a16:creationId xmlns:a16="http://schemas.microsoft.com/office/drawing/2014/main" id="{0AB38DA4-38E4-CD5F-1A9F-D20C0CEE4B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17" name="Oval 23">
                <a:extLst>
                  <a:ext uri="{FF2B5EF4-FFF2-40B4-BE49-F238E27FC236}">
                    <a16:creationId xmlns:a16="http://schemas.microsoft.com/office/drawing/2014/main" id="{FDAC2771-387E-59B0-BD46-D68EB8C67C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18" name="Oval 24">
                <a:extLst>
                  <a:ext uri="{FF2B5EF4-FFF2-40B4-BE49-F238E27FC236}">
                    <a16:creationId xmlns:a16="http://schemas.microsoft.com/office/drawing/2014/main" id="{F3A2B141-9C0F-246E-809F-A6C7913796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2</a:t>
                </a: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</p:grp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D852E9F8-400F-DFF5-DFD1-B5CDA9430819}"/>
              </a:ext>
            </a:extLst>
          </p:cNvPr>
          <p:cNvGrpSpPr/>
          <p:nvPr/>
        </p:nvGrpSpPr>
        <p:grpSpPr>
          <a:xfrm>
            <a:off x="1649994" y="3373721"/>
            <a:ext cx="8731251" cy="581025"/>
            <a:chOff x="1649994" y="1924486"/>
            <a:chExt cx="8731251" cy="581025"/>
          </a:xfrm>
        </p:grpSpPr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225C8058-E7B0-381D-BA53-41DC5A4C81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55EF12DE-F929-2A3B-2F5A-CF0590FB6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Establecer Sesiones </a:t>
              </a:r>
              <a:r>
                <a:rPr lang="es-MX" sz="1400" err="1">
                  <a:solidFill>
                    <a:srgbClr val="000000"/>
                  </a:solidFill>
                  <a:latin typeface="Arial"/>
                  <a:cs typeface="Arial" charset="0"/>
                </a:rPr>
                <a:t>Best</a:t>
              </a: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 </a:t>
              </a:r>
              <a:r>
                <a:rPr lang="es-MX" sz="1400" err="1">
                  <a:solidFill>
                    <a:srgbClr val="000000"/>
                  </a:solidFill>
                  <a:latin typeface="Arial"/>
                  <a:cs typeface="Arial" charset="0"/>
                </a:rPr>
                <a:t>Practices</a:t>
              </a: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 </a:t>
              </a:r>
              <a:r>
                <a:rPr lang="es-MX" sz="1400" err="1">
                  <a:solidFill>
                    <a:srgbClr val="000000"/>
                  </a:solidFill>
                  <a:latin typeface="Arial"/>
                  <a:cs typeface="Arial" charset="0"/>
                </a:rPr>
                <a:t>CBUs</a:t>
              </a:r>
              <a:r>
                <a:rPr kumimoji="0" lang="es-MX" sz="1400" b="0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 (27 ene)</a:t>
              </a:r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2BA19334-53CF-E75E-82AB-95CA435CF04C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28" name="Rounded Rectangle 71">
                <a:extLst>
                  <a:ext uri="{FF2B5EF4-FFF2-40B4-BE49-F238E27FC236}">
                    <a16:creationId xmlns:a16="http://schemas.microsoft.com/office/drawing/2014/main" id="{1EE349BA-0CEA-B26C-D317-365857E82669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29" name="Picture 8" descr="Image result for clock icon vector">
                <a:extLst>
                  <a:ext uri="{FF2B5EF4-FFF2-40B4-BE49-F238E27FC236}">
                    <a16:creationId xmlns:a16="http://schemas.microsoft.com/office/drawing/2014/main" id="{D0AC3D41-00CD-F8B4-1319-D893184232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25" name="Group 134">
              <a:extLst>
                <a:ext uri="{FF2B5EF4-FFF2-40B4-BE49-F238E27FC236}">
                  <a16:creationId xmlns:a16="http://schemas.microsoft.com/office/drawing/2014/main" id="{04D3D9DE-B522-A3F4-825B-54635BA74B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26" name="Oval 23">
                <a:extLst>
                  <a:ext uri="{FF2B5EF4-FFF2-40B4-BE49-F238E27FC236}">
                    <a16:creationId xmlns:a16="http://schemas.microsoft.com/office/drawing/2014/main" id="{655CB696-7330-1FE1-9CED-B1ACE8ED59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27" name="Oval 24">
                <a:extLst>
                  <a:ext uri="{FF2B5EF4-FFF2-40B4-BE49-F238E27FC236}">
                    <a16:creationId xmlns:a16="http://schemas.microsoft.com/office/drawing/2014/main" id="{4D59945D-47FF-8BD2-D7D8-9939D682DA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3</a:t>
                </a:r>
                <a:endPara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</p:grp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8AE098C-5990-9AC2-8723-6A1263AAB312}"/>
              </a:ext>
            </a:extLst>
          </p:cNvPr>
          <p:cNvGrpSpPr/>
          <p:nvPr/>
        </p:nvGrpSpPr>
        <p:grpSpPr>
          <a:xfrm>
            <a:off x="1649994" y="4261276"/>
            <a:ext cx="8731251" cy="581025"/>
            <a:chOff x="1649994" y="1924486"/>
            <a:chExt cx="8731251" cy="581025"/>
          </a:xfrm>
        </p:grpSpPr>
        <p:sp>
          <p:nvSpPr>
            <p:cNvPr id="31" name="Rectangle 13">
              <a:extLst>
                <a:ext uri="{FF2B5EF4-FFF2-40B4-BE49-F238E27FC236}">
                  <a16:creationId xmlns:a16="http://schemas.microsoft.com/office/drawing/2014/main" id="{B2C4B8DB-AEFA-A3FC-11C9-EF669590D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924F1159-9CF2-40B9-3D72-AEBE9578D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s-MX" sz="1400" b="0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Off-site </a:t>
              </a:r>
              <a:r>
                <a:rPr kumimoji="0" lang="es-MX" sz="1400" b="0" i="0" u="none" strike="noStrike" kern="1200" cap="none" spc="0" normalizeH="0" baseline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CBUs</a:t>
              </a:r>
              <a:r>
                <a:rPr kumimoji="0" lang="es-MX" sz="1400" b="0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 (1ª Semana </a:t>
              </a:r>
              <a:r>
                <a:rPr lang="es-MX" sz="1400">
                  <a:solidFill>
                    <a:srgbClr val="000000"/>
                  </a:solidFill>
                  <a:latin typeface="Arial"/>
                  <a:cs typeface="Arial" charset="0"/>
                </a:rPr>
                <a:t>Feb</a:t>
              </a:r>
              <a:r>
                <a:rPr kumimoji="0" lang="es-MX" sz="1400" b="0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)</a:t>
              </a:r>
            </a:p>
          </p:txBody>
        </p: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360DF20C-A0CB-E7B6-95B5-FD24CB9ED379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37" name="Rounded Rectangle 71">
                <a:extLst>
                  <a:ext uri="{FF2B5EF4-FFF2-40B4-BE49-F238E27FC236}">
                    <a16:creationId xmlns:a16="http://schemas.microsoft.com/office/drawing/2014/main" id="{807F6435-D144-C7C7-B9C4-964377F01274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38" name="Picture 8" descr="Image result for clock icon vector">
                <a:extLst>
                  <a:ext uri="{FF2B5EF4-FFF2-40B4-BE49-F238E27FC236}">
                    <a16:creationId xmlns:a16="http://schemas.microsoft.com/office/drawing/2014/main" id="{82DF5D8F-A7DB-829F-3B05-9EB0056B59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34" name="Group 134">
              <a:extLst>
                <a:ext uri="{FF2B5EF4-FFF2-40B4-BE49-F238E27FC236}">
                  <a16:creationId xmlns:a16="http://schemas.microsoft.com/office/drawing/2014/main" id="{E492C02F-89B4-2452-AC27-8401834F398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35" name="Oval 23">
                <a:extLst>
                  <a:ext uri="{FF2B5EF4-FFF2-40B4-BE49-F238E27FC236}">
                    <a16:creationId xmlns:a16="http://schemas.microsoft.com/office/drawing/2014/main" id="{1F963C3C-9A68-B7A6-2647-C87EA00605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36" name="Oval 24">
                <a:extLst>
                  <a:ext uri="{FF2B5EF4-FFF2-40B4-BE49-F238E27FC236}">
                    <a16:creationId xmlns:a16="http://schemas.microsoft.com/office/drawing/2014/main" id="{E36271FD-1ADE-47F2-B941-1CD7916627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4</a:t>
                </a:r>
              </a:p>
            </p:txBody>
          </p:sp>
        </p:grp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CB5D14B-A6D3-F91D-EFA2-FA45E9C33F56}"/>
              </a:ext>
            </a:extLst>
          </p:cNvPr>
          <p:cNvGrpSpPr/>
          <p:nvPr/>
        </p:nvGrpSpPr>
        <p:grpSpPr>
          <a:xfrm>
            <a:off x="1649994" y="5148833"/>
            <a:ext cx="8731251" cy="581025"/>
            <a:chOff x="1649994" y="1924486"/>
            <a:chExt cx="8731251" cy="581025"/>
          </a:xfrm>
        </p:grpSpPr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DA6E9995-73C3-AE91-ABEE-14FE2088F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9994" y="1924486"/>
              <a:ext cx="8731251" cy="581025"/>
            </a:xfrm>
            <a:prstGeom prst="rect">
              <a:avLst/>
            </a:prstGeom>
            <a:solidFill>
              <a:schemeClr val="bg1">
                <a:lumMod val="85000"/>
                <a:alpha val="36000"/>
              </a:scheme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37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endParaRPr>
            </a:p>
          </p:txBody>
        </p:sp>
        <p:sp>
          <p:nvSpPr>
            <p:cNvPr id="41" name="Rectangle 21">
              <a:extLst>
                <a:ext uri="{FF2B5EF4-FFF2-40B4-BE49-F238E27FC236}">
                  <a16:creationId xmlns:a16="http://schemas.microsoft.com/office/drawing/2014/main" id="{83081E33-82B2-FF50-476D-99BE38AA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719" y="2112663"/>
              <a:ext cx="6891176" cy="2046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defTabSz="761981" eaLnBrk="0" fontAlgn="base" hangingPunct="0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s-MX" sz="1400" b="0" i="0" u="none" strike="noStrike" kern="120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</a:rPr>
                <a:t>Transición y atención de actividades previas (Ene)</a:t>
              </a: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132D7B12-C41D-0E11-237D-436F4735001B}"/>
                </a:ext>
              </a:extLst>
            </p:cNvPr>
            <p:cNvGrpSpPr/>
            <p:nvPr/>
          </p:nvGrpSpPr>
          <p:grpSpPr>
            <a:xfrm>
              <a:off x="9691132" y="1986398"/>
              <a:ext cx="504000" cy="457200"/>
              <a:chOff x="9753278" y="1702356"/>
              <a:chExt cx="504000" cy="457200"/>
            </a:xfrm>
          </p:grpSpPr>
          <p:sp>
            <p:nvSpPr>
              <p:cNvPr id="46" name="Rounded Rectangle 71">
                <a:extLst>
                  <a:ext uri="{FF2B5EF4-FFF2-40B4-BE49-F238E27FC236}">
                    <a16:creationId xmlns:a16="http://schemas.microsoft.com/office/drawing/2014/main" id="{F7CD346E-E394-6AE1-2E8D-110A3E07EA74}"/>
                  </a:ext>
                </a:extLst>
              </p:cNvPr>
              <p:cNvSpPr/>
              <p:nvPr/>
            </p:nvSpPr>
            <p:spPr bwMode="auto">
              <a:xfrm>
                <a:off x="9753278" y="1702356"/>
                <a:ext cx="504000" cy="457200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37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99CC00"/>
                  </a:solidFill>
                  <a:effectLst/>
                  <a:uLnTx/>
                  <a:uFillTx/>
                  <a:latin typeface="Arial"/>
                  <a:ea typeface="+mn-ea"/>
                  <a:cs typeface="Arial" charset="0"/>
                  <a:sym typeface="Wingdings" pitchFamily="2" charset="2"/>
                </a:endParaRPr>
              </a:p>
            </p:txBody>
          </p:sp>
          <p:pic>
            <p:nvPicPr>
              <p:cNvPr id="47" name="Picture 8" descr="Image result for clock icon vector">
                <a:extLst>
                  <a:ext uri="{FF2B5EF4-FFF2-40B4-BE49-F238E27FC236}">
                    <a16:creationId xmlns:a16="http://schemas.microsoft.com/office/drawing/2014/main" id="{07BC68B1-9B37-FFA9-5ECD-85969EDEC8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13278" y="1738956"/>
                <a:ext cx="384000" cy="384000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43" name="Group 134">
              <a:extLst>
                <a:ext uri="{FF2B5EF4-FFF2-40B4-BE49-F238E27FC236}">
                  <a16:creationId xmlns:a16="http://schemas.microsoft.com/office/drawing/2014/main" id="{4E64E2DE-649E-071B-E56A-B8B309EDEE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39418" y="1940678"/>
              <a:ext cx="548184" cy="548640"/>
              <a:chOff x="3287425" y="1417883"/>
              <a:chExt cx="648499" cy="649042"/>
            </a:xfrm>
          </p:grpSpPr>
          <p:sp>
            <p:nvSpPr>
              <p:cNvPr id="44" name="Oval 23">
                <a:extLst>
                  <a:ext uri="{FF2B5EF4-FFF2-40B4-BE49-F238E27FC236}">
                    <a16:creationId xmlns:a16="http://schemas.microsoft.com/office/drawing/2014/main" id="{7BBB166A-F56B-5506-96EE-EDD80E2F9B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87425" y="1417883"/>
                <a:ext cx="648499" cy="649042"/>
              </a:xfrm>
              <a:prstGeom prst="ellipse">
                <a:avLst/>
              </a:prstGeom>
              <a:solidFill>
                <a:srgbClr val="007DC6">
                  <a:lumMod val="40000"/>
                  <a:lumOff val="60000"/>
                </a:srgbClr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Microsoft YaHei"/>
                  <a:cs typeface="+mn-cs"/>
                </a:endParaRPr>
              </a:p>
            </p:txBody>
          </p:sp>
          <p:sp>
            <p:nvSpPr>
              <p:cNvPr id="45" name="Oval 24">
                <a:extLst>
                  <a:ext uri="{FF2B5EF4-FFF2-40B4-BE49-F238E27FC236}">
                    <a16:creationId xmlns:a16="http://schemas.microsoft.com/office/drawing/2014/main" id="{199F23E0-B6CB-C4D4-4FA8-14932FC9C9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62252" y="1492773"/>
                <a:ext cx="498845" cy="499263"/>
              </a:xfrm>
              <a:prstGeom prst="ellipse">
                <a:avLst/>
              </a:prstGeom>
              <a:solidFill>
                <a:srgbClr val="007DC6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Microsoft YaHei"/>
                    <a:cs typeface="+mn-cs"/>
                  </a:rPr>
                  <a:t>5</a:t>
                </a:r>
              </a:p>
            </p:txBody>
          </p:sp>
        </p:grpSp>
      </p:grpSp>
      <p:sp>
        <p:nvSpPr>
          <p:cNvPr id="48" name="TextBox 1">
            <a:extLst>
              <a:ext uri="{FF2B5EF4-FFF2-40B4-BE49-F238E27FC236}">
                <a16:creationId xmlns:a16="http://schemas.microsoft.com/office/drawing/2014/main" id="{1625A102-EFE8-B154-96F1-C4A14BAA98BB}"/>
              </a:ext>
            </a:extLst>
          </p:cNvPr>
          <p:cNvSpPr txBox="1"/>
          <p:nvPr/>
        </p:nvSpPr>
        <p:spPr>
          <a:xfrm>
            <a:off x="4376634" y="274320"/>
            <a:ext cx="34387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300" b="1">
                <a:solidFill>
                  <a:schemeClr val="tx2"/>
                </a:solidFill>
                <a:latin typeface="Playfair Display" pitchFamily="2" charset="77"/>
              </a:rPr>
              <a:t>Siguientes Pasos</a:t>
            </a:r>
          </a:p>
        </p:txBody>
      </p:sp>
      <p:sp>
        <p:nvSpPr>
          <p:cNvPr id="49" name="TextBox 2">
            <a:extLst>
              <a:ext uri="{FF2B5EF4-FFF2-40B4-BE49-F238E27FC236}">
                <a16:creationId xmlns:a16="http://schemas.microsoft.com/office/drawing/2014/main" id="{97DE05A9-A439-9A7F-4891-724A1B75B767}"/>
              </a:ext>
            </a:extLst>
          </p:cNvPr>
          <p:cNvSpPr txBox="1"/>
          <p:nvPr/>
        </p:nvSpPr>
        <p:spPr>
          <a:xfrm>
            <a:off x="4150608" y="806915"/>
            <a:ext cx="3890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</a:rPr>
              <a:t>WoW Customer Knowledge &amp; Experience</a:t>
            </a: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1EDA65BA-2FB4-ABD2-7C78-25070971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666" y="190403"/>
            <a:ext cx="1300593" cy="13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Footer Placeholder 1">
            <a:extLst>
              <a:ext uri="{FF2B5EF4-FFF2-40B4-BE49-F238E27FC236}">
                <a16:creationId xmlns:a16="http://schemas.microsoft.com/office/drawing/2014/main" id="{7BB98601-011E-4C22-8C35-C6CA7303E232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52" name="Picture 32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A4DA4768-9188-50FF-9E27-7B6ABD400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C528A64-02C7-9BE0-70AA-E23CDCF85B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70591C-E33D-47D1-120B-479EBB975BD6}"/>
              </a:ext>
            </a:extLst>
          </p:cNvPr>
          <p:cNvSpPr txBox="1">
            <a:spLocks/>
          </p:cNvSpPr>
          <p:nvPr/>
        </p:nvSpPr>
        <p:spPr>
          <a:xfrm>
            <a:off x="-2" y="314325"/>
            <a:ext cx="12192002" cy="1012825"/>
          </a:xfrm>
          <a:prstGeom prst="rect">
            <a:avLst/>
          </a:prstGeom>
        </p:spPr>
        <p:txBody>
          <a:bodyPr vert="horz" lIns="365760" tIns="365760" rIns="365760" bIns="365760" rtlCol="0" anchor="ctr" anchorCtr="0">
            <a:noAutofit/>
          </a:bodyPr>
          <a:lstStyle>
            <a:defPPr>
              <a:defRPr lang="es-MX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2800" b="1">
                <a:solidFill>
                  <a:srgbClr val="0170DD"/>
                </a:solidFill>
                <a:latin typeface="Bogle" panose="020B0503020203060203" pitchFamily="34" charset="77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>
                <a:ln>
                  <a:noFill/>
                </a:ln>
                <a:solidFill>
                  <a:srgbClr val="0170DD"/>
                </a:solidFill>
                <a:effectLst/>
                <a:uLnTx/>
                <a:uFillTx/>
                <a:latin typeface="Bogle" panose="020B0503020203060203" pitchFamily="34" charset="77"/>
                <a:ea typeface="+mj-ea"/>
                <a:cs typeface="+mj-cs"/>
              </a:rPr>
              <a:t>KNOWLEDGE INTO End2End CUSTOMER EXPERIENCE</a:t>
            </a:r>
          </a:p>
        </p:txBody>
      </p:sp>
      <p:grpSp>
        <p:nvGrpSpPr>
          <p:cNvPr id="4" name="Group 33">
            <a:extLst>
              <a:ext uri="{FF2B5EF4-FFF2-40B4-BE49-F238E27FC236}">
                <a16:creationId xmlns:a16="http://schemas.microsoft.com/office/drawing/2014/main" id="{813F4BFD-B7E8-7330-CA12-11557FD7A04F}"/>
              </a:ext>
            </a:extLst>
          </p:cNvPr>
          <p:cNvGrpSpPr/>
          <p:nvPr/>
        </p:nvGrpSpPr>
        <p:grpSpPr>
          <a:xfrm>
            <a:off x="380321" y="1670572"/>
            <a:ext cx="11371968" cy="2995119"/>
            <a:chOff x="380321" y="1055975"/>
            <a:chExt cx="8072420" cy="2126093"/>
          </a:xfrm>
        </p:grpSpPr>
        <p:sp>
          <p:nvSpPr>
            <p:cNvPr id="5" name="Rectangle 21">
              <a:extLst>
                <a:ext uri="{FF2B5EF4-FFF2-40B4-BE49-F238E27FC236}">
                  <a16:creationId xmlns:a16="http://schemas.microsoft.com/office/drawing/2014/main" id="{A020BB00-C94C-B206-A2CC-9DA5C407773D}"/>
                </a:ext>
              </a:extLst>
            </p:cNvPr>
            <p:cNvSpPr/>
            <p:nvPr/>
          </p:nvSpPr>
          <p:spPr>
            <a:xfrm>
              <a:off x="380321" y="1055975"/>
              <a:ext cx="4036015" cy="2126093"/>
            </a:xfrm>
            <a:prstGeom prst="rect">
              <a:avLst/>
            </a:prstGeom>
            <a:solidFill>
              <a:srgbClr val="041C4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4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003FDB86-47F7-425A-0259-035C3494F63E}"/>
                </a:ext>
              </a:extLst>
            </p:cNvPr>
            <p:cNvSpPr/>
            <p:nvPr/>
          </p:nvSpPr>
          <p:spPr>
            <a:xfrm>
              <a:off x="4416726" y="1055975"/>
              <a:ext cx="4036015" cy="2126093"/>
            </a:xfrm>
            <a:prstGeom prst="rect">
              <a:avLst/>
            </a:prstGeom>
            <a:solidFill>
              <a:srgbClr val="006FD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4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7" name="Diamond 28">
              <a:extLst>
                <a:ext uri="{FF2B5EF4-FFF2-40B4-BE49-F238E27FC236}">
                  <a16:creationId xmlns:a16="http://schemas.microsoft.com/office/drawing/2014/main" id="{1E0723EF-3847-1C40-A3C7-181ADA18033F}"/>
                </a:ext>
              </a:extLst>
            </p:cNvPr>
            <p:cNvSpPr/>
            <p:nvPr/>
          </p:nvSpPr>
          <p:spPr>
            <a:xfrm>
              <a:off x="3359357" y="1067720"/>
              <a:ext cx="2114348" cy="2114348"/>
            </a:xfrm>
            <a:prstGeom prst="diamond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4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/>
                <a:ea typeface="+mn-ea"/>
                <a:cs typeface="+mn-cs"/>
              </a:endParaRPr>
            </a:p>
          </p:txBody>
        </p:sp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08E8CE15-BCC7-FBD5-0D86-4753710E7570}"/>
                </a:ext>
              </a:extLst>
            </p:cNvPr>
            <p:cNvSpPr txBox="1">
              <a:spLocks/>
            </p:cNvSpPr>
            <p:nvPr/>
          </p:nvSpPr>
          <p:spPr>
            <a:xfrm>
              <a:off x="3101679" y="1890455"/>
              <a:ext cx="2600107" cy="5584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s-MX"/>
              </a:defPPr>
              <a:lvl1pPr algn="ctr">
                <a:defRPr sz="2400" b="1">
                  <a:solidFill>
                    <a:schemeClr val="bg1"/>
                  </a:solidFill>
                  <a:latin typeface="Bogle" panose="020B0503020203060203" pitchFamily="34" charset="77"/>
                </a:defRPr>
              </a:lvl1pPr>
              <a:lvl2pPr marL="0" indent="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/>
              </a:lvl2pPr>
              <a:lvl3pPr marL="452438" indent="-180975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/>
              </a:lvl3pPr>
              <a:lvl4pPr marL="668338" indent="-21590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</a:lvl4pPr>
              <a:lvl5pPr marL="668338" indent="227013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5pPr>
              <a:lvl6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6pPr>
              <a:lvl7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7pPr>
              <a:lvl8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8pPr>
              <a:lvl9pPr marL="676275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2800" b="1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 panose="020B0503020203060203" pitchFamily="34" charset="77"/>
                  <a:ea typeface="+mn-ea"/>
                  <a:cs typeface="+mn-cs"/>
                </a:rPr>
                <a:t>CUSTOMER JOURNEYS</a:t>
              </a:r>
            </a:p>
          </p:txBody>
        </p:sp>
        <p:sp>
          <p:nvSpPr>
            <p:cNvPr id="9" name="Text Placeholder 7">
              <a:extLst>
                <a:ext uri="{FF2B5EF4-FFF2-40B4-BE49-F238E27FC236}">
                  <a16:creationId xmlns:a16="http://schemas.microsoft.com/office/drawing/2014/main" id="{C6ADBD01-76E9-C686-9E7D-4419B37F8491}"/>
                </a:ext>
              </a:extLst>
            </p:cNvPr>
            <p:cNvSpPr txBox="1">
              <a:spLocks/>
            </p:cNvSpPr>
            <p:nvPr/>
          </p:nvSpPr>
          <p:spPr>
            <a:xfrm>
              <a:off x="1029939" y="1868885"/>
              <a:ext cx="1930136" cy="57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s-MX"/>
              </a:defPPr>
              <a:lvl1pPr algn="ctr">
                <a:defRPr sz="2400" b="1">
                  <a:solidFill>
                    <a:schemeClr val="bg1"/>
                  </a:solidFill>
                  <a:latin typeface="Bogle" panose="020B0503020203060203" pitchFamily="34" charset="77"/>
                </a:defRPr>
              </a:lvl1pPr>
              <a:lvl2pPr marL="0" indent="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/>
              </a:lvl2pPr>
              <a:lvl3pPr marL="452438" indent="-180975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/>
              </a:lvl3pPr>
              <a:lvl4pPr marL="668338" indent="-21590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</a:lvl4pPr>
              <a:lvl5pPr marL="668338" indent="227013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5pPr>
              <a:lvl6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6pPr>
              <a:lvl7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7pPr>
              <a:lvl8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8pPr>
              <a:lvl9pPr marL="676275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2800" b="1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 panose="020B0503020203060203" pitchFamily="34" charset="77"/>
                  <a:ea typeface="+mn-ea"/>
                  <a:cs typeface="+mn-cs"/>
                </a:rPr>
                <a:t>KNOWLEDGE</a:t>
              </a:r>
            </a:p>
          </p:txBody>
        </p:sp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011F284A-72F7-91A6-E136-448834440905}"/>
                </a:ext>
              </a:extLst>
            </p:cNvPr>
            <p:cNvSpPr txBox="1">
              <a:spLocks/>
            </p:cNvSpPr>
            <p:nvPr/>
          </p:nvSpPr>
          <p:spPr>
            <a:xfrm>
              <a:off x="5540145" y="1879670"/>
              <a:ext cx="2305136" cy="579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s-MX"/>
              </a:defPPr>
              <a:lvl1pPr algn="ctr">
                <a:defRPr sz="2400" b="1">
                  <a:solidFill>
                    <a:schemeClr val="bg1"/>
                  </a:solidFill>
                  <a:latin typeface="Bogle" panose="020B0503020203060203" pitchFamily="34" charset="77"/>
                </a:defRPr>
              </a:lvl1pPr>
              <a:lvl2pPr marL="0" indent="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2400" b="0"/>
              </a:lvl2pPr>
              <a:lvl3pPr marL="452438" indent="-180975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000"/>
              </a:lvl3pPr>
              <a:lvl4pPr marL="668338" indent="-215900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</a:lvl4pPr>
              <a:lvl5pPr marL="668338" indent="227013">
                <a:lnSpc>
                  <a:spcPct val="10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5pPr>
              <a:lvl6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6pPr>
              <a:lvl7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7pPr>
              <a:lvl8pPr marL="893763" indent="-2174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/>
              </a:lvl8pPr>
              <a:lvl9pPr marL="676275" indent="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400"/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2800" b="1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 panose="020B0503020203060203" pitchFamily="34" charset="77"/>
                  <a:ea typeface="+mn-ea"/>
                  <a:cs typeface="+mn-cs"/>
                </a:rPr>
                <a:t>EXPERIENCE</a:t>
              </a:r>
            </a:p>
          </p:txBody>
        </p:sp>
      </p:grp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C76964F-299D-565B-0D4E-EF33D4425852}"/>
              </a:ext>
            </a:extLst>
          </p:cNvPr>
          <p:cNvSpPr txBox="1">
            <a:spLocks/>
          </p:cNvSpPr>
          <p:nvPr/>
        </p:nvSpPr>
        <p:spPr>
          <a:xfrm>
            <a:off x="600904" y="4862274"/>
            <a:ext cx="3561193" cy="944474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1" i="0" u="none" strike="noStrike" kern="1200" cap="none" spc="0" normalizeH="0" baseline="0">
                <a:ln>
                  <a:noFill/>
                </a:ln>
                <a:solidFill>
                  <a:srgbClr val="041C41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Alquemista de los datos </a:t>
            </a:r>
            <a:r>
              <a:rPr kumimoji="0" lang="es-MX" sz="1800" b="0" i="0" u="none" strike="noStrike" kern="1200" cap="none" spc="0" normalizeH="0" baseline="0">
                <a:ln>
                  <a:noFill/>
                </a:ln>
                <a:solidFill>
                  <a:srgbClr val="041C41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que transforma insights en recomendaciones en acción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7B4F577-AA4C-4B7A-1A38-1F35F5FC68D2}"/>
              </a:ext>
            </a:extLst>
          </p:cNvPr>
          <p:cNvSpPr txBox="1">
            <a:spLocks/>
          </p:cNvSpPr>
          <p:nvPr/>
        </p:nvSpPr>
        <p:spPr>
          <a:xfrm>
            <a:off x="8204418" y="5009113"/>
            <a:ext cx="3620583" cy="944474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1" i="0" u="none" strike="noStrike" kern="1200" cap="none" spc="0" normalizeH="0" baseline="0">
                <a:ln>
                  <a:noFill/>
                </a:ln>
                <a:solidFill>
                  <a:srgbClr val="006FDB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Guardianes de la experiencia actual </a:t>
            </a:r>
            <a:r>
              <a:rPr kumimoji="0" lang="es-MX" sz="1800" b="0" i="0" u="none" strike="noStrike" kern="1200" cap="none" spc="0" normalizeH="0" baseline="0">
                <a:ln>
                  <a:noFill/>
                </a:ln>
                <a:solidFill>
                  <a:srgbClr val="006FDB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y diseñadores de las experiencias futuras que deleitaran a los clientes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D177A9F-EA5E-03CF-3FD0-5AE39D2EB3DA}"/>
              </a:ext>
            </a:extLst>
          </p:cNvPr>
          <p:cNvSpPr txBox="1">
            <a:spLocks/>
          </p:cNvSpPr>
          <p:nvPr/>
        </p:nvSpPr>
        <p:spPr>
          <a:xfrm>
            <a:off x="4249353" y="4896784"/>
            <a:ext cx="3633905" cy="1218265"/>
          </a:xfrm>
          <a:prstGeom prst="rect">
            <a:avLst/>
          </a:prstGeom>
        </p:spPr>
        <p:txBody>
          <a:bodyPr vert="horz" lIns="72000" tIns="72000" rIns="72000" bIns="72000" rtlCol="0" anchor="ctr">
            <a:noAutofit/>
          </a:bodyPr>
          <a:lstStyle>
            <a:defPPr>
              <a:defRPr lang="en-US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b="1">
                <a:solidFill>
                  <a:schemeClr val="accent2"/>
                </a:solidFill>
                <a:latin typeface="+mj-lt"/>
                <a:cs typeface="Times New Roman" panose="02020603050405020304" pitchFamily="18" charset="0"/>
              </a:defRPr>
            </a:lvl1pPr>
            <a:lvl2pPr marL="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/>
            </a:lvl2pPr>
            <a:lvl3pPr marL="452438" indent="-180975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/>
            </a:lvl3pPr>
            <a:lvl4pPr marL="668338" indent="-21590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</a:lvl4pPr>
            <a:lvl5pPr marL="668338" indent="227013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5pPr>
            <a:lvl6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6pPr>
            <a:lvl7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7pPr>
            <a:lvl8pPr marL="893763" indent="-2174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/>
            </a:lvl8pPr>
            <a:lvl9pPr marL="676275"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4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1" i="0" u="none" strike="noStrike" kern="1200" cap="none" spc="0" normalizeH="0" baseline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Traductor de insights </a:t>
            </a:r>
            <a:r>
              <a:rPr kumimoji="0" lang="es-MX" sz="1800" b="0" i="0" u="none" strike="noStrike" kern="1200" cap="none" spc="0" normalizeH="0" baseline="0">
                <a:ln>
                  <a:noFill/>
                </a:ln>
                <a:solidFill>
                  <a:srgbClr val="EEEEEE">
                    <a:lumMod val="50000"/>
                  </a:srgbClr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Times New Roman" panose="02020603050405020304" pitchFamily="18" charset="0"/>
              </a:rPr>
              <a:t>y puntos de dolor del cliente visibilizando prioridades a través de trayectos de cliente</a:t>
            </a:r>
          </a:p>
        </p:txBody>
      </p:sp>
      <p:sp>
        <p:nvSpPr>
          <p:cNvPr id="22" name="Footer Placeholder 1">
            <a:extLst>
              <a:ext uri="{FF2B5EF4-FFF2-40B4-BE49-F238E27FC236}">
                <a16:creationId xmlns:a16="http://schemas.microsoft.com/office/drawing/2014/main" id="{261AED18-9141-9A60-77B7-5B70C1F1E86D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14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385F1C23-57B6-2949-8FAF-3BB024C1D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87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D18193-1BB3-68DE-A593-F2ECA6DC7B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13E2C36-BFFC-954F-1728-8623B4B26FB7}"/>
              </a:ext>
            </a:extLst>
          </p:cNvPr>
          <p:cNvSpPr/>
          <p:nvPr/>
        </p:nvSpPr>
        <p:spPr>
          <a:xfrm>
            <a:off x="1786982" y="1044722"/>
            <a:ext cx="3449183" cy="328174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4" name="Group 55">
            <a:extLst>
              <a:ext uri="{FF2B5EF4-FFF2-40B4-BE49-F238E27FC236}">
                <a16:creationId xmlns:a16="http://schemas.microsoft.com/office/drawing/2014/main" id="{D62EEB4F-E780-443D-7A53-FD65E8ABBB8F}"/>
              </a:ext>
            </a:extLst>
          </p:cNvPr>
          <p:cNvGrpSpPr/>
          <p:nvPr/>
        </p:nvGrpSpPr>
        <p:grpSpPr>
          <a:xfrm>
            <a:off x="2082139" y="1305799"/>
            <a:ext cx="1355379" cy="1339579"/>
            <a:chOff x="1567697" y="1510258"/>
            <a:chExt cx="1016534" cy="1004684"/>
          </a:xfrm>
        </p:grpSpPr>
        <p:grpSp>
          <p:nvGrpSpPr>
            <p:cNvPr id="5" name="Group 49">
              <a:extLst>
                <a:ext uri="{FF2B5EF4-FFF2-40B4-BE49-F238E27FC236}">
                  <a16:creationId xmlns:a16="http://schemas.microsoft.com/office/drawing/2014/main" id="{EEA6E4DD-29A2-1E03-F691-8AEC357884B8}"/>
                </a:ext>
              </a:extLst>
            </p:cNvPr>
            <p:cNvGrpSpPr/>
            <p:nvPr/>
          </p:nvGrpSpPr>
          <p:grpSpPr>
            <a:xfrm flipH="1">
              <a:off x="1567697" y="1510258"/>
              <a:ext cx="1016534" cy="1004684"/>
              <a:chOff x="7162800" y="1192655"/>
              <a:chExt cx="1318260" cy="1628775"/>
            </a:xfrm>
          </p:grpSpPr>
          <p:sp>
            <p:nvSpPr>
              <p:cNvPr id="7" name="Rectangle 8">
                <a:extLst>
                  <a:ext uri="{FF2B5EF4-FFF2-40B4-BE49-F238E27FC236}">
                    <a16:creationId xmlns:a16="http://schemas.microsoft.com/office/drawing/2014/main" id="{43E8F990-1CB2-F67F-374F-2748E3C4D7D7}"/>
                  </a:ext>
                </a:extLst>
              </p:cNvPr>
              <p:cNvSpPr/>
              <p:nvPr/>
            </p:nvSpPr>
            <p:spPr>
              <a:xfrm>
                <a:off x="7162800" y="1192655"/>
                <a:ext cx="1219200" cy="162877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3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  <p:sp>
            <p:nvSpPr>
              <p:cNvPr id="8" name="Rectangle 9">
                <a:extLst>
                  <a:ext uri="{FF2B5EF4-FFF2-40B4-BE49-F238E27FC236}">
                    <a16:creationId xmlns:a16="http://schemas.microsoft.com/office/drawing/2014/main" id="{F225FE14-60EF-D5E9-FF99-06D1845E429F}"/>
                  </a:ext>
                </a:extLst>
              </p:cNvPr>
              <p:cNvSpPr/>
              <p:nvPr/>
            </p:nvSpPr>
            <p:spPr>
              <a:xfrm>
                <a:off x="7261860" y="1192655"/>
                <a:ext cx="1219200" cy="16287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3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p:grpSp>
        <p:sp>
          <p:nvSpPr>
            <p:cNvPr id="6" name="Freeform 72">
              <a:extLst>
                <a:ext uri="{FF2B5EF4-FFF2-40B4-BE49-F238E27FC236}">
                  <a16:creationId xmlns:a16="http://schemas.microsoft.com/office/drawing/2014/main" id="{081E0670-F15E-037B-111B-7E4F59BFC9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61298" y="1814517"/>
              <a:ext cx="396167" cy="396165"/>
            </a:xfrm>
            <a:custGeom>
              <a:avLst/>
              <a:gdLst/>
              <a:ahLst/>
              <a:cxnLst>
                <a:cxn ang="0">
                  <a:pos x="121" y="1"/>
                </a:cxn>
                <a:cxn ang="0">
                  <a:pos x="119" y="0"/>
                </a:cxn>
                <a:cxn ang="0">
                  <a:pos x="117" y="1"/>
                </a:cxn>
                <a:cxn ang="0">
                  <a:pos x="2" y="77"/>
                </a:cxn>
                <a:cxn ang="0">
                  <a:pos x="0" y="81"/>
                </a:cxn>
                <a:cxn ang="0">
                  <a:pos x="2" y="84"/>
                </a:cxn>
                <a:cxn ang="0">
                  <a:pos x="32" y="96"/>
                </a:cxn>
                <a:cxn ang="0">
                  <a:pos x="46" y="121"/>
                </a:cxn>
                <a:cxn ang="0">
                  <a:pos x="50" y="123"/>
                </a:cxn>
                <a:cxn ang="0">
                  <a:pos x="50" y="123"/>
                </a:cxn>
                <a:cxn ang="0">
                  <a:pos x="53" y="121"/>
                </a:cxn>
                <a:cxn ang="0">
                  <a:pos x="61" y="107"/>
                </a:cxn>
                <a:cxn ang="0">
                  <a:pos x="98" y="122"/>
                </a:cxn>
                <a:cxn ang="0">
                  <a:pos x="100" y="123"/>
                </a:cxn>
                <a:cxn ang="0">
                  <a:pos x="101" y="122"/>
                </a:cxn>
                <a:cxn ang="0">
                  <a:pos x="103" y="119"/>
                </a:cxn>
                <a:cxn ang="0">
                  <a:pos x="123" y="4"/>
                </a:cxn>
                <a:cxn ang="0">
                  <a:pos x="121" y="1"/>
                </a:cxn>
                <a:cxn ang="0">
                  <a:pos x="12" y="80"/>
                </a:cxn>
                <a:cxn ang="0">
                  <a:pos x="101" y="20"/>
                </a:cxn>
                <a:cxn ang="0">
                  <a:pos x="36" y="89"/>
                </a:cxn>
                <a:cxn ang="0">
                  <a:pos x="35" y="89"/>
                </a:cxn>
                <a:cxn ang="0">
                  <a:pos x="12" y="80"/>
                </a:cxn>
                <a:cxn ang="0">
                  <a:pos x="39" y="92"/>
                </a:cxn>
                <a:cxn ang="0">
                  <a:pos x="39" y="92"/>
                </a:cxn>
                <a:cxn ang="0">
                  <a:pos x="112" y="14"/>
                </a:cxn>
                <a:cxn ang="0">
                  <a:pos x="50" y="111"/>
                </a:cxn>
                <a:cxn ang="0">
                  <a:pos x="39" y="92"/>
                </a:cxn>
                <a:cxn ang="0">
                  <a:pos x="97" y="113"/>
                </a:cxn>
                <a:cxn ang="0">
                  <a:pos x="64" y="100"/>
                </a:cxn>
                <a:cxn ang="0">
                  <a:pos x="61" y="100"/>
                </a:cxn>
                <a:cxn ang="0">
                  <a:pos x="112" y="22"/>
                </a:cxn>
                <a:cxn ang="0">
                  <a:pos x="97" y="113"/>
                </a:cxn>
                <a:cxn ang="0">
                  <a:pos x="97" y="113"/>
                </a:cxn>
                <a:cxn ang="0">
                  <a:pos x="97" y="113"/>
                </a:cxn>
              </a:cxnLst>
              <a:rect l="0" t="0" r="r" b="b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grpSp>
        <p:nvGrpSpPr>
          <p:cNvPr id="9" name="Group 58">
            <a:extLst>
              <a:ext uri="{FF2B5EF4-FFF2-40B4-BE49-F238E27FC236}">
                <a16:creationId xmlns:a16="http://schemas.microsoft.com/office/drawing/2014/main" id="{551FE650-4EAE-F26C-77A4-96E78B61E4D5}"/>
              </a:ext>
            </a:extLst>
          </p:cNvPr>
          <p:cNvGrpSpPr/>
          <p:nvPr/>
        </p:nvGrpSpPr>
        <p:grpSpPr>
          <a:xfrm>
            <a:off x="2076000" y="2725814"/>
            <a:ext cx="1361516" cy="1339583"/>
            <a:chOff x="1563093" y="2575269"/>
            <a:chExt cx="1021137" cy="1004687"/>
          </a:xfrm>
        </p:grpSpPr>
        <p:grpSp>
          <p:nvGrpSpPr>
            <p:cNvPr id="10" name="Group 50">
              <a:extLst>
                <a:ext uri="{FF2B5EF4-FFF2-40B4-BE49-F238E27FC236}">
                  <a16:creationId xmlns:a16="http://schemas.microsoft.com/office/drawing/2014/main" id="{0332268A-39FE-3403-B4A2-194FE6543A63}"/>
                </a:ext>
              </a:extLst>
            </p:cNvPr>
            <p:cNvGrpSpPr/>
            <p:nvPr/>
          </p:nvGrpSpPr>
          <p:grpSpPr>
            <a:xfrm flipH="1">
              <a:off x="1563093" y="2575269"/>
              <a:ext cx="1021137" cy="1004687"/>
              <a:chOff x="7162800" y="2897630"/>
              <a:chExt cx="1324229" cy="1647825"/>
            </a:xfrm>
          </p:grpSpPr>
          <p:sp>
            <p:nvSpPr>
              <p:cNvPr id="12" name="Rectangle 13">
                <a:extLst>
                  <a:ext uri="{FF2B5EF4-FFF2-40B4-BE49-F238E27FC236}">
                    <a16:creationId xmlns:a16="http://schemas.microsoft.com/office/drawing/2014/main" id="{C542D93F-6087-A098-B990-AC0F7E88C9FC}"/>
                  </a:ext>
                </a:extLst>
              </p:cNvPr>
              <p:cNvSpPr/>
              <p:nvPr/>
            </p:nvSpPr>
            <p:spPr>
              <a:xfrm>
                <a:off x="7162800" y="2897630"/>
                <a:ext cx="1219200" cy="164782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3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B228A730-926E-E79A-16DA-1900148FC00E}"/>
                  </a:ext>
                </a:extLst>
              </p:cNvPr>
              <p:cNvSpPr/>
              <p:nvPr/>
            </p:nvSpPr>
            <p:spPr>
              <a:xfrm>
                <a:off x="7267829" y="2897630"/>
                <a:ext cx="1219200" cy="16478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3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p:grpSp>
        <p:sp>
          <p:nvSpPr>
            <p:cNvPr id="11" name="Freeform 153">
              <a:extLst>
                <a:ext uri="{FF2B5EF4-FFF2-40B4-BE49-F238E27FC236}">
                  <a16:creationId xmlns:a16="http://schemas.microsoft.com/office/drawing/2014/main" id="{AD18A2B8-4FF9-98AE-E1B4-9FA0E6FFB1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6607" y="2885637"/>
              <a:ext cx="378715" cy="383951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118" y="59"/>
                </a:cxn>
                <a:cxn ang="0">
                  <a:pos x="111" y="57"/>
                </a:cxn>
                <a:cxn ang="0">
                  <a:pos x="83" y="33"/>
                </a:cxn>
                <a:cxn ang="0">
                  <a:pos x="111" y="57"/>
                </a:cxn>
                <a:cxn ang="0">
                  <a:pos x="41" y="91"/>
                </a:cxn>
                <a:cxn ang="0">
                  <a:pos x="57" y="111"/>
                </a:cxn>
                <a:cxn ang="0">
                  <a:pos x="61" y="8"/>
                </a:cxn>
                <a:cxn ang="0">
                  <a:pos x="61" y="34"/>
                </a:cxn>
                <a:cxn ang="0">
                  <a:pos x="61" y="8"/>
                </a:cxn>
                <a:cxn ang="0">
                  <a:pos x="95" y="22"/>
                </a:cxn>
                <a:cxn ang="0">
                  <a:pos x="67" y="8"/>
                </a:cxn>
                <a:cxn ang="0">
                  <a:pos x="57" y="34"/>
                </a:cxn>
                <a:cxn ang="0">
                  <a:pos x="57" y="8"/>
                </a:cxn>
                <a:cxn ang="0">
                  <a:pos x="36" y="30"/>
                </a:cxn>
                <a:cxn ang="0">
                  <a:pos x="50" y="8"/>
                </a:cxn>
                <a:cxn ang="0">
                  <a:pos x="38" y="35"/>
                </a:cxn>
                <a:cxn ang="0">
                  <a:pos x="57" y="57"/>
                </a:cxn>
                <a:cxn ang="0">
                  <a:pos x="38" y="35"/>
                </a:cxn>
                <a:cxn ang="0">
                  <a:pos x="57" y="84"/>
                </a:cxn>
                <a:cxn ang="0">
                  <a:pos x="34" y="61"/>
                </a:cxn>
                <a:cxn ang="0">
                  <a:pos x="50" y="110"/>
                </a:cxn>
                <a:cxn ang="0">
                  <a:pos x="38" y="92"/>
                </a:cxn>
                <a:cxn ang="0">
                  <a:pos x="61" y="111"/>
                </a:cxn>
                <a:cxn ang="0">
                  <a:pos x="77" y="91"/>
                </a:cxn>
                <a:cxn ang="0">
                  <a:pos x="61" y="111"/>
                </a:cxn>
                <a:cxn ang="0">
                  <a:pos x="93" y="99"/>
                </a:cxn>
                <a:cxn ang="0">
                  <a:pos x="80" y="92"/>
                </a:cxn>
                <a:cxn ang="0">
                  <a:pos x="61" y="84"/>
                </a:cxn>
                <a:cxn ang="0">
                  <a:pos x="84" y="61"/>
                </a:cxn>
                <a:cxn ang="0">
                  <a:pos x="61" y="57"/>
                </a:cxn>
                <a:cxn ang="0">
                  <a:pos x="80" y="35"/>
                </a:cxn>
                <a:cxn ang="0">
                  <a:pos x="61" y="57"/>
                </a:cxn>
                <a:cxn ang="0">
                  <a:pos x="35" y="33"/>
                </a:cxn>
                <a:cxn ang="0">
                  <a:pos x="7" y="57"/>
                </a:cxn>
                <a:cxn ang="0">
                  <a:pos x="7" y="61"/>
                </a:cxn>
                <a:cxn ang="0">
                  <a:pos x="36" y="89"/>
                </a:cxn>
                <a:cxn ang="0">
                  <a:pos x="7" y="61"/>
                </a:cxn>
                <a:cxn ang="0">
                  <a:pos x="82" y="89"/>
                </a:cxn>
                <a:cxn ang="0">
                  <a:pos x="111" y="61"/>
                </a:cxn>
                <a:cxn ang="0">
                  <a:pos x="95" y="96"/>
                </a:cxn>
              </a:cxnLst>
              <a:rect l="0" t="0" r="r" b="b"/>
              <a:pathLst>
                <a:path w="118" h="119">
                  <a:moveTo>
                    <a:pt x="59" y="0"/>
                  </a:moveTo>
                  <a:cubicBezTo>
                    <a:pt x="26" y="0"/>
                    <a:pt x="0" y="27"/>
                    <a:pt x="0" y="59"/>
                  </a:cubicBezTo>
                  <a:cubicBezTo>
                    <a:pt x="0" y="92"/>
                    <a:pt x="26" y="119"/>
                    <a:pt x="59" y="119"/>
                  </a:cubicBezTo>
                  <a:cubicBezTo>
                    <a:pt x="92" y="119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lose/>
                  <a:moveTo>
                    <a:pt x="111" y="57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7" y="49"/>
                    <a:pt x="86" y="41"/>
                    <a:pt x="83" y="33"/>
                  </a:cubicBezTo>
                  <a:cubicBezTo>
                    <a:pt x="88" y="31"/>
                    <a:pt x="93" y="28"/>
                    <a:pt x="98" y="25"/>
                  </a:cubicBezTo>
                  <a:cubicBezTo>
                    <a:pt x="105" y="34"/>
                    <a:pt x="110" y="45"/>
                    <a:pt x="111" y="57"/>
                  </a:cubicBezTo>
                  <a:close/>
                  <a:moveTo>
                    <a:pt x="57" y="111"/>
                  </a:moveTo>
                  <a:cubicBezTo>
                    <a:pt x="50" y="106"/>
                    <a:pt x="45" y="99"/>
                    <a:pt x="41" y="91"/>
                  </a:cubicBezTo>
                  <a:cubicBezTo>
                    <a:pt x="46" y="89"/>
                    <a:pt x="52" y="88"/>
                    <a:pt x="57" y="88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1"/>
                    <a:pt x="57" y="111"/>
                    <a:pt x="57" y="111"/>
                  </a:cubicBezTo>
                  <a:close/>
                  <a:moveTo>
                    <a:pt x="61" y="8"/>
                  </a:moveTo>
                  <a:cubicBezTo>
                    <a:pt x="68" y="14"/>
                    <a:pt x="74" y="22"/>
                    <a:pt x="78" y="31"/>
                  </a:cubicBezTo>
                  <a:cubicBezTo>
                    <a:pt x="73" y="33"/>
                    <a:pt x="67" y="34"/>
                    <a:pt x="61" y="3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7" y="8"/>
                  </a:moveTo>
                  <a:cubicBezTo>
                    <a:pt x="78" y="10"/>
                    <a:pt x="88" y="15"/>
                    <a:pt x="95" y="22"/>
                  </a:cubicBezTo>
                  <a:cubicBezTo>
                    <a:pt x="91" y="25"/>
                    <a:pt x="87" y="28"/>
                    <a:pt x="82" y="30"/>
                  </a:cubicBezTo>
                  <a:cubicBezTo>
                    <a:pt x="78" y="22"/>
                    <a:pt x="73" y="14"/>
                    <a:pt x="67" y="8"/>
                  </a:cubicBezTo>
                  <a:close/>
                  <a:moveTo>
                    <a:pt x="57" y="8"/>
                  </a:moveTo>
                  <a:cubicBezTo>
                    <a:pt x="57" y="34"/>
                    <a:pt x="57" y="34"/>
                    <a:pt x="57" y="34"/>
                  </a:cubicBezTo>
                  <a:cubicBezTo>
                    <a:pt x="51" y="34"/>
                    <a:pt x="45" y="33"/>
                    <a:pt x="40" y="31"/>
                  </a:cubicBezTo>
                  <a:cubicBezTo>
                    <a:pt x="44" y="22"/>
                    <a:pt x="50" y="14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lose/>
                  <a:moveTo>
                    <a:pt x="36" y="30"/>
                  </a:moveTo>
                  <a:cubicBezTo>
                    <a:pt x="31" y="28"/>
                    <a:pt x="27" y="25"/>
                    <a:pt x="23" y="22"/>
                  </a:cubicBezTo>
                  <a:cubicBezTo>
                    <a:pt x="30" y="15"/>
                    <a:pt x="40" y="10"/>
                    <a:pt x="50" y="8"/>
                  </a:cubicBezTo>
                  <a:cubicBezTo>
                    <a:pt x="45" y="14"/>
                    <a:pt x="40" y="22"/>
                    <a:pt x="36" y="30"/>
                  </a:cubicBezTo>
                  <a:close/>
                  <a:moveTo>
                    <a:pt x="38" y="35"/>
                  </a:moveTo>
                  <a:cubicBezTo>
                    <a:pt x="44" y="37"/>
                    <a:pt x="50" y="38"/>
                    <a:pt x="57" y="38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4" y="49"/>
                    <a:pt x="36" y="42"/>
                    <a:pt x="38" y="35"/>
                  </a:cubicBezTo>
                  <a:close/>
                  <a:moveTo>
                    <a:pt x="57" y="61"/>
                  </a:moveTo>
                  <a:cubicBezTo>
                    <a:pt x="57" y="84"/>
                    <a:pt x="57" y="84"/>
                    <a:pt x="57" y="84"/>
                  </a:cubicBezTo>
                  <a:cubicBezTo>
                    <a:pt x="51" y="85"/>
                    <a:pt x="45" y="86"/>
                    <a:pt x="40" y="87"/>
                  </a:cubicBezTo>
                  <a:cubicBezTo>
                    <a:pt x="36" y="79"/>
                    <a:pt x="34" y="71"/>
                    <a:pt x="34" y="61"/>
                  </a:cubicBezTo>
                  <a:lnTo>
                    <a:pt x="57" y="61"/>
                  </a:lnTo>
                  <a:close/>
                  <a:moveTo>
                    <a:pt x="50" y="110"/>
                  </a:moveTo>
                  <a:cubicBezTo>
                    <a:pt x="41" y="109"/>
                    <a:pt x="32" y="105"/>
                    <a:pt x="25" y="99"/>
                  </a:cubicBezTo>
                  <a:cubicBezTo>
                    <a:pt x="29" y="96"/>
                    <a:pt x="33" y="94"/>
                    <a:pt x="38" y="92"/>
                  </a:cubicBezTo>
                  <a:cubicBezTo>
                    <a:pt x="41" y="99"/>
                    <a:pt x="45" y="105"/>
                    <a:pt x="50" y="110"/>
                  </a:cubicBezTo>
                  <a:close/>
                  <a:moveTo>
                    <a:pt x="61" y="111"/>
                  </a:moveTo>
                  <a:cubicBezTo>
                    <a:pt x="61" y="88"/>
                    <a:pt x="61" y="88"/>
                    <a:pt x="61" y="88"/>
                  </a:cubicBezTo>
                  <a:cubicBezTo>
                    <a:pt x="66" y="88"/>
                    <a:pt x="72" y="89"/>
                    <a:pt x="77" y="91"/>
                  </a:cubicBezTo>
                  <a:cubicBezTo>
                    <a:pt x="73" y="99"/>
                    <a:pt x="67" y="106"/>
                    <a:pt x="61" y="111"/>
                  </a:cubicBezTo>
                  <a:cubicBezTo>
                    <a:pt x="61" y="111"/>
                    <a:pt x="61" y="111"/>
                    <a:pt x="61" y="111"/>
                  </a:cubicBezTo>
                  <a:close/>
                  <a:moveTo>
                    <a:pt x="80" y="92"/>
                  </a:moveTo>
                  <a:cubicBezTo>
                    <a:pt x="85" y="94"/>
                    <a:pt x="89" y="96"/>
                    <a:pt x="93" y="99"/>
                  </a:cubicBezTo>
                  <a:cubicBezTo>
                    <a:pt x="86" y="105"/>
                    <a:pt x="77" y="109"/>
                    <a:pt x="67" y="110"/>
                  </a:cubicBezTo>
                  <a:cubicBezTo>
                    <a:pt x="73" y="105"/>
                    <a:pt x="77" y="99"/>
                    <a:pt x="80" y="92"/>
                  </a:cubicBezTo>
                  <a:close/>
                  <a:moveTo>
                    <a:pt x="78" y="87"/>
                  </a:moveTo>
                  <a:cubicBezTo>
                    <a:pt x="73" y="86"/>
                    <a:pt x="67" y="85"/>
                    <a:pt x="61" y="84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4" y="71"/>
                    <a:pt x="82" y="79"/>
                    <a:pt x="78" y="87"/>
                  </a:cubicBezTo>
                  <a:close/>
                  <a:moveTo>
                    <a:pt x="61" y="57"/>
                  </a:moveTo>
                  <a:cubicBezTo>
                    <a:pt x="61" y="38"/>
                    <a:pt x="61" y="38"/>
                    <a:pt x="61" y="38"/>
                  </a:cubicBezTo>
                  <a:cubicBezTo>
                    <a:pt x="67" y="38"/>
                    <a:pt x="74" y="37"/>
                    <a:pt x="80" y="35"/>
                  </a:cubicBezTo>
                  <a:cubicBezTo>
                    <a:pt x="82" y="42"/>
                    <a:pt x="84" y="49"/>
                    <a:pt x="84" y="57"/>
                  </a:cubicBezTo>
                  <a:lnTo>
                    <a:pt x="61" y="57"/>
                  </a:lnTo>
                  <a:close/>
                  <a:moveTo>
                    <a:pt x="20" y="25"/>
                  </a:moveTo>
                  <a:cubicBezTo>
                    <a:pt x="25" y="28"/>
                    <a:pt x="30" y="31"/>
                    <a:pt x="35" y="33"/>
                  </a:cubicBezTo>
                  <a:cubicBezTo>
                    <a:pt x="32" y="41"/>
                    <a:pt x="30" y="49"/>
                    <a:pt x="30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45"/>
                    <a:pt x="13" y="34"/>
                    <a:pt x="20" y="25"/>
                  </a:cubicBezTo>
                  <a:close/>
                  <a:moveTo>
                    <a:pt x="7" y="61"/>
                  </a:moveTo>
                  <a:cubicBezTo>
                    <a:pt x="30" y="61"/>
                    <a:pt x="30" y="61"/>
                    <a:pt x="30" y="61"/>
                  </a:cubicBezTo>
                  <a:cubicBezTo>
                    <a:pt x="31" y="71"/>
                    <a:pt x="33" y="80"/>
                    <a:pt x="36" y="89"/>
                  </a:cubicBezTo>
                  <a:cubicBezTo>
                    <a:pt x="31" y="91"/>
                    <a:pt x="27" y="93"/>
                    <a:pt x="22" y="96"/>
                  </a:cubicBezTo>
                  <a:cubicBezTo>
                    <a:pt x="13" y="87"/>
                    <a:pt x="8" y="75"/>
                    <a:pt x="7" y="61"/>
                  </a:cubicBezTo>
                  <a:close/>
                  <a:moveTo>
                    <a:pt x="95" y="96"/>
                  </a:moveTo>
                  <a:cubicBezTo>
                    <a:pt x="91" y="93"/>
                    <a:pt x="87" y="91"/>
                    <a:pt x="82" y="89"/>
                  </a:cubicBezTo>
                  <a:cubicBezTo>
                    <a:pt x="85" y="80"/>
                    <a:pt x="87" y="71"/>
                    <a:pt x="88" y="61"/>
                  </a:cubicBezTo>
                  <a:cubicBezTo>
                    <a:pt x="111" y="61"/>
                    <a:pt x="111" y="61"/>
                    <a:pt x="111" y="61"/>
                  </a:cubicBezTo>
                  <a:cubicBezTo>
                    <a:pt x="110" y="75"/>
                    <a:pt x="104" y="87"/>
                    <a:pt x="95" y="96"/>
                  </a:cubicBezTo>
                  <a:close/>
                  <a:moveTo>
                    <a:pt x="95" y="96"/>
                  </a:moveTo>
                  <a:cubicBezTo>
                    <a:pt x="95" y="96"/>
                    <a:pt x="95" y="96"/>
                    <a:pt x="95" y="96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grpSp>
        <p:nvGrpSpPr>
          <p:cNvPr id="14" name="Group 56">
            <a:extLst>
              <a:ext uri="{FF2B5EF4-FFF2-40B4-BE49-F238E27FC236}">
                <a16:creationId xmlns:a16="http://schemas.microsoft.com/office/drawing/2014/main" id="{20AB8749-45BA-C1BD-BD57-50EAE78EFF8B}"/>
              </a:ext>
            </a:extLst>
          </p:cNvPr>
          <p:cNvGrpSpPr/>
          <p:nvPr/>
        </p:nvGrpSpPr>
        <p:grpSpPr>
          <a:xfrm>
            <a:off x="3585628" y="1305797"/>
            <a:ext cx="1355379" cy="1339583"/>
            <a:chOff x="2695314" y="1510256"/>
            <a:chExt cx="1016534" cy="1004687"/>
          </a:xfrm>
        </p:grpSpPr>
        <p:grpSp>
          <p:nvGrpSpPr>
            <p:cNvPr id="15" name="Group 16">
              <a:extLst>
                <a:ext uri="{FF2B5EF4-FFF2-40B4-BE49-F238E27FC236}">
                  <a16:creationId xmlns:a16="http://schemas.microsoft.com/office/drawing/2014/main" id="{7E040265-77A5-1463-6BD3-603266BB608A}"/>
                </a:ext>
              </a:extLst>
            </p:cNvPr>
            <p:cNvGrpSpPr/>
            <p:nvPr/>
          </p:nvGrpSpPr>
          <p:grpSpPr>
            <a:xfrm>
              <a:off x="2695314" y="1510256"/>
              <a:ext cx="1016534" cy="1004687"/>
              <a:chOff x="7162800" y="2897630"/>
              <a:chExt cx="1318260" cy="1647825"/>
            </a:xfrm>
          </p:grpSpPr>
          <p:sp>
            <p:nvSpPr>
              <p:cNvPr id="19" name="Rectangle 20">
                <a:extLst>
                  <a:ext uri="{FF2B5EF4-FFF2-40B4-BE49-F238E27FC236}">
                    <a16:creationId xmlns:a16="http://schemas.microsoft.com/office/drawing/2014/main" id="{FA805650-E6D6-23F3-1103-FCF9200E9F7C}"/>
                  </a:ext>
                </a:extLst>
              </p:cNvPr>
              <p:cNvSpPr/>
              <p:nvPr/>
            </p:nvSpPr>
            <p:spPr>
              <a:xfrm>
                <a:off x="7162800" y="2897630"/>
                <a:ext cx="1219200" cy="1647825"/>
              </a:xfrm>
              <a:prstGeom prst="rect">
                <a:avLst/>
              </a:prstGeom>
              <a:solidFill>
                <a:srgbClr val="0107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3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  <p:sp>
            <p:nvSpPr>
              <p:cNvPr id="20" name="Rectangle 21">
                <a:extLst>
                  <a:ext uri="{FF2B5EF4-FFF2-40B4-BE49-F238E27FC236}">
                    <a16:creationId xmlns:a16="http://schemas.microsoft.com/office/drawing/2014/main" id="{8651AB62-8B89-5FF3-CE71-B2DA59E46693}"/>
                  </a:ext>
                </a:extLst>
              </p:cNvPr>
              <p:cNvSpPr/>
              <p:nvPr/>
            </p:nvSpPr>
            <p:spPr>
              <a:xfrm>
                <a:off x="7261860" y="2897630"/>
                <a:ext cx="1219200" cy="1647825"/>
              </a:xfrm>
              <a:prstGeom prst="rect">
                <a:avLst/>
              </a:prstGeom>
              <a:solidFill>
                <a:srgbClr val="04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3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17">
              <a:extLst>
                <a:ext uri="{FF2B5EF4-FFF2-40B4-BE49-F238E27FC236}">
                  <a16:creationId xmlns:a16="http://schemas.microsoft.com/office/drawing/2014/main" id="{4638A808-406F-E07C-B5F9-5B18124ADCDF}"/>
                </a:ext>
              </a:extLst>
            </p:cNvPr>
            <p:cNvGrpSpPr/>
            <p:nvPr/>
          </p:nvGrpSpPr>
          <p:grpSpPr>
            <a:xfrm>
              <a:off x="2978461" y="1795644"/>
              <a:ext cx="499989" cy="433911"/>
              <a:chOff x="8783638" y="1235076"/>
              <a:chExt cx="360363" cy="312738"/>
            </a:xfrm>
            <a:solidFill>
              <a:schemeClr val="bg1"/>
            </a:solidFill>
          </p:grpSpPr>
          <p:sp>
            <p:nvSpPr>
              <p:cNvPr id="17" name="Freeform 51">
                <a:extLst>
                  <a:ext uri="{FF2B5EF4-FFF2-40B4-BE49-F238E27FC236}">
                    <a16:creationId xmlns:a16="http://schemas.microsoft.com/office/drawing/2014/main" id="{0B7D04B2-5F79-23AB-767F-8CA3508A45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42375" y="1290638"/>
                <a:ext cx="128588" cy="8413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27"/>
                  </a:cxn>
                  <a:cxn ang="0">
                    <a:pos x="1" y="29"/>
                  </a:cxn>
                  <a:cxn ang="0">
                    <a:pos x="3" y="27"/>
                  </a:cxn>
                  <a:cxn ang="0">
                    <a:pos x="42" y="4"/>
                  </a:cxn>
                  <a:cxn ang="0">
                    <a:pos x="44" y="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4" h="29">
                    <a:moveTo>
                      <a:pt x="42" y="0"/>
                    </a:moveTo>
                    <a:cubicBezTo>
                      <a:pt x="19" y="0"/>
                      <a:pt x="0" y="12"/>
                      <a:pt x="0" y="27"/>
                    </a:cubicBezTo>
                    <a:cubicBezTo>
                      <a:pt x="0" y="28"/>
                      <a:pt x="0" y="29"/>
                      <a:pt x="1" y="29"/>
                    </a:cubicBezTo>
                    <a:cubicBezTo>
                      <a:pt x="3" y="29"/>
                      <a:pt x="3" y="28"/>
                      <a:pt x="3" y="27"/>
                    </a:cubicBezTo>
                    <a:cubicBezTo>
                      <a:pt x="3" y="15"/>
                      <a:pt x="21" y="4"/>
                      <a:pt x="42" y="4"/>
                    </a:cubicBezTo>
                    <a:cubicBezTo>
                      <a:pt x="43" y="4"/>
                      <a:pt x="44" y="3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lose/>
                    <a:moveTo>
                      <a:pt x="42" y="0"/>
                    </a:move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  <p:sp>
            <p:nvSpPr>
              <p:cNvPr id="18" name="Freeform 52">
                <a:extLst>
                  <a:ext uri="{FF2B5EF4-FFF2-40B4-BE49-F238E27FC236}">
                    <a16:creationId xmlns:a16="http://schemas.microsoft.com/office/drawing/2014/main" id="{D825CD7F-886F-A18A-7E0D-2338ED6FB7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83638" y="1235076"/>
                <a:ext cx="360363" cy="312738"/>
              </a:xfrm>
              <a:custGeom>
                <a:avLst/>
                <a:gdLst/>
                <a:ahLst/>
                <a:cxnLst>
                  <a:cxn ang="0">
                    <a:pos x="62" y="0"/>
                  </a:cxn>
                  <a:cxn ang="0">
                    <a:pos x="0" y="46"/>
                  </a:cxn>
                  <a:cxn ang="0">
                    <a:pos x="27" y="84"/>
                  </a:cxn>
                  <a:cxn ang="0">
                    <a:pos x="27" y="84"/>
                  </a:cxn>
                  <a:cxn ang="0">
                    <a:pos x="20" y="102"/>
                  </a:cxn>
                  <a:cxn ang="0">
                    <a:pos x="20" y="104"/>
                  </a:cxn>
                  <a:cxn ang="0">
                    <a:pos x="23" y="107"/>
                  </a:cxn>
                  <a:cxn ang="0">
                    <a:pos x="24" y="107"/>
                  </a:cxn>
                  <a:cxn ang="0">
                    <a:pos x="50" y="91"/>
                  </a:cxn>
                  <a:cxn ang="0">
                    <a:pos x="62" y="92"/>
                  </a:cxn>
                  <a:cxn ang="0">
                    <a:pos x="123" y="46"/>
                  </a:cxn>
                  <a:cxn ang="0">
                    <a:pos x="62" y="0"/>
                  </a:cxn>
                  <a:cxn ang="0">
                    <a:pos x="62" y="84"/>
                  </a:cxn>
                  <a:cxn ang="0">
                    <a:pos x="51" y="83"/>
                  </a:cxn>
                  <a:cxn ang="0">
                    <a:pos x="50" y="83"/>
                  </a:cxn>
                  <a:cxn ang="0">
                    <a:pos x="44" y="86"/>
                  </a:cxn>
                  <a:cxn ang="0">
                    <a:pos x="32" y="96"/>
                  </a:cxn>
                  <a:cxn ang="0">
                    <a:pos x="35" y="85"/>
                  </a:cxn>
                  <a:cxn ang="0">
                    <a:pos x="35" y="84"/>
                  </a:cxn>
                  <a:cxn ang="0">
                    <a:pos x="31" y="77"/>
                  </a:cxn>
                  <a:cxn ang="0">
                    <a:pos x="8" y="46"/>
                  </a:cxn>
                  <a:cxn ang="0">
                    <a:pos x="62" y="7"/>
                  </a:cxn>
                  <a:cxn ang="0">
                    <a:pos x="115" y="46"/>
                  </a:cxn>
                  <a:cxn ang="0">
                    <a:pos x="62" y="84"/>
                  </a:cxn>
                  <a:cxn ang="0">
                    <a:pos x="62" y="84"/>
                  </a:cxn>
                  <a:cxn ang="0">
                    <a:pos x="62" y="84"/>
                  </a:cxn>
                </a:cxnLst>
                <a:rect l="0" t="0" r="r" b="b"/>
                <a:pathLst>
                  <a:path w="123" h="107">
                    <a:moveTo>
                      <a:pt x="62" y="0"/>
                    </a:moveTo>
                    <a:cubicBezTo>
                      <a:pt x="28" y="0"/>
                      <a:pt x="0" y="20"/>
                      <a:pt x="0" y="46"/>
                    </a:cubicBezTo>
                    <a:cubicBezTo>
                      <a:pt x="0" y="62"/>
                      <a:pt x="11" y="76"/>
                      <a:pt x="27" y="84"/>
                    </a:cubicBezTo>
                    <a:cubicBezTo>
                      <a:pt x="27" y="84"/>
                      <a:pt x="27" y="84"/>
                      <a:pt x="27" y="84"/>
                    </a:cubicBezTo>
                    <a:cubicBezTo>
                      <a:pt x="27" y="91"/>
                      <a:pt x="22" y="98"/>
                      <a:pt x="20" y="102"/>
                    </a:cubicBezTo>
                    <a:cubicBezTo>
                      <a:pt x="20" y="103"/>
                      <a:pt x="20" y="103"/>
                      <a:pt x="20" y="104"/>
                    </a:cubicBezTo>
                    <a:cubicBezTo>
                      <a:pt x="20" y="106"/>
                      <a:pt x="21" y="107"/>
                      <a:pt x="23" y="107"/>
                    </a:cubicBezTo>
                    <a:cubicBezTo>
                      <a:pt x="23" y="107"/>
                      <a:pt x="24" y="107"/>
                      <a:pt x="24" y="107"/>
                    </a:cubicBezTo>
                    <a:cubicBezTo>
                      <a:pt x="36" y="105"/>
                      <a:pt x="47" y="94"/>
                      <a:pt x="50" y="91"/>
                    </a:cubicBezTo>
                    <a:cubicBezTo>
                      <a:pt x="54" y="92"/>
                      <a:pt x="58" y="92"/>
                      <a:pt x="62" y="92"/>
                    </a:cubicBezTo>
                    <a:cubicBezTo>
                      <a:pt x="96" y="92"/>
                      <a:pt x="123" y="71"/>
                      <a:pt x="123" y="46"/>
                    </a:cubicBezTo>
                    <a:cubicBezTo>
                      <a:pt x="123" y="20"/>
                      <a:pt x="96" y="0"/>
                      <a:pt x="62" y="0"/>
                    </a:cubicBezTo>
                    <a:close/>
                    <a:moveTo>
                      <a:pt x="62" y="84"/>
                    </a:moveTo>
                    <a:cubicBezTo>
                      <a:pt x="58" y="84"/>
                      <a:pt x="55" y="84"/>
                      <a:pt x="51" y="83"/>
                    </a:cubicBezTo>
                    <a:cubicBezTo>
                      <a:pt x="51" y="83"/>
                      <a:pt x="50" y="83"/>
                      <a:pt x="50" y="83"/>
                    </a:cubicBezTo>
                    <a:cubicBezTo>
                      <a:pt x="48" y="83"/>
                      <a:pt x="45" y="84"/>
                      <a:pt x="44" y="86"/>
                    </a:cubicBezTo>
                    <a:cubicBezTo>
                      <a:pt x="42" y="88"/>
                      <a:pt x="38" y="93"/>
                      <a:pt x="32" y="96"/>
                    </a:cubicBezTo>
                    <a:cubicBezTo>
                      <a:pt x="34" y="92"/>
                      <a:pt x="35" y="89"/>
                      <a:pt x="35" y="85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5" y="81"/>
                      <a:pt x="33" y="78"/>
                      <a:pt x="31" y="77"/>
                    </a:cubicBezTo>
                    <a:cubicBezTo>
                      <a:pt x="17" y="70"/>
                      <a:pt x="8" y="58"/>
                      <a:pt x="8" y="46"/>
                    </a:cubicBezTo>
                    <a:cubicBezTo>
                      <a:pt x="8" y="25"/>
                      <a:pt x="32" y="7"/>
                      <a:pt x="62" y="7"/>
                    </a:cubicBezTo>
                    <a:cubicBezTo>
                      <a:pt x="91" y="7"/>
                      <a:pt x="115" y="25"/>
                      <a:pt x="115" y="46"/>
                    </a:cubicBezTo>
                    <a:cubicBezTo>
                      <a:pt x="115" y="67"/>
                      <a:pt x="91" y="84"/>
                      <a:pt x="62" y="84"/>
                    </a:cubicBezTo>
                    <a:close/>
                    <a:moveTo>
                      <a:pt x="62" y="84"/>
                    </a:moveTo>
                    <a:cubicBezTo>
                      <a:pt x="62" y="84"/>
                      <a:pt x="62" y="84"/>
                      <a:pt x="62" y="84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" name="Group 57">
            <a:extLst>
              <a:ext uri="{FF2B5EF4-FFF2-40B4-BE49-F238E27FC236}">
                <a16:creationId xmlns:a16="http://schemas.microsoft.com/office/drawing/2014/main" id="{DF37A0F5-4ABF-0070-3731-D413C71A0765}"/>
              </a:ext>
            </a:extLst>
          </p:cNvPr>
          <p:cNvGrpSpPr/>
          <p:nvPr/>
        </p:nvGrpSpPr>
        <p:grpSpPr>
          <a:xfrm>
            <a:off x="3585628" y="2725814"/>
            <a:ext cx="1355379" cy="1339583"/>
            <a:chOff x="2695314" y="2575269"/>
            <a:chExt cx="1016534" cy="1004687"/>
          </a:xfrm>
        </p:grpSpPr>
        <p:grpSp>
          <p:nvGrpSpPr>
            <p:cNvPr id="22" name="Group 18">
              <a:extLst>
                <a:ext uri="{FF2B5EF4-FFF2-40B4-BE49-F238E27FC236}">
                  <a16:creationId xmlns:a16="http://schemas.microsoft.com/office/drawing/2014/main" id="{F24894CE-E295-C35F-C6F8-970F28458DED}"/>
                </a:ext>
              </a:extLst>
            </p:cNvPr>
            <p:cNvGrpSpPr/>
            <p:nvPr/>
          </p:nvGrpSpPr>
          <p:grpSpPr>
            <a:xfrm>
              <a:off x="2695314" y="2575269"/>
              <a:ext cx="1016534" cy="1004687"/>
              <a:chOff x="7162800" y="2897630"/>
              <a:chExt cx="1318260" cy="1647825"/>
            </a:xfrm>
          </p:grpSpPr>
          <p:sp>
            <p:nvSpPr>
              <p:cNvPr id="24" name="Rectangle 25">
                <a:extLst>
                  <a:ext uri="{FF2B5EF4-FFF2-40B4-BE49-F238E27FC236}">
                    <a16:creationId xmlns:a16="http://schemas.microsoft.com/office/drawing/2014/main" id="{37D8992A-561F-D108-F842-F0BFFEA36C89}"/>
                  </a:ext>
                </a:extLst>
              </p:cNvPr>
              <p:cNvSpPr/>
              <p:nvPr/>
            </p:nvSpPr>
            <p:spPr>
              <a:xfrm>
                <a:off x="7162800" y="2897630"/>
                <a:ext cx="1219200" cy="164782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3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  <p:sp>
            <p:nvSpPr>
              <p:cNvPr id="25" name="Rectangle 26">
                <a:extLst>
                  <a:ext uri="{FF2B5EF4-FFF2-40B4-BE49-F238E27FC236}">
                    <a16:creationId xmlns:a16="http://schemas.microsoft.com/office/drawing/2014/main" id="{B0DD75EB-42DE-79A3-072E-CDB377EB127C}"/>
                  </a:ext>
                </a:extLst>
              </p:cNvPr>
              <p:cNvSpPr/>
              <p:nvPr/>
            </p:nvSpPr>
            <p:spPr>
              <a:xfrm>
                <a:off x="7261860" y="2897630"/>
                <a:ext cx="1219200" cy="1647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3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 37">
              <a:extLst>
                <a:ext uri="{FF2B5EF4-FFF2-40B4-BE49-F238E27FC236}">
                  <a16:creationId xmlns:a16="http://schemas.microsoft.com/office/drawing/2014/main" id="{E0EED47D-38AF-D6F0-CE88-38B7526322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317" y="2861444"/>
              <a:ext cx="297112" cy="432338"/>
            </a:xfrm>
            <a:custGeom>
              <a:avLst/>
              <a:gdLst/>
              <a:ahLst/>
              <a:cxnLst>
                <a:cxn ang="0">
                  <a:pos x="38" y="109"/>
                </a:cxn>
                <a:cxn ang="0">
                  <a:pos x="40" y="107"/>
                </a:cxn>
                <a:cxn ang="0">
                  <a:pos x="44" y="107"/>
                </a:cxn>
                <a:cxn ang="0">
                  <a:pos x="46" y="109"/>
                </a:cxn>
                <a:cxn ang="0">
                  <a:pos x="44" y="111"/>
                </a:cxn>
                <a:cxn ang="0">
                  <a:pos x="40" y="111"/>
                </a:cxn>
                <a:cxn ang="0">
                  <a:pos x="38" y="109"/>
                </a:cxn>
                <a:cxn ang="0">
                  <a:pos x="48" y="12"/>
                </a:cxn>
                <a:cxn ang="0">
                  <a:pos x="37" y="12"/>
                </a:cxn>
                <a:cxn ang="0">
                  <a:pos x="35" y="14"/>
                </a:cxn>
                <a:cxn ang="0">
                  <a:pos x="37" y="15"/>
                </a:cxn>
                <a:cxn ang="0">
                  <a:pos x="48" y="15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85" y="12"/>
                </a:cxn>
                <a:cxn ang="0">
                  <a:pos x="85" y="111"/>
                </a:cxn>
                <a:cxn ang="0">
                  <a:pos x="73" y="123"/>
                </a:cxn>
                <a:cxn ang="0">
                  <a:pos x="12" y="123"/>
                </a:cxn>
                <a:cxn ang="0">
                  <a:pos x="0" y="111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73" y="0"/>
                </a:cxn>
                <a:cxn ang="0">
                  <a:pos x="85" y="12"/>
                </a:cxn>
                <a:cxn ang="0">
                  <a:pos x="77" y="104"/>
                </a:cxn>
                <a:cxn ang="0">
                  <a:pos x="8" y="104"/>
                </a:cxn>
                <a:cxn ang="0">
                  <a:pos x="8" y="111"/>
                </a:cxn>
                <a:cxn ang="0">
                  <a:pos x="12" y="115"/>
                </a:cxn>
                <a:cxn ang="0">
                  <a:pos x="73" y="115"/>
                </a:cxn>
                <a:cxn ang="0">
                  <a:pos x="77" y="111"/>
                </a:cxn>
                <a:cxn ang="0">
                  <a:pos x="77" y="104"/>
                </a:cxn>
                <a:cxn ang="0">
                  <a:pos x="77" y="23"/>
                </a:cxn>
                <a:cxn ang="0">
                  <a:pos x="8" y="23"/>
                </a:cxn>
                <a:cxn ang="0">
                  <a:pos x="8" y="100"/>
                </a:cxn>
                <a:cxn ang="0">
                  <a:pos x="77" y="100"/>
                </a:cxn>
                <a:cxn ang="0">
                  <a:pos x="77" y="23"/>
                </a:cxn>
                <a:cxn ang="0">
                  <a:pos x="77" y="12"/>
                </a:cxn>
                <a:cxn ang="0">
                  <a:pos x="73" y="8"/>
                </a:cxn>
                <a:cxn ang="0">
                  <a:pos x="12" y="8"/>
                </a:cxn>
                <a:cxn ang="0">
                  <a:pos x="8" y="12"/>
                </a:cxn>
                <a:cxn ang="0">
                  <a:pos x="8" y="19"/>
                </a:cxn>
                <a:cxn ang="0">
                  <a:pos x="77" y="19"/>
                </a:cxn>
                <a:cxn ang="0">
                  <a:pos x="77" y="12"/>
                </a:cxn>
                <a:cxn ang="0">
                  <a:pos x="77" y="12"/>
                </a:cxn>
                <a:cxn ang="0">
                  <a:pos x="77" y="12"/>
                </a:cxn>
              </a:cxnLst>
              <a:rect l="0" t="0" r="r" b="b"/>
              <a:pathLst>
                <a:path w="85" h="123">
                  <a:moveTo>
                    <a:pt x="38" y="109"/>
                  </a:moveTo>
                  <a:cubicBezTo>
                    <a:pt x="38" y="108"/>
                    <a:pt x="39" y="107"/>
                    <a:pt x="40" y="107"/>
                  </a:cubicBezTo>
                  <a:cubicBezTo>
                    <a:pt x="44" y="107"/>
                    <a:pt x="44" y="107"/>
                    <a:pt x="44" y="107"/>
                  </a:cubicBezTo>
                  <a:cubicBezTo>
                    <a:pt x="45" y="107"/>
                    <a:pt x="46" y="108"/>
                    <a:pt x="46" y="109"/>
                  </a:cubicBezTo>
                  <a:cubicBezTo>
                    <a:pt x="46" y="110"/>
                    <a:pt x="45" y="111"/>
                    <a:pt x="44" y="111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9" y="111"/>
                    <a:pt x="38" y="110"/>
                    <a:pt x="38" y="109"/>
                  </a:cubicBezTo>
                  <a:close/>
                  <a:moveTo>
                    <a:pt x="48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5" y="12"/>
                    <a:pt x="35" y="14"/>
                  </a:cubicBezTo>
                  <a:cubicBezTo>
                    <a:pt x="35" y="15"/>
                    <a:pt x="36" y="15"/>
                    <a:pt x="37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9" y="15"/>
                    <a:pt x="50" y="15"/>
                    <a:pt x="50" y="14"/>
                  </a:cubicBezTo>
                  <a:cubicBezTo>
                    <a:pt x="50" y="12"/>
                    <a:pt x="49" y="12"/>
                    <a:pt x="48" y="12"/>
                  </a:cubicBezTo>
                  <a:close/>
                  <a:moveTo>
                    <a:pt x="85" y="12"/>
                  </a:moveTo>
                  <a:cubicBezTo>
                    <a:pt x="85" y="111"/>
                    <a:pt x="85" y="111"/>
                    <a:pt x="85" y="111"/>
                  </a:cubicBezTo>
                  <a:cubicBezTo>
                    <a:pt x="85" y="118"/>
                    <a:pt x="79" y="123"/>
                    <a:pt x="73" y="123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5" y="123"/>
                    <a:pt x="0" y="118"/>
                    <a:pt x="0" y="1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9" y="0"/>
                    <a:pt x="85" y="5"/>
                    <a:pt x="85" y="12"/>
                  </a:cubicBezTo>
                  <a:close/>
                  <a:moveTo>
                    <a:pt x="77" y="104"/>
                  </a:moveTo>
                  <a:cubicBezTo>
                    <a:pt x="8" y="104"/>
                    <a:pt x="8" y="104"/>
                    <a:pt x="8" y="10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3"/>
                    <a:pt x="10" y="115"/>
                    <a:pt x="12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75" y="115"/>
                    <a:pt x="77" y="113"/>
                    <a:pt x="77" y="111"/>
                  </a:cubicBezTo>
                  <a:lnTo>
                    <a:pt x="77" y="104"/>
                  </a:lnTo>
                  <a:close/>
                  <a:moveTo>
                    <a:pt x="77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77" y="100"/>
                    <a:pt x="77" y="100"/>
                    <a:pt x="77" y="100"/>
                  </a:cubicBezTo>
                  <a:lnTo>
                    <a:pt x="77" y="23"/>
                  </a:lnTo>
                  <a:close/>
                  <a:moveTo>
                    <a:pt x="77" y="12"/>
                  </a:moveTo>
                  <a:cubicBezTo>
                    <a:pt x="77" y="9"/>
                    <a:pt x="75" y="8"/>
                    <a:pt x="7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0" y="8"/>
                    <a:pt x="8" y="9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7" y="19"/>
                    <a:pt x="77" y="19"/>
                    <a:pt x="77" y="19"/>
                  </a:cubicBezTo>
                  <a:lnTo>
                    <a:pt x="77" y="12"/>
                  </a:lnTo>
                  <a:close/>
                  <a:moveTo>
                    <a:pt x="77" y="12"/>
                  </a:moveTo>
                  <a:cubicBezTo>
                    <a:pt x="77" y="12"/>
                    <a:pt x="77" y="12"/>
                    <a:pt x="77" y="12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26" name="Pentagon 27">
            <a:extLst>
              <a:ext uri="{FF2B5EF4-FFF2-40B4-BE49-F238E27FC236}">
                <a16:creationId xmlns:a16="http://schemas.microsoft.com/office/drawing/2014/main" id="{21ECE838-442B-BA3D-8E9C-9A49F8C397F2}"/>
              </a:ext>
            </a:extLst>
          </p:cNvPr>
          <p:cNvSpPr/>
          <p:nvPr/>
        </p:nvSpPr>
        <p:spPr>
          <a:xfrm>
            <a:off x="1786982" y="4529079"/>
            <a:ext cx="3449183" cy="341097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133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Complejidad</a:t>
            </a:r>
          </a:p>
        </p:txBody>
      </p:sp>
      <p:sp>
        <p:nvSpPr>
          <p:cNvPr id="27" name="Pentagon 28">
            <a:extLst>
              <a:ext uri="{FF2B5EF4-FFF2-40B4-BE49-F238E27FC236}">
                <a16:creationId xmlns:a16="http://schemas.microsoft.com/office/drawing/2014/main" id="{9767C3F8-D7BC-0790-40A5-4737B9CC7363}"/>
              </a:ext>
            </a:extLst>
          </p:cNvPr>
          <p:cNvSpPr/>
          <p:nvPr/>
        </p:nvSpPr>
        <p:spPr>
          <a:xfrm rot="16200000">
            <a:off x="-269769" y="2506295"/>
            <a:ext cx="3281749" cy="358603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133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Impacto de Negocio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2D6F80-8B6A-1A35-AD03-14DD97DEBE5B}"/>
              </a:ext>
            </a:extLst>
          </p:cNvPr>
          <p:cNvGrpSpPr/>
          <p:nvPr/>
        </p:nvGrpSpPr>
        <p:grpSpPr>
          <a:xfrm>
            <a:off x="6213281" y="1006777"/>
            <a:ext cx="5004587" cy="626762"/>
            <a:chOff x="1270277" y="1256410"/>
            <a:chExt cx="3753439" cy="470072"/>
          </a:xfrm>
        </p:grpSpPr>
        <p:sp>
          <p:nvSpPr>
            <p:cNvPr id="29" name="Text Placeholder 3">
              <a:extLst>
                <a:ext uri="{FF2B5EF4-FFF2-40B4-BE49-F238E27FC236}">
                  <a16:creationId xmlns:a16="http://schemas.microsoft.com/office/drawing/2014/main" id="{38FDC2D9-7B61-7A6B-6B66-6827CCE70DE4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256410"/>
              <a:ext cx="841433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LEVERAGE</a:t>
              </a:r>
            </a:p>
          </p:txBody>
        </p:sp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4089E0E6-0C44-FB65-FA3A-F550739BCBF7}"/>
                </a:ext>
              </a:extLst>
            </p:cNvPr>
            <p:cNvSpPr txBox="1">
              <a:spLocks/>
            </p:cNvSpPr>
            <p:nvPr/>
          </p:nvSpPr>
          <p:spPr>
            <a:xfrm>
              <a:off x="1270278" y="1418801"/>
              <a:ext cx="3753438" cy="3076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333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Estos son </a:t>
              </a:r>
              <a:r>
                <a:rPr kumimoji="0" lang="es-MX" sz="1333" b="1" i="1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Quick </a:t>
              </a:r>
              <a:r>
                <a:rPr kumimoji="0" lang="es-MX" sz="1333" b="1" i="1" u="none" strike="noStrike" kern="1200" cap="none" spc="0" normalizeH="0" baseline="0" noProof="0" err="1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Wins</a:t>
              </a:r>
              <a:r>
                <a:rPr kumimoji="0" lang="es-MX" sz="1333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 debido a su </a:t>
              </a:r>
              <a:r>
                <a:rPr lang="es-MX" sz="1333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MT" panose="020B0502020104020203"/>
                </a:rPr>
                <a:t>alto impacto de negocio y baja complejidad. </a:t>
              </a:r>
              <a:r>
                <a:rPr lang="es-MX" sz="1333" b="1">
                  <a:solidFill>
                    <a:prstClr val="black">
                      <a:lumMod val="50000"/>
                      <a:lumOff val="50000"/>
                    </a:prstClr>
                  </a:solidFill>
                  <a:latin typeface="Gill Sans MT" panose="020B0502020104020203"/>
                </a:rPr>
                <a:t>Excelentes para posicionarse fuertemente</a:t>
              </a:r>
              <a:endParaRPr kumimoji="0" lang="es-MX" sz="1333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</p:grpSp>
      <p:sp>
        <p:nvSpPr>
          <p:cNvPr id="31" name="Freeform 45">
            <a:extLst>
              <a:ext uri="{FF2B5EF4-FFF2-40B4-BE49-F238E27FC236}">
                <a16:creationId xmlns:a16="http://schemas.microsoft.com/office/drawing/2014/main" id="{1E5F91BE-7032-902C-98C1-0116835ED90E}"/>
              </a:ext>
            </a:extLst>
          </p:cNvPr>
          <p:cNvSpPr>
            <a:spLocks noEditPoints="1"/>
          </p:cNvSpPr>
          <p:nvPr/>
        </p:nvSpPr>
        <p:spPr bwMode="auto">
          <a:xfrm>
            <a:off x="5672381" y="114622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2" name="Freeform 45">
            <a:extLst>
              <a:ext uri="{FF2B5EF4-FFF2-40B4-BE49-F238E27FC236}">
                <a16:creationId xmlns:a16="http://schemas.microsoft.com/office/drawing/2014/main" id="{D032A728-ACBC-B3C6-3678-E1F94ACCEA74}"/>
              </a:ext>
            </a:extLst>
          </p:cNvPr>
          <p:cNvSpPr>
            <a:spLocks noEditPoints="1"/>
          </p:cNvSpPr>
          <p:nvPr/>
        </p:nvSpPr>
        <p:spPr bwMode="auto">
          <a:xfrm>
            <a:off x="5672381" y="2262529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3" name="Freeform 45">
            <a:extLst>
              <a:ext uri="{FF2B5EF4-FFF2-40B4-BE49-F238E27FC236}">
                <a16:creationId xmlns:a16="http://schemas.microsoft.com/office/drawing/2014/main" id="{B224ACE6-4A08-645E-93B2-7C3B47E2B492}"/>
              </a:ext>
            </a:extLst>
          </p:cNvPr>
          <p:cNvSpPr>
            <a:spLocks noEditPoints="1"/>
          </p:cNvSpPr>
          <p:nvPr/>
        </p:nvSpPr>
        <p:spPr bwMode="auto">
          <a:xfrm>
            <a:off x="5672381" y="336855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041E4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4" name="Freeform 35">
            <a:extLst>
              <a:ext uri="{FF2B5EF4-FFF2-40B4-BE49-F238E27FC236}">
                <a16:creationId xmlns:a16="http://schemas.microsoft.com/office/drawing/2014/main" id="{51E6F9AB-C3B0-391C-DD8D-CD8CD7FBCCCC}"/>
              </a:ext>
            </a:extLst>
          </p:cNvPr>
          <p:cNvSpPr>
            <a:spLocks noEditPoints="1"/>
          </p:cNvSpPr>
          <p:nvPr/>
        </p:nvSpPr>
        <p:spPr bwMode="auto">
          <a:xfrm>
            <a:off x="5672381" y="444585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35" name="Group 46">
            <a:extLst>
              <a:ext uri="{FF2B5EF4-FFF2-40B4-BE49-F238E27FC236}">
                <a16:creationId xmlns:a16="http://schemas.microsoft.com/office/drawing/2014/main" id="{81EEE860-CDD4-49A6-0429-C57E4022CC3C}"/>
              </a:ext>
            </a:extLst>
          </p:cNvPr>
          <p:cNvGrpSpPr/>
          <p:nvPr/>
        </p:nvGrpSpPr>
        <p:grpSpPr>
          <a:xfrm>
            <a:off x="6213280" y="2094686"/>
            <a:ext cx="5004586" cy="831882"/>
            <a:chOff x="1270277" y="1256410"/>
            <a:chExt cx="3753439" cy="623912"/>
          </a:xfrm>
        </p:grpSpPr>
        <p:sp>
          <p:nvSpPr>
            <p:cNvPr id="36" name="Text Placeholder 3">
              <a:extLst>
                <a:ext uri="{FF2B5EF4-FFF2-40B4-BE49-F238E27FC236}">
                  <a16:creationId xmlns:a16="http://schemas.microsoft.com/office/drawing/2014/main" id="{F15FD53C-CCE6-ACB9-B637-073E3AA200B8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256410"/>
              <a:ext cx="1672430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ROUTINE / COMMON</a:t>
              </a:r>
            </a:p>
          </p:txBody>
        </p:sp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17361AA4-0C57-B917-583F-4447F556F6E9}"/>
                </a:ext>
              </a:extLst>
            </p:cNvPr>
            <p:cNvSpPr txBox="1">
              <a:spLocks/>
            </p:cNvSpPr>
            <p:nvPr/>
          </p:nvSpPr>
          <p:spPr>
            <a:xfrm>
              <a:off x="1270278" y="1418801"/>
              <a:ext cx="3753438" cy="46152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333" b="0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Aquí el objetivo es dedicar la menor cantidad de recursos necesarios, </a:t>
              </a:r>
              <a:r>
                <a:rPr kumimoji="0" lang="es-MX" sz="1333" b="1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mantener un flujo constante y optimizar tiempos</a:t>
              </a:r>
              <a:r>
                <a:rPr kumimoji="0" lang="es-MX" sz="1333" b="0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, esto se asemeja a un BAU</a:t>
              </a:r>
            </a:p>
          </p:txBody>
        </p:sp>
      </p:grpSp>
      <p:grpSp>
        <p:nvGrpSpPr>
          <p:cNvPr id="38" name="Group 49">
            <a:extLst>
              <a:ext uri="{FF2B5EF4-FFF2-40B4-BE49-F238E27FC236}">
                <a16:creationId xmlns:a16="http://schemas.microsoft.com/office/drawing/2014/main" id="{774A000B-07B1-0BF1-47D9-CE53F48B35E9}"/>
              </a:ext>
            </a:extLst>
          </p:cNvPr>
          <p:cNvGrpSpPr/>
          <p:nvPr/>
        </p:nvGrpSpPr>
        <p:grpSpPr>
          <a:xfrm>
            <a:off x="6213281" y="3215836"/>
            <a:ext cx="5004587" cy="831882"/>
            <a:chOff x="1270277" y="1256410"/>
            <a:chExt cx="3753439" cy="623912"/>
          </a:xfrm>
        </p:grpSpPr>
        <p:sp>
          <p:nvSpPr>
            <p:cNvPr id="39" name="Text Placeholder 3">
              <a:extLst>
                <a:ext uri="{FF2B5EF4-FFF2-40B4-BE49-F238E27FC236}">
                  <a16:creationId xmlns:a16="http://schemas.microsoft.com/office/drawing/2014/main" id="{FB8612CD-9C0B-96CB-4FD6-5A4CF738F2DA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256410"/>
              <a:ext cx="913280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41E42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STRATEGIC</a:t>
              </a:r>
            </a:p>
          </p:txBody>
        </p:sp>
        <p:sp>
          <p:nvSpPr>
            <p:cNvPr id="40" name="Text Placeholder 3">
              <a:extLst>
                <a:ext uri="{FF2B5EF4-FFF2-40B4-BE49-F238E27FC236}">
                  <a16:creationId xmlns:a16="http://schemas.microsoft.com/office/drawing/2014/main" id="{B194520A-A47E-1B41-C190-2BC762BD888A}"/>
                </a:ext>
              </a:extLst>
            </p:cNvPr>
            <p:cNvSpPr txBox="1">
              <a:spLocks/>
            </p:cNvSpPr>
            <p:nvPr/>
          </p:nvSpPr>
          <p:spPr>
            <a:xfrm>
              <a:off x="1270278" y="1418801"/>
              <a:ext cx="3753438" cy="46152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333" b="0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Estos son </a:t>
              </a:r>
              <a:r>
                <a:rPr kumimoji="0" lang="es-MX" sz="1333" b="1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casos estratégicos</a:t>
              </a:r>
              <a:r>
                <a:rPr kumimoji="0" lang="es-MX" sz="1333" b="0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 para la organización, por lo que son de </a:t>
              </a:r>
              <a:r>
                <a:rPr kumimoji="0" lang="es-MX" sz="1333" b="1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alto impacto</a:t>
              </a:r>
              <a:r>
                <a:rPr kumimoji="0" lang="es-MX" sz="1333" b="0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 para negocio, pero contienen </a:t>
              </a:r>
              <a:r>
                <a:rPr kumimoji="0" lang="es-MX" sz="1333" b="1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mucha complejidad</a:t>
              </a:r>
              <a:r>
                <a:rPr kumimoji="0" lang="es-MX" sz="1333" b="0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 y son de larga duración. </a:t>
              </a:r>
              <a:r>
                <a:rPr kumimoji="0" lang="es-MX" sz="1333" b="1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La correcta asignación de recursos es clave</a:t>
              </a:r>
            </a:p>
          </p:txBody>
        </p:sp>
      </p:grpSp>
      <p:grpSp>
        <p:nvGrpSpPr>
          <p:cNvPr id="41" name="Group 52">
            <a:extLst>
              <a:ext uri="{FF2B5EF4-FFF2-40B4-BE49-F238E27FC236}">
                <a16:creationId xmlns:a16="http://schemas.microsoft.com/office/drawing/2014/main" id="{A469BD40-5E56-1F0C-7956-4EDB38CD7C81}"/>
              </a:ext>
            </a:extLst>
          </p:cNvPr>
          <p:cNvGrpSpPr/>
          <p:nvPr/>
        </p:nvGrpSpPr>
        <p:grpSpPr>
          <a:xfrm>
            <a:off x="6213280" y="4282858"/>
            <a:ext cx="5004584" cy="626762"/>
            <a:chOff x="1270277" y="1256410"/>
            <a:chExt cx="3753439" cy="470072"/>
          </a:xfrm>
        </p:grpSpPr>
        <p:sp>
          <p:nvSpPr>
            <p:cNvPr id="42" name="Text Placeholder 3">
              <a:extLst>
                <a:ext uri="{FF2B5EF4-FFF2-40B4-BE49-F238E27FC236}">
                  <a16:creationId xmlns:a16="http://schemas.microsoft.com/office/drawing/2014/main" id="{7CD9F6AA-3C11-55C5-C3B3-07A7E4EA2DCF}"/>
                </a:ext>
              </a:extLst>
            </p:cNvPr>
            <p:cNvSpPr txBox="1">
              <a:spLocks/>
            </p:cNvSpPr>
            <p:nvPr/>
          </p:nvSpPr>
          <p:spPr>
            <a:xfrm>
              <a:off x="1270277" y="1256410"/>
              <a:ext cx="2446199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BOTTLENECK / CONSTRAINED</a:t>
              </a:r>
            </a:p>
          </p:txBody>
        </p:sp>
        <p:sp>
          <p:nvSpPr>
            <p:cNvPr id="43" name="Text Placeholder 3">
              <a:extLst>
                <a:ext uri="{FF2B5EF4-FFF2-40B4-BE49-F238E27FC236}">
                  <a16:creationId xmlns:a16="http://schemas.microsoft.com/office/drawing/2014/main" id="{537AD1AC-C73B-6514-F321-2E8213CFE8BC}"/>
                </a:ext>
              </a:extLst>
            </p:cNvPr>
            <p:cNvSpPr txBox="1">
              <a:spLocks/>
            </p:cNvSpPr>
            <p:nvPr/>
          </p:nvSpPr>
          <p:spPr>
            <a:xfrm>
              <a:off x="1270278" y="1418801"/>
              <a:ext cx="3753438" cy="307681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MX" sz="1333" b="0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Estos casos denominados como </a:t>
              </a:r>
              <a:r>
                <a:rPr kumimoji="0" lang="es-MX" sz="1333" b="1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cuellos de botella</a:t>
              </a:r>
              <a:r>
                <a:rPr kumimoji="0" lang="es-MX" sz="1333" b="0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, casos muy complejos y con baja impacto para negocio. </a:t>
              </a:r>
              <a:r>
                <a:rPr kumimoji="0" lang="es-MX" sz="1333" b="1" i="0" u="none" strike="noStrike" kern="1200" cap="none" spc="0" normalizeH="0" baseline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rPr>
                <a:t>Deben evitarse</a:t>
              </a:r>
            </a:p>
          </p:txBody>
        </p:sp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B4D48AE-988D-FA5B-CB30-768DA89CD598}"/>
              </a:ext>
            </a:extLst>
          </p:cNvPr>
          <p:cNvSpPr txBox="1"/>
          <p:nvPr/>
        </p:nvSpPr>
        <p:spPr>
          <a:xfrm>
            <a:off x="959946" y="5322044"/>
            <a:ext cx="10257918" cy="7280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A1A00"/>
              </a:buClr>
              <a:buSzTx/>
              <a:buFontTx/>
              <a:buNone/>
              <a:tabLst/>
              <a:defRPr/>
            </a:pPr>
            <a:r>
              <a:rPr kumimoji="0" lang="es-MX" sz="1050" b="1" i="0" u="none" strike="noStrike" kern="1200" cap="all" spc="400" normalizeH="0" baseline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ill Sans MT" panose="020B0502020104020203"/>
                <a:ea typeface="+mn-ea"/>
                <a:cs typeface="Calibri" panose="020F0502020204030204" pitchFamily="34" charset="0"/>
              </a:rPr>
              <a:t>La matriz de posicionamiento (KRALJIC MATRIX) Provee una forma estructurada para garantizar una óptima asignación de recursos y a su vez, asegurar que se estén atendiendo los requerimientos más importantes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92FCA124-46A7-FC43-B1B5-E182D2E83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56" y="31971"/>
            <a:ext cx="118012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MX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gle" panose="020B0503020203060203" pitchFamily="34" charset="0"/>
                <a:ea typeface="+mn-ea"/>
                <a:cs typeface="+mn-cs"/>
              </a:rPr>
              <a:t>PARA PODER PRIORIZAR LOS REQUERIMIENTOS DE NEGOCIO DE  UN MODO ESTRUCTURADO Y METODOLÓGICO, UTILIZAREMOS EL SIGUIENTE MODELO DE PRIORIZACIÓN DE ESTUDIOS AD-HOC…</a:t>
            </a:r>
          </a:p>
        </p:txBody>
      </p:sp>
      <p:sp>
        <p:nvSpPr>
          <p:cNvPr id="46" name="Footer Placeholder 1">
            <a:extLst>
              <a:ext uri="{FF2B5EF4-FFF2-40B4-BE49-F238E27FC236}">
                <a16:creationId xmlns:a16="http://schemas.microsoft.com/office/drawing/2014/main" id="{C91FCA9E-7B9D-3973-BB50-B67495D33505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47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540EA28-B1B6-0F7C-80F5-60833EA9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79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161203F-7F92-5332-4BD6-10D367B176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Rectangle 116">
            <a:extLst>
              <a:ext uri="{FF2B5EF4-FFF2-40B4-BE49-F238E27FC236}">
                <a16:creationId xmlns:a16="http://schemas.microsoft.com/office/drawing/2014/main" id="{DD3D09BA-725E-FAD9-10BA-A6BEB4182F8E}"/>
              </a:ext>
            </a:extLst>
          </p:cNvPr>
          <p:cNvSpPr/>
          <p:nvPr/>
        </p:nvSpPr>
        <p:spPr>
          <a:xfrm>
            <a:off x="424007" y="922414"/>
            <a:ext cx="6339704" cy="313200"/>
          </a:xfrm>
          <a:prstGeom prst="rect">
            <a:avLst/>
          </a:prstGeom>
          <a:solidFill>
            <a:srgbClr val="F8B323">
              <a:alpha val="75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marL="0" marR="0" lvl="0" indent="0" algn="ctr" defTabSz="16255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n-ea"/>
                <a:cs typeface="Arial" panose="020B0604020202020204" pitchFamily="34" charset="0"/>
              </a:rPr>
              <a:t>MATRIZ DE PRIORIZACIÓN (EJEMPLO VISUAL)</a:t>
            </a:r>
          </a:p>
        </p:txBody>
      </p:sp>
      <p:graphicFrame>
        <p:nvGraphicFramePr>
          <p:cNvPr id="4" name="Chart 1">
            <a:extLst>
              <a:ext uri="{FF2B5EF4-FFF2-40B4-BE49-F238E27FC236}">
                <a16:creationId xmlns:a16="http://schemas.microsoft.com/office/drawing/2014/main" id="{E760EFE8-9990-3986-1860-75E29C4BA453}"/>
              </a:ext>
            </a:extLst>
          </p:cNvPr>
          <p:cNvGraphicFramePr>
            <a:graphicFrameLocks/>
          </p:cNvGraphicFramePr>
          <p:nvPr/>
        </p:nvGraphicFramePr>
        <p:xfrm>
          <a:off x="424007" y="1453534"/>
          <a:ext cx="6266079" cy="47640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443873C-617F-8802-75EA-EA12A6FCE279}"/>
              </a:ext>
            </a:extLst>
          </p:cNvPr>
          <p:cNvSpPr/>
          <p:nvPr/>
        </p:nvSpPr>
        <p:spPr>
          <a:xfrm>
            <a:off x="4790789" y="1439217"/>
            <a:ext cx="870916" cy="176156"/>
          </a:xfrm>
          <a:prstGeom prst="roundRect">
            <a:avLst>
              <a:gd name="adj" fmla="val 10000"/>
            </a:avLst>
          </a:prstGeom>
          <a:solidFill>
            <a:srgbClr val="002060">
              <a:alpha val="90000"/>
            </a:srgb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Calibri" panose="020F0502020204030204" pitchFamily="34" charset="0"/>
              </a:rPr>
              <a:t>STRATEGIC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DEEA87D8-C109-93A2-48D1-15F092300452}"/>
              </a:ext>
            </a:extLst>
          </p:cNvPr>
          <p:cNvSpPr/>
          <p:nvPr/>
        </p:nvSpPr>
        <p:spPr>
          <a:xfrm>
            <a:off x="4759685" y="5284378"/>
            <a:ext cx="933420" cy="204936"/>
          </a:xfrm>
          <a:prstGeom prst="roundRect">
            <a:avLst>
              <a:gd name="adj" fmla="val 10000"/>
            </a:avLst>
          </a:prstGeom>
          <a:solidFill>
            <a:srgbClr val="FFC000">
              <a:alpha val="89804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Calibri" panose="020F0502020204030204" pitchFamily="34" charset="0"/>
              </a:rPr>
              <a:t>BOTTLENECK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C60471B-7723-F1CC-AEF4-61107EE25562}"/>
              </a:ext>
            </a:extLst>
          </p:cNvPr>
          <p:cNvSpPr/>
          <p:nvPr/>
        </p:nvSpPr>
        <p:spPr>
          <a:xfrm>
            <a:off x="2144738" y="1439217"/>
            <a:ext cx="870916" cy="176156"/>
          </a:xfrm>
          <a:prstGeom prst="roundRect">
            <a:avLst>
              <a:gd name="adj" fmla="val 10000"/>
            </a:avLst>
          </a:prstGeom>
          <a:solidFill>
            <a:schemeClr val="accent4">
              <a:lumMod val="75000"/>
              <a:alpha val="9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Calibri" panose="020F0502020204030204" pitchFamily="34" charset="0"/>
              </a:rPr>
              <a:t>LEVERAGE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DDF1B68-4A12-6507-3AB8-4D045330A311}"/>
              </a:ext>
            </a:extLst>
          </p:cNvPr>
          <p:cNvSpPr/>
          <p:nvPr/>
        </p:nvSpPr>
        <p:spPr>
          <a:xfrm>
            <a:off x="2144740" y="5284378"/>
            <a:ext cx="870618" cy="204936"/>
          </a:xfrm>
          <a:prstGeom prst="roundRect">
            <a:avLst>
              <a:gd name="adj" fmla="val 1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/>
                <a:ea typeface="+mn-ea"/>
                <a:cs typeface="Calibri" panose="020F0502020204030204" pitchFamily="34" charset="0"/>
              </a:rPr>
              <a:t>ROUTINE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43CA6D9-23B9-31FC-4739-8F16C43C50E0}"/>
              </a:ext>
            </a:extLst>
          </p:cNvPr>
          <p:cNvCxnSpPr/>
          <p:nvPr/>
        </p:nvCxnSpPr>
        <p:spPr>
          <a:xfrm>
            <a:off x="4301168" y="1471655"/>
            <a:ext cx="0" cy="401955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517AC545-5452-CCE4-21E2-555248FF08C8}"/>
              </a:ext>
            </a:extLst>
          </p:cNvPr>
          <p:cNvCxnSpPr>
            <a:cxnSpLocks/>
          </p:cNvCxnSpPr>
          <p:nvPr/>
        </p:nvCxnSpPr>
        <p:spPr>
          <a:xfrm flipH="1">
            <a:off x="1093641" y="3429000"/>
            <a:ext cx="5476621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1" name="Chart 3">
            <a:extLst>
              <a:ext uri="{FF2B5EF4-FFF2-40B4-BE49-F238E27FC236}">
                <a16:creationId xmlns:a16="http://schemas.microsoft.com/office/drawing/2014/main" id="{77457508-3206-799B-B460-846F9B11E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346381"/>
              </p:ext>
            </p:extLst>
          </p:nvPr>
        </p:nvGraphicFramePr>
        <p:xfrm>
          <a:off x="7622149" y="2254527"/>
          <a:ext cx="4216370" cy="3251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Rectangle 3">
            <a:extLst>
              <a:ext uri="{FF2B5EF4-FFF2-40B4-BE49-F238E27FC236}">
                <a16:creationId xmlns:a16="http://schemas.microsoft.com/office/drawing/2014/main" id="{84E7FEEC-0C2C-16DC-D6FD-AF3485A4E635}"/>
              </a:ext>
            </a:extLst>
          </p:cNvPr>
          <p:cNvSpPr/>
          <p:nvPr/>
        </p:nvSpPr>
        <p:spPr>
          <a:xfrm>
            <a:off x="9259114" y="2661516"/>
            <a:ext cx="25161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 sz="1200" b="1" i="1" kern="0">
                <a:solidFill>
                  <a:prstClr val="white">
                    <a:lumMod val="50000"/>
                  </a:prstClr>
                </a:solidFill>
                <a:latin typeface="Gill Sans MT" panose="020B0502020104020203"/>
              </a:rPr>
              <a:t>NECESIDAD  /  DOLOR CLIENTE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 sz="1200" b="1" i="1" kern="0">
                <a:solidFill>
                  <a:prstClr val="white">
                    <a:lumMod val="50000"/>
                  </a:prstClr>
                </a:solidFill>
                <a:latin typeface="Gill Sans MT" panose="020B0502020104020203"/>
              </a:rPr>
              <a:t>(NPS)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22374156-1042-4DD4-28C2-FADF8BE4A70C}"/>
              </a:ext>
            </a:extLst>
          </p:cNvPr>
          <p:cNvSpPr/>
          <p:nvPr/>
        </p:nvSpPr>
        <p:spPr>
          <a:xfrm>
            <a:off x="8938669" y="3741818"/>
            <a:ext cx="27518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 sz="1200" b="1" i="1" kern="0">
                <a:solidFill>
                  <a:prstClr val="white">
                    <a:lumMod val="50000"/>
                  </a:prstClr>
                </a:solidFill>
                <a:latin typeface="Gill Sans MT" panose="020B0502020104020203"/>
              </a:rPr>
              <a:t>MARKET SHARE / VALOR NEGOCIO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0D584EC-4693-D530-0F56-9A274D11C0D3}"/>
              </a:ext>
            </a:extLst>
          </p:cNvPr>
          <p:cNvSpPr/>
          <p:nvPr/>
        </p:nvSpPr>
        <p:spPr>
          <a:xfrm>
            <a:off x="9204360" y="4724159"/>
            <a:ext cx="22677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 sz="1200" b="1" i="1" kern="0">
                <a:solidFill>
                  <a:prstClr val="white">
                    <a:lumMod val="50000"/>
                  </a:prstClr>
                </a:solidFill>
                <a:latin typeface="Gill Sans MT" panose="020B0502020104020203"/>
              </a:rPr>
              <a:t>    COMPLEJIDAD</a:t>
            </a:r>
          </a:p>
        </p:txBody>
      </p:sp>
      <p:sp>
        <p:nvSpPr>
          <p:cNvPr id="15" name="Rectangle 116">
            <a:extLst>
              <a:ext uri="{FF2B5EF4-FFF2-40B4-BE49-F238E27FC236}">
                <a16:creationId xmlns:a16="http://schemas.microsoft.com/office/drawing/2014/main" id="{B83401E1-7182-319E-E8B4-6A58FAFFBFD1}"/>
              </a:ext>
            </a:extLst>
          </p:cNvPr>
          <p:cNvSpPr/>
          <p:nvPr/>
        </p:nvSpPr>
        <p:spPr>
          <a:xfrm>
            <a:off x="7381324" y="922414"/>
            <a:ext cx="4386669" cy="313200"/>
          </a:xfrm>
          <a:prstGeom prst="rect">
            <a:avLst/>
          </a:prstGeom>
          <a:solidFill>
            <a:srgbClr val="002060">
              <a:alpha val="75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 defTabSz="1625519">
              <a:defRPr/>
            </a:pPr>
            <a:r>
              <a:rPr lang="es-MX" sz="1400" b="1">
                <a:solidFill>
                  <a:prstClr val="white"/>
                </a:solidFill>
                <a:latin typeface="Gill Sans MT" panose="020B0502020104020203"/>
                <a:cs typeface="Arial" panose="020B0604020202020204" pitchFamily="34" charset="0"/>
              </a:rPr>
              <a:t>PONDERACIÓN DE VARIABLES &amp; SCORING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4B81876-455A-B9D4-3E5A-97F3E4B0287D}"/>
              </a:ext>
            </a:extLst>
          </p:cNvPr>
          <p:cNvSpPr/>
          <p:nvPr/>
        </p:nvSpPr>
        <p:spPr>
          <a:xfrm>
            <a:off x="7381324" y="1411286"/>
            <a:ext cx="438666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 sz="1100" kern="0">
                <a:solidFill>
                  <a:prstClr val="white">
                    <a:lumMod val="50000"/>
                  </a:prstClr>
                </a:solidFill>
                <a:latin typeface="Gill Sans MT" panose="020B0502020104020203"/>
              </a:rPr>
              <a:t>EL PESO CORRESPONDIENTE ASIGNADO A CADA VARIABLE DE LA MATRIZ PERMITIRÁ GENENERAR UN SCORING FINAL PARA CADA PROYECTO: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F050D9C-979E-21D3-1644-20B2376FC805}"/>
              </a:ext>
            </a:extLst>
          </p:cNvPr>
          <p:cNvCxnSpPr>
            <a:cxnSpLocks/>
          </p:cNvCxnSpPr>
          <p:nvPr/>
        </p:nvCxnSpPr>
        <p:spPr bwMode="auto">
          <a:xfrm>
            <a:off x="7000231" y="1461219"/>
            <a:ext cx="0" cy="390480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8" name="Gráfico 17" descr="Audiencia objetivo">
            <a:extLst>
              <a:ext uri="{FF2B5EF4-FFF2-40B4-BE49-F238E27FC236}">
                <a16:creationId xmlns:a16="http://schemas.microsoft.com/office/drawing/2014/main" id="{F36D86C2-C449-F512-60E3-EB2B171DA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4625" y="4659966"/>
            <a:ext cx="424511" cy="424511"/>
          </a:xfrm>
          <a:prstGeom prst="rect">
            <a:avLst/>
          </a:prstGeom>
        </p:spPr>
      </p:pic>
      <p:pic>
        <p:nvPicPr>
          <p:cNvPr id="19" name="Gráfico 13" descr="Red social">
            <a:extLst>
              <a:ext uri="{FF2B5EF4-FFF2-40B4-BE49-F238E27FC236}">
                <a16:creationId xmlns:a16="http://schemas.microsoft.com/office/drawing/2014/main" id="{096F2B7E-F0FA-5513-4784-C6399129A4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5083" y="2647363"/>
            <a:ext cx="448944" cy="448944"/>
          </a:xfrm>
          <a:prstGeom prst="rect">
            <a:avLst/>
          </a:prstGeom>
        </p:spPr>
      </p:pic>
      <p:pic>
        <p:nvPicPr>
          <p:cNvPr id="20" name="Gráfico 8" descr="Dólar">
            <a:extLst>
              <a:ext uri="{FF2B5EF4-FFF2-40B4-BE49-F238E27FC236}">
                <a16:creationId xmlns:a16="http://schemas.microsoft.com/office/drawing/2014/main" id="{5C9CD8CE-08DD-AC57-0058-6E19E58EBF0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16009" y="3719988"/>
            <a:ext cx="288000" cy="288000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5E26E7F7-8CDB-4A21-B505-83E7D0FDEE5B}"/>
              </a:ext>
            </a:extLst>
          </p:cNvPr>
          <p:cNvSpPr/>
          <p:nvPr/>
        </p:nvSpPr>
        <p:spPr>
          <a:xfrm>
            <a:off x="1366494" y="1829150"/>
            <a:ext cx="272197" cy="2494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77EF51F-6AD6-DDE9-0271-5385CCBFD1E8}"/>
              </a:ext>
            </a:extLst>
          </p:cNvPr>
          <p:cNvSpPr/>
          <p:nvPr/>
        </p:nvSpPr>
        <p:spPr>
          <a:xfrm>
            <a:off x="1602554" y="1823063"/>
            <a:ext cx="26986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MX" sz="1100" b="1" kern="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/>
              </a:rPr>
              <a:t>TAMAÑO = PAIN DEL CLIENTE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A78F41D-1D71-2714-7E08-B4712348D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56" y="31971"/>
            <a:ext cx="118012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MX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gle" panose="020B0503020203060203" pitchFamily="34" charset="0"/>
                <a:ea typeface="+mn-ea"/>
                <a:cs typeface="+mn-cs"/>
              </a:rPr>
              <a:t>LA MATRIZ DE PRIORIZACIÓN DE REQUERIMIENTOS DARÁ RUMBO Y CLARIDAD A LAS CÉLULAS DE </a:t>
            </a:r>
            <a:r>
              <a:rPr kumimoji="0" lang="es-MX" altLang="es-MX" sz="1800" b="1" i="0" u="none" strike="noStrike" kern="1200" cap="none" spc="0" normalizeH="0" baseline="0" noProof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gle" panose="020B0503020203060203" pitchFamily="34" charset="0"/>
                <a:ea typeface="+mn-ea"/>
                <a:cs typeface="+mn-cs"/>
              </a:rPr>
              <a:t>CBPs</a:t>
            </a:r>
            <a:r>
              <a:rPr kumimoji="0" lang="es-MX" altLang="es-MX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Bogle" panose="020B0503020203060203" pitchFamily="34" charset="0"/>
                <a:ea typeface="+mn-ea"/>
                <a:cs typeface="+mn-cs"/>
              </a:rPr>
              <a:t> SOBRE LA IMPORTANCIA DE NEGOCIO Y VALOR AL CLIENTE DE LAS SOLICITUDES RECIBIDAS…</a:t>
            </a:r>
          </a:p>
        </p:txBody>
      </p:sp>
      <p:sp>
        <p:nvSpPr>
          <p:cNvPr id="24" name="Footer Placeholder 1">
            <a:extLst>
              <a:ext uri="{FF2B5EF4-FFF2-40B4-BE49-F238E27FC236}">
                <a16:creationId xmlns:a16="http://schemas.microsoft.com/office/drawing/2014/main" id="{B2D24468-8A82-A4AB-1574-BF8342655B16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25" name="Picture 32" descr="Icon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1B8AB5F9-13CA-1CB7-8995-3040C02D43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867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161203F-7F92-5332-4BD6-10D367B176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A78F41D-1D71-2714-7E08-B4712348D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56" y="31971"/>
            <a:ext cx="118012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altLang="es-MX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INICIAMOS GESTIONANDO LOS REQUERIMIENTOS CON ESTA PROPUESTA DE PRIORIZACIÓN PARA DARLE SENTIDO Y PRIORIDAD AL BACK LOG …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DE837E4D-B551-918D-A546-BD0EBBCDD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28"/>
          <a:stretch/>
        </p:blipFill>
        <p:spPr>
          <a:xfrm>
            <a:off x="253976" y="1165878"/>
            <a:ext cx="11684042" cy="4354410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0FCD6DF-4148-E150-D6B3-D64779E72B38}"/>
              </a:ext>
            </a:extLst>
          </p:cNvPr>
          <p:cNvSpPr txBox="1"/>
          <p:nvPr/>
        </p:nvSpPr>
        <p:spPr>
          <a:xfrm>
            <a:off x="2289220" y="5578454"/>
            <a:ext cx="42523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90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seguimiento a proyectos especiales </a:t>
            </a:r>
            <a:r>
              <a:rPr lang="es-MX" sz="900" err="1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CBPs</a:t>
            </a:r>
            <a:r>
              <a:rPr lang="es-MX" sz="90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2023.xlsx</a:t>
            </a:r>
            <a:endParaRPr lang="es-MX" sz="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C95FC673-96DA-D5C2-E4DF-0AF915989ED1}"/>
              </a:ext>
            </a:extLst>
          </p:cNvPr>
          <p:cNvSpPr txBox="1">
            <a:spLocks/>
          </p:cNvSpPr>
          <p:nvPr/>
        </p:nvSpPr>
        <p:spPr>
          <a:xfrm>
            <a:off x="195356" y="5507062"/>
            <a:ext cx="2219908" cy="370119"/>
          </a:xfrm>
          <a:prstGeom prst="callout1">
            <a:avLst>
              <a:gd name="adj1" fmla="val 99913"/>
              <a:gd name="adj2" fmla="val 100118"/>
              <a:gd name="adj3" fmla="val -29170"/>
              <a:gd name="adj4" fmla="val 100088"/>
            </a:avLst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18097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8338" indent="-2159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68338" indent="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93763" indent="-2174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050">
                <a:solidFill>
                  <a:schemeClr val="tx1">
                    <a:lumMod val="65000"/>
                    <a:lumOff val="35000"/>
                  </a:schemeClr>
                </a:solidFill>
              </a:rPr>
              <a:t>Para mayor detalle:</a:t>
            </a:r>
          </a:p>
        </p:txBody>
      </p:sp>
      <p:sp>
        <p:nvSpPr>
          <p:cNvPr id="27" name="Footer Placeholder 1">
            <a:extLst>
              <a:ext uri="{FF2B5EF4-FFF2-40B4-BE49-F238E27FC236}">
                <a16:creationId xmlns:a16="http://schemas.microsoft.com/office/drawing/2014/main" id="{2D89A987-E0EE-47CC-486F-2422A0F095B2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3" name="Picture 32" descr="Icon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FAD8F9A7-C356-FC3F-D4B3-992EA0F9A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71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F394540-FB04-AE9C-9E3B-59D1DBECF3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28E47A4-7655-FBF5-7113-A4D848B663E2}"/>
              </a:ext>
            </a:extLst>
          </p:cNvPr>
          <p:cNvSpPr txBox="1"/>
          <p:nvPr/>
        </p:nvSpPr>
        <p:spPr>
          <a:xfrm>
            <a:off x="1331727" y="126490"/>
            <a:ext cx="95285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300" b="1">
                <a:solidFill>
                  <a:schemeClr val="tx2"/>
                </a:solidFill>
                <a:latin typeface="Playfair Display" pitchFamily="2" charset="77"/>
              </a:rPr>
              <a:t>Modelo de Sesión de Priorización de Solicitudes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AFD8FFA-0E8D-B9A0-049A-9F085EC0367F}"/>
              </a:ext>
            </a:extLst>
          </p:cNvPr>
          <p:cNvSpPr txBox="1"/>
          <p:nvPr/>
        </p:nvSpPr>
        <p:spPr>
          <a:xfrm>
            <a:off x="3957446" y="806915"/>
            <a:ext cx="4277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Montserrat Light" pitchFamily="2" charset="77"/>
              </a:rPr>
              <a:t>WoW Solicitudes Customer Business Partners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96820D08-5A51-6562-6470-8739CC335F40}"/>
              </a:ext>
            </a:extLst>
          </p:cNvPr>
          <p:cNvSpPr/>
          <p:nvPr/>
        </p:nvSpPr>
        <p:spPr>
          <a:xfrm>
            <a:off x="911130" y="1893728"/>
            <a:ext cx="752567" cy="75256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>
              <a:solidFill>
                <a:schemeClr val="tx1"/>
              </a:solidFill>
              <a:latin typeface="Montserrat Light" pitchFamily="2" charset="77"/>
            </a:endParaRP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4B8A5F6F-2E53-662F-E06F-168DBA1B3191}"/>
              </a:ext>
            </a:extLst>
          </p:cNvPr>
          <p:cNvSpPr/>
          <p:nvPr/>
        </p:nvSpPr>
        <p:spPr>
          <a:xfrm>
            <a:off x="3068801" y="2951476"/>
            <a:ext cx="752567" cy="75256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>
              <a:solidFill>
                <a:schemeClr val="tx1"/>
              </a:solidFill>
              <a:latin typeface="Montserrat Light" pitchFamily="2" charset="77"/>
            </a:endParaRPr>
          </a:p>
        </p:txBody>
      </p:sp>
      <p:sp>
        <p:nvSpPr>
          <p:cNvPr id="7" name="Oval 9">
            <a:extLst>
              <a:ext uri="{FF2B5EF4-FFF2-40B4-BE49-F238E27FC236}">
                <a16:creationId xmlns:a16="http://schemas.microsoft.com/office/drawing/2014/main" id="{4EB21B77-356E-E8D0-5C9B-1CF8F1AFE8DB}"/>
              </a:ext>
            </a:extLst>
          </p:cNvPr>
          <p:cNvSpPr/>
          <p:nvPr/>
        </p:nvSpPr>
        <p:spPr>
          <a:xfrm>
            <a:off x="5783579" y="4009224"/>
            <a:ext cx="752567" cy="75256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>
              <a:solidFill>
                <a:schemeClr val="tx1"/>
              </a:solidFill>
              <a:latin typeface="Montserrat Light" pitchFamily="2" charset="77"/>
            </a:endParaRPr>
          </a:p>
        </p:txBody>
      </p:sp>
      <p:sp>
        <p:nvSpPr>
          <p:cNvPr id="8" name="Oval 12">
            <a:extLst>
              <a:ext uri="{FF2B5EF4-FFF2-40B4-BE49-F238E27FC236}">
                <a16:creationId xmlns:a16="http://schemas.microsoft.com/office/drawing/2014/main" id="{775ECC52-4101-FA48-BA49-2872098221D6}"/>
              </a:ext>
            </a:extLst>
          </p:cNvPr>
          <p:cNvSpPr/>
          <p:nvPr/>
        </p:nvSpPr>
        <p:spPr>
          <a:xfrm>
            <a:off x="8229045" y="5066971"/>
            <a:ext cx="752567" cy="75256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99">
              <a:solidFill>
                <a:schemeClr val="tx1"/>
              </a:solidFill>
              <a:latin typeface="Montserrat Light" pitchFamily="2" charset="77"/>
            </a:endParaRPr>
          </a:p>
        </p:txBody>
      </p:sp>
      <p:cxnSp>
        <p:nvCxnSpPr>
          <p:cNvPr id="9" name="Straight Connector 17">
            <a:extLst>
              <a:ext uri="{FF2B5EF4-FFF2-40B4-BE49-F238E27FC236}">
                <a16:creationId xmlns:a16="http://schemas.microsoft.com/office/drawing/2014/main" id="{44C65A65-1C05-81FD-67DE-D32F6AA59E53}"/>
              </a:ext>
            </a:extLst>
          </p:cNvPr>
          <p:cNvCxnSpPr>
            <a:cxnSpLocks/>
          </p:cNvCxnSpPr>
          <p:nvPr/>
        </p:nvCxnSpPr>
        <p:spPr>
          <a:xfrm>
            <a:off x="1287414" y="2270012"/>
            <a:ext cx="2880360" cy="0"/>
          </a:xfrm>
          <a:prstGeom prst="line">
            <a:avLst/>
          </a:prstGeom>
          <a:ln w="38100" cmpd="sng"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8">
            <a:extLst>
              <a:ext uri="{FF2B5EF4-FFF2-40B4-BE49-F238E27FC236}">
                <a16:creationId xmlns:a16="http://schemas.microsoft.com/office/drawing/2014/main" id="{2A330145-12AA-20BF-4DE1-BDA2A1FA8E03}"/>
              </a:ext>
            </a:extLst>
          </p:cNvPr>
          <p:cNvCxnSpPr>
            <a:cxnSpLocks/>
          </p:cNvCxnSpPr>
          <p:nvPr/>
        </p:nvCxnSpPr>
        <p:spPr>
          <a:xfrm>
            <a:off x="3445085" y="3327759"/>
            <a:ext cx="2880360" cy="0"/>
          </a:xfrm>
          <a:prstGeom prst="line">
            <a:avLst/>
          </a:prstGeom>
          <a:ln w="38100" cmpd="sng">
            <a:solidFill>
              <a:schemeClr val="accent2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3">
            <a:extLst>
              <a:ext uri="{FF2B5EF4-FFF2-40B4-BE49-F238E27FC236}">
                <a16:creationId xmlns:a16="http://schemas.microsoft.com/office/drawing/2014/main" id="{F1D57C5C-63D2-EF22-6F64-C7498E86D093}"/>
              </a:ext>
            </a:extLst>
          </p:cNvPr>
          <p:cNvCxnSpPr>
            <a:cxnSpLocks/>
          </p:cNvCxnSpPr>
          <p:nvPr/>
        </p:nvCxnSpPr>
        <p:spPr>
          <a:xfrm flipV="1">
            <a:off x="6159863" y="4385507"/>
            <a:ext cx="2880360" cy="1"/>
          </a:xfrm>
          <a:prstGeom prst="line">
            <a:avLst/>
          </a:prstGeom>
          <a:ln w="38100" cmpd="sng">
            <a:solidFill>
              <a:schemeClr val="accent3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4">
            <a:extLst>
              <a:ext uri="{FF2B5EF4-FFF2-40B4-BE49-F238E27FC236}">
                <a16:creationId xmlns:a16="http://schemas.microsoft.com/office/drawing/2014/main" id="{0131EE66-E404-3461-76BB-C26443DA6952}"/>
              </a:ext>
            </a:extLst>
          </p:cNvPr>
          <p:cNvCxnSpPr>
            <a:cxnSpLocks/>
          </p:cNvCxnSpPr>
          <p:nvPr/>
        </p:nvCxnSpPr>
        <p:spPr>
          <a:xfrm>
            <a:off x="8605329" y="5443255"/>
            <a:ext cx="2880360" cy="0"/>
          </a:xfrm>
          <a:prstGeom prst="line">
            <a:avLst/>
          </a:prstGeom>
          <a:ln w="38100" cmpd="sng">
            <a:solidFill>
              <a:schemeClr val="accent4"/>
            </a:solidFill>
            <a:headEnd type="none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16473F8F-D01C-3F19-DF12-81CE8B2AF646}"/>
              </a:ext>
            </a:extLst>
          </p:cNvPr>
          <p:cNvSpPr txBox="1">
            <a:spLocks/>
          </p:cNvSpPr>
          <p:nvPr/>
        </p:nvSpPr>
        <p:spPr>
          <a:xfrm>
            <a:off x="671050" y="4828875"/>
            <a:ext cx="4278095" cy="1013453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200">
                <a:solidFill>
                  <a:schemeClr val="tx1"/>
                </a:solidFill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Previo a llevar las solicitudes a cada foro, el dueño de cada área/</a:t>
            </a:r>
            <a:r>
              <a:rPr lang="es-MX" sz="1200" err="1">
                <a:solidFill>
                  <a:schemeClr val="tx1"/>
                </a:solidFill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CoE</a:t>
            </a:r>
            <a:r>
              <a:rPr lang="es-MX" sz="1200">
                <a:solidFill>
                  <a:schemeClr val="tx1"/>
                </a:solidFill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 debe priorizar las solicitudes al interior de su propio equipo para así presentar aquellos </a:t>
            </a:r>
            <a:r>
              <a:rPr lang="es-MX" sz="1200" err="1">
                <a:solidFill>
                  <a:schemeClr val="tx1"/>
                </a:solidFill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briefs</a:t>
            </a:r>
            <a:r>
              <a:rPr lang="es-MX" sz="1200">
                <a:solidFill>
                  <a:schemeClr val="tx1"/>
                </a:solidFill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 que sean de mayor interés e impacto para el negocio.</a:t>
            </a:r>
          </a:p>
        </p:txBody>
      </p:sp>
      <p:sp>
        <p:nvSpPr>
          <p:cNvPr id="14" name="TextBox 51">
            <a:extLst>
              <a:ext uri="{FF2B5EF4-FFF2-40B4-BE49-F238E27FC236}">
                <a16:creationId xmlns:a16="http://schemas.microsoft.com/office/drawing/2014/main" id="{681E6DB4-0542-885B-7270-38D1C604B4B2}"/>
              </a:ext>
            </a:extLst>
          </p:cNvPr>
          <p:cNvSpPr txBox="1"/>
          <p:nvPr/>
        </p:nvSpPr>
        <p:spPr>
          <a:xfrm>
            <a:off x="713013" y="4473053"/>
            <a:ext cx="263084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s-MX" sz="1600" b="1">
                <a:solidFill>
                  <a:schemeClr val="tx2"/>
                </a:solidFill>
                <a:latin typeface="Playfair Display" pitchFamily="2" charset="77"/>
                <a:ea typeface="League Spartan" charset="0"/>
                <a:cs typeface="Poppins" pitchFamily="2" charset="77"/>
              </a:rPr>
              <a:t>*</a:t>
            </a:r>
            <a:r>
              <a:rPr lang="es-MX" sz="1600" b="1" err="1">
                <a:solidFill>
                  <a:schemeClr val="tx2"/>
                </a:solidFill>
                <a:latin typeface="Playfair Display" pitchFamily="2" charset="77"/>
                <a:ea typeface="League Spartan" charset="0"/>
                <a:cs typeface="Poppins" pitchFamily="2" charset="77"/>
              </a:rPr>
              <a:t>Pre-alineación</a:t>
            </a:r>
            <a:r>
              <a:rPr lang="es-MX" sz="1600" b="1">
                <a:solidFill>
                  <a:schemeClr val="tx2"/>
                </a:solidFill>
                <a:latin typeface="Playfair Display" pitchFamily="2" charset="77"/>
                <a:ea typeface="League Spartan" charset="0"/>
                <a:cs typeface="Poppins" pitchFamily="2" charset="77"/>
              </a:rPr>
              <a:t> por áreas</a:t>
            </a:r>
          </a:p>
        </p:txBody>
      </p:sp>
      <p:sp>
        <p:nvSpPr>
          <p:cNvPr id="15" name="Freeform 957">
            <a:extLst>
              <a:ext uri="{FF2B5EF4-FFF2-40B4-BE49-F238E27FC236}">
                <a16:creationId xmlns:a16="http://schemas.microsoft.com/office/drawing/2014/main" id="{05327A82-F496-C0EE-B5EC-F11B18210D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02848" y="2085446"/>
            <a:ext cx="369131" cy="369131"/>
          </a:xfrm>
          <a:custGeom>
            <a:avLst/>
            <a:gdLst>
              <a:gd name="T0" fmla="*/ 121467 w 291740"/>
              <a:gd name="T1" fmla="*/ 272938 h 291740"/>
              <a:gd name="T2" fmla="*/ 172078 w 291740"/>
              <a:gd name="T3" fmla="*/ 272938 h 291740"/>
              <a:gd name="T4" fmla="*/ 131950 w 291740"/>
              <a:gd name="T5" fmla="*/ 257032 h 291740"/>
              <a:gd name="T6" fmla="*/ 149226 w 291740"/>
              <a:gd name="T7" fmla="*/ 177857 h 291740"/>
              <a:gd name="T8" fmla="*/ 265768 w 291740"/>
              <a:gd name="T9" fmla="*/ 135271 h 291740"/>
              <a:gd name="T10" fmla="*/ 265768 w 291740"/>
              <a:gd name="T11" fmla="*/ 179468 h 291740"/>
              <a:gd name="T12" fmla="*/ 265768 w 291740"/>
              <a:gd name="T13" fmla="*/ 135271 h 291740"/>
              <a:gd name="T14" fmla="*/ 33052 w 291740"/>
              <a:gd name="T15" fmla="*/ 175121 h 291740"/>
              <a:gd name="T16" fmla="*/ 23870 w 291740"/>
              <a:gd name="T17" fmla="*/ 139618 h 291740"/>
              <a:gd name="T18" fmla="*/ 247633 w 291740"/>
              <a:gd name="T19" fmla="*/ 122551 h 291740"/>
              <a:gd name="T20" fmla="*/ 258479 w 291740"/>
              <a:gd name="T21" fmla="*/ 200637 h 291740"/>
              <a:gd name="T22" fmla="*/ 258479 w 291740"/>
              <a:gd name="T23" fmla="*/ 114960 h 291740"/>
              <a:gd name="T24" fmla="*/ 9037 w 291740"/>
              <a:gd name="T25" fmla="*/ 140265 h 291740"/>
              <a:gd name="T26" fmla="*/ 40126 w 291740"/>
              <a:gd name="T27" fmla="*/ 200637 h 291740"/>
              <a:gd name="T28" fmla="*/ 40126 w 291740"/>
              <a:gd name="T29" fmla="*/ 114960 h 291740"/>
              <a:gd name="T30" fmla="*/ 173750 w 291740"/>
              <a:gd name="T31" fmla="*/ 110428 h 291740"/>
              <a:gd name="T32" fmla="*/ 153830 w 291740"/>
              <a:gd name="T33" fmla="*/ 151298 h 291740"/>
              <a:gd name="T34" fmla="*/ 144774 w 291740"/>
              <a:gd name="T35" fmla="*/ 147714 h 291740"/>
              <a:gd name="T36" fmla="*/ 153105 w 291740"/>
              <a:gd name="T37" fmla="*/ 100748 h 291740"/>
              <a:gd name="T38" fmla="*/ 128476 w 291740"/>
              <a:gd name="T39" fmla="*/ 120826 h 291740"/>
              <a:gd name="T40" fmla="*/ 155278 w 291740"/>
              <a:gd name="T41" fmla="*/ 92144 h 291740"/>
              <a:gd name="T42" fmla="*/ 116753 w 291740"/>
              <a:gd name="T43" fmla="*/ 187385 h 291740"/>
              <a:gd name="T44" fmla="*/ 172453 w 291740"/>
              <a:gd name="T45" fmla="*/ 188466 h 291740"/>
              <a:gd name="T46" fmla="*/ 201025 w 291740"/>
              <a:gd name="T47" fmla="*/ 72314 h 291740"/>
              <a:gd name="T48" fmla="*/ 205366 w 291740"/>
              <a:gd name="T49" fmla="*/ 63656 h 291740"/>
              <a:gd name="T50" fmla="*/ 205366 w 291740"/>
              <a:gd name="T51" fmla="*/ 196403 h 291740"/>
              <a:gd name="T52" fmla="*/ 146410 w 291740"/>
              <a:gd name="T53" fmla="*/ 225621 h 291740"/>
              <a:gd name="T54" fmla="*/ 87093 w 291740"/>
              <a:gd name="T55" fmla="*/ 196403 h 291740"/>
              <a:gd name="T56" fmla="*/ 87093 w 291740"/>
              <a:gd name="T57" fmla="*/ 63656 h 291740"/>
              <a:gd name="T58" fmla="*/ 270046 w 291740"/>
              <a:gd name="T59" fmla="*/ 87123 h 291740"/>
              <a:gd name="T60" fmla="*/ 292460 w 291740"/>
              <a:gd name="T61" fmla="*/ 175693 h 291740"/>
              <a:gd name="T62" fmla="*/ 131950 w 291740"/>
              <a:gd name="T63" fmla="*/ 292460 h 291740"/>
              <a:gd name="T64" fmla="*/ 131950 w 291740"/>
              <a:gd name="T65" fmla="*/ 247995 h 291740"/>
              <a:gd name="T66" fmla="*/ 181116 w 291740"/>
              <a:gd name="T67" fmla="*/ 272938 h 291740"/>
              <a:gd name="T68" fmla="*/ 261009 w 291740"/>
              <a:gd name="T69" fmla="*/ 209674 h 291740"/>
              <a:gd name="T70" fmla="*/ 238957 w 291740"/>
              <a:gd name="T71" fmla="*/ 193406 h 291740"/>
              <a:gd name="T72" fmla="*/ 258479 w 291740"/>
              <a:gd name="T73" fmla="*/ 106283 h 291740"/>
              <a:gd name="T74" fmla="*/ 182200 w 291740"/>
              <a:gd name="T75" fmla="*/ 8677 h 291740"/>
              <a:gd name="T76" fmla="*/ 31089 w 291740"/>
              <a:gd name="T77" fmla="*/ 106644 h 291740"/>
              <a:gd name="T78" fmla="*/ 56033 w 291740"/>
              <a:gd name="T79" fmla="*/ 122551 h 291740"/>
              <a:gd name="T80" fmla="*/ 33982 w 291740"/>
              <a:gd name="T81" fmla="*/ 209674 h 291740"/>
              <a:gd name="T82" fmla="*/ 22414 w 291740"/>
              <a:gd name="T83" fmla="*/ 108452 h 29174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91740" h="291740">
                <a:moveTo>
                  <a:pt x="131625" y="256399"/>
                </a:moveTo>
                <a:cubicBezTo>
                  <a:pt x="125855" y="256399"/>
                  <a:pt x="121167" y="261087"/>
                  <a:pt x="121167" y="266496"/>
                </a:cubicBezTo>
                <a:lnTo>
                  <a:pt x="121167" y="272266"/>
                </a:lnTo>
                <a:cubicBezTo>
                  <a:pt x="121167" y="278036"/>
                  <a:pt x="125855" y="282724"/>
                  <a:pt x="131625" y="282724"/>
                </a:cubicBezTo>
                <a:lnTo>
                  <a:pt x="161557" y="282724"/>
                </a:lnTo>
                <a:cubicBezTo>
                  <a:pt x="167327" y="282724"/>
                  <a:pt x="171654" y="278036"/>
                  <a:pt x="171654" y="272266"/>
                </a:cubicBezTo>
                <a:lnTo>
                  <a:pt x="171654" y="266496"/>
                </a:lnTo>
                <a:cubicBezTo>
                  <a:pt x="171654" y="261087"/>
                  <a:pt x="167327" y="256399"/>
                  <a:pt x="161557" y="256399"/>
                </a:cubicBezTo>
                <a:lnTo>
                  <a:pt x="131625" y="256399"/>
                </a:lnTo>
                <a:close/>
                <a:moveTo>
                  <a:pt x="148858" y="168275"/>
                </a:moveTo>
                <a:cubicBezTo>
                  <a:pt x="151423" y="168275"/>
                  <a:pt x="153621" y="170180"/>
                  <a:pt x="153621" y="172847"/>
                </a:cubicBezTo>
                <a:cubicBezTo>
                  <a:pt x="153621" y="175514"/>
                  <a:pt x="151423" y="177419"/>
                  <a:pt x="148858" y="177419"/>
                </a:cubicBezTo>
                <a:cubicBezTo>
                  <a:pt x="146660" y="177419"/>
                  <a:pt x="144462" y="175514"/>
                  <a:pt x="144462" y="172847"/>
                </a:cubicBezTo>
                <a:cubicBezTo>
                  <a:pt x="144462" y="170180"/>
                  <a:pt x="146660" y="168275"/>
                  <a:pt x="148858" y="168275"/>
                </a:cubicBezTo>
                <a:close/>
                <a:moveTo>
                  <a:pt x="265113" y="134937"/>
                </a:moveTo>
                <a:cubicBezTo>
                  <a:pt x="267311" y="134937"/>
                  <a:pt x="269509" y="136744"/>
                  <a:pt x="269509" y="139274"/>
                </a:cubicBezTo>
                <a:lnTo>
                  <a:pt x="269509" y="174689"/>
                </a:lnTo>
                <a:cubicBezTo>
                  <a:pt x="269509" y="177219"/>
                  <a:pt x="267311" y="179026"/>
                  <a:pt x="265113" y="179026"/>
                </a:cubicBezTo>
                <a:cubicBezTo>
                  <a:pt x="262548" y="179026"/>
                  <a:pt x="260350" y="177219"/>
                  <a:pt x="260350" y="174689"/>
                </a:cubicBezTo>
                <a:lnTo>
                  <a:pt x="260350" y="139274"/>
                </a:lnTo>
                <a:cubicBezTo>
                  <a:pt x="260350" y="136744"/>
                  <a:pt x="262548" y="134937"/>
                  <a:pt x="265113" y="134937"/>
                </a:cubicBezTo>
                <a:close/>
                <a:moveTo>
                  <a:pt x="28574" y="134937"/>
                </a:moveTo>
                <a:cubicBezTo>
                  <a:pt x="31139" y="134937"/>
                  <a:pt x="32970" y="136744"/>
                  <a:pt x="32970" y="139274"/>
                </a:cubicBezTo>
                <a:lnTo>
                  <a:pt x="32970" y="174689"/>
                </a:lnTo>
                <a:cubicBezTo>
                  <a:pt x="32970" y="177219"/>
                  <a:pt x="31139" y="179026"/>
                  <a:pt x="28574" y="179026"/>
                </a:cubicBezTo>
                <a:cubicBezTo>
                  <a:pt x="26010" y="179026"/>
                  <a:pt x="23812" y="177219"/>
                  <a:pt x="23812" y="174689"/>
                </a:cubicBezTo>
                <a:lnTo>
                  <a:pt x="23812" y="139274"/>
                </a:lnTo>
                <a:cubicBezTo>
                  <a:pt x="23812" y="136744"/>
                  <a:pt x="26010" y="134937"/>
                  <a:pt x="28574" y="134937"/>
                </a:cubicBezTo>
                <a:close/>
                <a:moveTo>
                  <a:pt x="254596" y="114676"/>
                </a:moveTo>
                <a:cubicBezTo>
                  <a:pt x="250269" y="114676"/>
                  <a:pt x="247023" y="118282"/>
                  <a:pt x="247023" y="122249"/>
                </a:cubicBezTo>
                <a:lnTo>
                  <a:pt x="247023" y="192930"/>
                </a:lnTo>
                <a:cubicBezTo>
                  <a:pt x="247023" y="196897"/>
                  <a:pt x="250269" y="200143"/>
                  <a:pt x="254596" y="200143"/>
                </a:cubicBezTo>
                <a:lnTo>
                  <a:pt x="257842" y="200143"/>
                </a:lnTo>
                <a:cubicBezTo>
                  <a:pt x="271545" y="200143"/>
                  <a:pt x="282724" y="188964"/>
                  <a:pt x="282724" y="175260"/>
                </a:cubicBezTo>
                <a:lnTo>
                  <a:pt x="282724" y="139919"/>
                </a:lnTo>
                <a:cubicBezTo>
                  <a:pt x="282724" y="126216"/>
                  <a:pt x="271545" y="114676"/>
                  <a:pt x="257842" y="114676"/>
                </a:cubicBezTo>
                <a:lnTo>
                  <a:pt x="254596" y="114676"/>
                </a:lnTo>
                <a:close/>
                <a:moveTo>
                  <a:pt x="33898" y="114676"/>
                </a:moveTo>
                <a:cubicBezTo>
                  <a:pt x="20194" y="114676"/>
                  <a:pt x="9015" y="126216"/>
                  <a:pt x="9015" y="139919"/>
                </a:cubicBezTo>
                <a:lnTo>
                  <a:pt x="9015" y="175260"/>
                </a:lnTo>
                <a:cubicBezTo>
                  <a:pt x="9015" y="188964"/>
                  <a:pt x="20194" y="200143"/>
                  <a:pt x="33898" y="200143"/>
                </a:cubicBezTo>
                <a:lnTo>
                  <a:pt x="40028" y="200143"/>
                </a:lnTo>
                <a:cubicBezTo>
                  <a:pt x="43995" y="200143"/>
                  <a:pt x="47241" y="196897"/>
                  <a:pt x="47241" y="192930"/>
                </a:cubicBezTo>
                <a:lnTo>
                  <a:pt x="47241" y="122249"/>
                </a:lnTo>
                <a:cubicBezTo>
                  <a:pt x="47241" y="118282"/>
                  <a:pt x="43995" y="114676"/>
                  <a:pt x="40028" y="114676"/>
                </a:cubicBezTo>
                <a:lnTo>
                  <a:pt x="33898" y="114676"/>
                </a:lnTo>
                <a:close/>
                <a:moveTo>
                  <a:pt x="154896" y="91917"/>
                </a:moveTo>
                <a:cubicBezTo>
                  <a:pt x="163928" y="94063"/>
                  <a:pt x="171515" y="101216"/>
                  <a:pt x="173322" y="110156"/>
                </a:cubicBezTo>
                <a:cubicBezTo>
                  <a:pt x="175851" y="122316"/>
                  <a:pt x="169709" y="134475"/>
                  <a:pt x="158509" y="139124"/>
                </a:cubicBezTo>
                <a:cubicBezTo>
                  <a:pt x="155257" y="140197"/>
                  <a:pt x="153451" y="143773"/>
                  <a:pt x="153451" y="147350"/>
                </a:cubicBezTo>
                <a:lnTo>
                  <a:pt x="153451" y="150926"/>
                </a:lnTo>
                <a:cubicBezTo>
                  <a:pt x="153451" y="153429"/>
                  <a:pt x="151283" y="155217"/>
                  <a:pt x="148754" y="155217"/>
                </a:cubicBezTo>
                <a:cubicBezTo>
                  <a:pt x="146586" y="155217"/>
                  <a:pt x="144418" y="153429"/>
                  <a:pt x="144418" y="150926"/>
                </a:cubicBezTo>
                <a:lnTo>
                  <a:pt x="144418" y="147350"/>
                </a:lnTo>
                <a:cubicBezTo>
                  <a:pt x="144418" y="140197"/>
                  <a:pt x="148754" y="133760"/>
                  <a:pt x="155257" y="130899"/>
                </a:cubicBezTo>
                <a:cubicBezTo>
                  <a:pt x="162483" y="128038"/>
                  <a:pt x="166457" y="120170"/>
                  <a:pt x="164651" y="112302"/>
                </a:cubicBezTo>
                <a:cubicBezTo>
                  <a:pt x="163206" y="106580"/>
                  <a:pt x="158509" y="101931"/>
                  <a:pt x="152728" y="100500"/>
                </a:cubicBezTo>
                <a:cubicBezTo>
                  <a:pt x="147670" y="99428"/>
                  <a:pt x="142612" y="100500"/>
                  <a:pt x="138999" y="103361"/>
                </a:cubicBezTo>
                <a:cubicBezTo>
                  <a:pt x="135025" y="106580"/>
                  <a:pt x="132857" y="111229"/>
                  <a:pt x="132857" y="116236"/>
                </a:cubicBezTo>
                <a:cubicBezTo>
                  <a:pt x="132857" y="118739"/>
                  <a:pt x="130689" y="120528"/>
                  <a:pt x="128160" y="120528"/>
                </a:cubicBezTo>
                <a:cubicBezTo>
                  <a:pt x="125631" y="120528"/>
                  <a:pt x="123825" y="118739"/>
                  <a:pt x="123825" y="116236"/>
                </a:cubicBezTo>
                <a:cubicBezTo>
                  <a:pt x="123825" y="108726"/>
                  <a:pt x="127076" y="101573"/>
                  <a:pt x="133218" y="96924"/>
                </a:cubicBezTo>
                <a:cubicBezTo>
                  <a:pt x="139360" y="91917"/>
                  <a:pt x="147309" y="90487"/>
                  <a:pt x="154896" y="91917"/>
                </a:cubicBezTo>
                <a:close/>
                <a:moveTo>
                  <a:pt x="91209" y="72136"/>
                </a:moveTo>
                <a:lnTo>
                  <a:pt x="91209" y="186923"/>
                </a:lnTo>
                <a:lnTo>
                  <a:pt x="116465" y="186923"/>
                </a:lnTo>
                <a:cubicBezTo>
                  <a:pt x="117547" y="186923"/>
                  <a:pt x="118629" y="187283"/>
                  <a:pt x="119351" y="188002"/>
                </a:cubicBezTo>
                <a:lnTo>
                  <a:pt x="146050" y="214270"/>
                </a:lnTo>
                <a:lnTo>
                  <a:pt x="172028" y="188002"/>
                </a:lnTo>
                <a:cubicBezTo>
                  <a:pt x="173110" y="187283"/>
                  <a:pt x="174192" y="186923"/>
                  <a:pt x="175275" y="186923"/>
                </a:cubicBezTo>
                <a:lnTo>
                  <a:pt x="200530" y="186923"/>
                </a:lnTo>
                <a:lnTo>
                  <a:pt x="200530" y="72136"/>
                </a:lnTo>
                <a:lnTo>
                  <a:pt x="91209" y="72136"/>
                </a:lnTo>
                <a:close/>
                <a:moveTo>
                  <a:pt x="86879" y="63500"/>
                </a:moveTo>
                <a:lnTo>
                  <a:pt x="204860" y="63500"/>
                </a:lnTo>
                <a:cubicBezTo>
                  <a:pt x="207025" y="63500"/>
                  <a:pt x="209189" y="65299"/>
                  <a:pt x="209189" y="67818"/>
                </a:cubicBezTo>
                <a:lnTo>
                  <a:pt x="209189" y="191241"/>
                </a:lnTo>
                <a:cubicBezTo>
                  <a:pt x="209189" y="193760"/>
                  <a:pt x="207025" y="195919"/>
                  <a:pt x="204860" y="195919"/>
                </a:cubicBezTo>
                <a:lnTo>
                  <a:pt x="177079" y="195919"/>
                </a:lnTo>
                <a:lnTo>
                  <a:pt x="148937" y="223986"/>
                </a:lnTo>
                <a:cubicBezTo>
                  <a:pt x="148215" y="224705"/>
                  <a:pt x="146772" y="225065"/>
                  <a:pt x="146050" y="225065"/>
                </a:cubicBezTo>
                <a:cubicBezTo>
                  <a:pt x="144607" y="225065"/>
                  <a:pt x="143524" y="224705"/>
                  <a:pt x="142803" y="223986"/>
                </a:cubicBezTo>
                <a:lnTo>
                  <a:pt x="114661" y="195919"/>
                </a:lnTo>
                <a:lnTo>
                  <a:pt x="86879" y="195919"/>
                </a:lnTo>
                <a:cubicBezTo>
                  <a:pt x="84354" y="195919"/>
                  <a:pt x="82550" y="193760"/>
                  <a:pt x="82550" y="191241"/>
                </a:cubicBezTo>
                <a:lnTo>
                  <a:pt x="82550" y="67818"/>
                </a:lnTo>
                <a:cubicBezTo>
                  <a:pt x="82550" y="65299"/>
                  <a:pt x="84354" y="63500"/>
                  <a:pt x="86879" y="63500"/>
                </a:cubicBezTo>
                <a:close/>
                <a:moveTo>
                  <a:pt x="110349" y="0"/>
                </a:moveTo>
                <a:lnTo>
                  <a:pt x="181751" y="0"/>
                </a:lnTo>
                <a:cubicBezTo>
                  <a:pt x="230074" y="0"/>
                  <a:pt x="269381" y="38947"/>
                  <a:pt x="269381" y="86909"/>
                </a:cubicBezTo>
                <a:lnTo>
                  <a:pt x="269381" y="108185"/>
                </a:lnTo>
                <a:cubicBezTo>
                  <a:pt x="282364" y="112873"/>
                  <a:pt x="291740" y="125134"/>
                  <a:pt x="291740" y="139919"/>
                </a:cubicBezTo>
                <a:lnTo>
                  <a:pt x="291740" y="175260"/>
                </a:lnTo>
                <a:cubicBezTo>
                  <a:pt x="291740" y="190045"/>
                  <a:pt x="282364" y="202306"/>
                  <a:pt x="269381" y="206994"/>
                </a:cubicBezTo>
                <a:cubicBezTo>
                  <a:pt x="267939" y="253875"/>
                  <a:pt x="229353" y="291740"/>
                  <a:pt x="181751" y="291740"/>
                </a:cubicBezTo>
                <a:lnTo>
                  <a:pt x="131625" y="291740"/>
                </a:lnTo>
                <a:cubicBezTo>
                  <a:pt x="120807" y="291740"/>
                  <a:pt x="112512" y="283085"/>
                  <a:pt x="112512" y="272266"/>
                </a:cubicBezTo>
                <a:lnTo>
                  <a:pt x="112512" y="266496"/>
                </a:lnTo>
                <a:cubicBezTo>
                  <a:pt x="112512" y="256038"/>
                  <a:pt x="120807" y="247384"/>
                  <a:pt x="131625" y="247384"/>
                </a:cubicBezTo>
                <a:lnTo>
                  <a:pt x="161557" y="247384"/>
                </a:lnTo>
                <a:cubicBezTo>
                  <a:pt x="172015" y="247384"/>
                  <a:pt x="180670" y="256038"/>
                  <a:pt x="180670" y="266496"/>
                </a:cubicBezTo>
                <a:lnTo>
                  <a:pt x="180670" y="272266"/>
                </a:lnTo>
                <a:cubicBezTo>
                  <a:pt x="180670" y="276233"/>
                  <a:pt x="179588" y="279839"/>
                  <a:pt x="177785" y="282724"/>
                </a:cubicBezTo>
                <a:lnTo>
                  <a:pt x="181751" y="282724"/>
                </a:lnTo>
                <a:cubicBezTo>
                  <a:pt x="223583" y="282724"/>
                  <a:pt x="258202" y="249908"/>
                  <a:pt x="260366" y="209158"/>
                </a:cubicBezTo>
                <a:cubicBezTo>
                  <a:pt x="259645" y="209158"/>
                  <a:pt x="258563" y="209158"/>
                  <a:pt x="257842" y="209158"/>
                </a:cubicBezTo>
                <a:lnTo>
                  <a:pt x="254596" y="209158"/>
                </a:lnTo>
                <a:cubicBezTo>
                  <a:pt x="245581" y="209158"/>
                  <a:pt x="238368" y="201946"/>
                  <a:pt x="238368" y="192930"/>
                </a:cubicBezTo>
                <a:lnTo>
                  <a:pt x="238368" y="122249"/>
                </a:lnTo>
                <a:cubicBezTo>
                  <a:pt x="238368" y="113234"/>
                  <a:pt x="245581" y="106021"/>
                  <a:pt x="254596" y="106021"/>
                </a:cubicBezTo>
                <a:lnTo>
                  <a:pt x="257842" y="106021"/>
                </a:lnTo>
                <a:cubicBezTo>
                  <a:pt x="258923" y="106021"/>
                  <a:pt x="259645" y="106382"/>
                  <a:pt x="260366" y="106382"/>
                </a:cubicBezTo>
                <a:lnTo>
                  <a:pt x="260366" y="86909"/>
                </a:lnTo>
                <a:cubicBezTo>
                  <a:pt x="260366" y="43995"/>
                  <a:pt x="225386" y="8655"/>
                  <a:pt x="181751" y="8655"/>
                </a:cubicBezTo>
                <a:lnTo>
                  <a:pt x="110349" y="8655"/>
                </a:lnTo>
                <a:cubicBezTo>
                  <a:pt x="66714" y="8655"/>
                  <a:pt x="31013" y="43995"/>
                  <a:pt x="31013" y="86909"/>
                </a:cubicBezTo>
                <a:lnTo>
                  <a:pt x="31013" y="106382"/>
                </a:lnTo>
                <a:cubicBezTo>
                  <a:pt x="32455" y="106382"/>
                  <a:pt x="33177" y="106021"/>
                  <a:pt x="33898" y="106021"/>
                </a:cubicBezTo>
                <a:lnTo>
                  <a:pt x="40028" y="106021"/>
                </a:lnTo>
                <a:cubicBezTo>
                  <a:pt x="48683" y="106021"/>
                  <a:pt x="55895" y="113234"/>
                  <a:pt x="55895" y="122249"/>
                </a:cubicBezTo>
                <a:lnTo>
                  <a:pt x="55895" y="192930"/>
                </a:lnTo>
                <a:cubicBezTo>
                  <a:pt x="55895" y="201946"/>
                  <a:pt x="48683" y="209158"/>
                  <a:pt x="40028" y="209158"/>
                </a:cubicBezTo>
                <a:lnTo>
                  <a:pt x="33898" y="209158"/>
                </a:lnTo>
                <a:cubicBezTo>
                  <a:pt x="15146" y="209158"/>
                  <a:pt x="0" y="194012"/>
                  <a:pt x="0" y="175260"/>
                </a:cubicBezTo>
                <a:lnTo>
                  <a:pt x="0" y="139919"/>
                </a:lnTo>
                <a:cubicBezTo>
                  <a:pt x="0" y="125134"/>
                  <a:pt x="9376" y="112873"/>
                  <a:pt x="22358" y="108185"/>
                </a:cubicBezTo>
                <a:lnTo>
                  <a:pt x="22358" y="86909"/>
                </a:lnTo>
                <a:cubicBezTo>
                  <a:pt x="22358" y="38947"/>
                  <a:pt x="62026" y="0"/>
                  <a:pt x="1103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Montserrat Light" pitchFamily="2" charset="77"/>
            </a:endParaRPr>
          </a:p>
        </p:txBody>
      </p:sp>
      <p:sp>
        <p:nvSpPr>
          <p:cNvPr id="16" name="Freeform 983">
            <a:extLst>
              <a:ext uri="{FF2B5EF4-FFF2-40B4-BE49-F238E27FC236}">
                <a16:creationId xmlns:a16="http://schemas.microsoft.com/office/drawing/2014/main" id="{3527783D-D0BA-7AFD-2913-7BF3D93159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61523" y="3145200"/>
            <a:ext cx="367124" cy="365118"/>
          </a:xfrm>
          <a:custGeom>
            <a:avLst/>
            <a:gdLst>
              <a:gd name="T0" fmla="*/ 167114 w 290151"/>
              <a:gd name="T1" fmla="*/ 264181 h 288566"/>
              <a:gd name="T2" fmla="*/ 167114 w 290151"/>
              <a:gd name="T3" fmla="*/ 273363 h 288566"/>
              <a:gd name="T4" fmla="*/ 120950 w 290151"/>
              <a:gd name="T5" fmla="*/ 268588 h 288566"/>
              <a:gd name="T6" fmla="*/ 8683 w 290151"/>
              <a:gd name="T7" fmla="*/ 254340 h 288566"/>
              <a:gd name="T8" fmla="*/ 22068 w 290151"/>
              <a:gd name="T9" fmla="*/ 280638 h 288566"/>
              <a:gd name="T10" fmla="*/ 281829 w 290151"/>
              <a:gd name="T11" fmla="*/ 267309 h 288566"/>
              <a:gd name="T12" fmla="*/ 8683 w 290151"/>
              <a:gd name="T13" fmla="*/ 254340 h 288566"/>
              <a:gd name="T14" fmla="*/ 11576 w 290151"/>
              <a:gd name="T15" fmla="*/ 245333 h 288566"/>
              <a:gd name="T16" fmla="*/ 260122 w 290151"/>
              <a:gd name="T17" fmla="*/ 207507 h 288566"/>
              <a:gd name="T18" fmla="*/ 177062 w 290151"/>
              <a:gd name="T19" fmla="*/ 85921 h 288566"/>
              <a:gd name="T20" fmla="*/ 188921 w 290151"/>
              <a:gd name="T21" fmla="*/ 158121 h 288566"/>
              <a:gd name="T22" fmla="*/ 177062 w 290151"/>
              <a:gd name="T23" fmla="*/ 85921 h 288566"/>
              <a:gd name="T24" fmla="*/ 130704 w 290151"/>
              <a:gd name="T25" fmla="*/ 158121 h 288566"/>
              <a:gd name="T26" fmla="*/ 168437 w 290151"/>
              <a:gd name="T27" fmla="*/ 85921 h 288566"/>
              <a:gd name="T28" fmla="*/ 83987 w 290151"/>
              <a:gd name="T29" fmla="*/ 85921 h 288566"/>
              <a:gd name="T30" fmla="*/ 121720 w 290151"/>
              <a:gd name="T31" fmla="*/ 158121 h 288566"/>
              <a:gd name="T32" fmla="*/ 83987 w 290151"/>
              <a:gd name="T33" fmla="*/ 85921 h 288566"/>
              <a:gd name="T34" fmla="*/ 121720 w 290151"/>
              <a:gd name="T35" fmla="*/ 42814 h 288566"/>
              <a:gd name="T36" fmla="*/ 93331 w 290151"/>
              <a:gd name="T37" fmla="*/ 76940 h 288566"/>
              <a:gd name="T38" fmla="*/ 168796 w 290151"/>
              <a:gd name="T39" fmla="*/ 49280 h 288566"/>
              <a:gd name="T40" fmla="*/ 174905 w 290151"/>
              <a:gd name="T41" fmla="*/ 42814 h 288566"/>
              <a:gd name="T42" fmla="*/ 224139 w 290151"/>
              <a:gd name="T43" fmla="*/ 76940 h 288566"/>
              <a:gd name="T44" fmla="*/ 224139 w 290151"/>
              <a:gd name="T45" fmla="*/ 85921 h 288566"/>
              <a:gd name="T46" fmla="*/ 196468 w 290151"/>
              <a:gd name="T47" fmla="*/ 163510 h 288566"/>
              <a:gd name="T48" fmla="*/ 98722 w 290151"/>
              <a:gd name="T49" fmla="*/ 166743 h 288566"/>
              <a:gd name="T50" fmla="*/ 74645 w 290151"/>
              <a:gd name="T51" fmla="*/ 85921 h 288566"/>
              <a:gd name="T52" fmla="*/ 62066 w 290151"/>
              <a:gd name="T53" fmla="*/ 81609 h 288566"/>
              <a:gd name="T54" fmla="*/ 80753 w 290151"/>
              <a:gd name="T55" fmla="*/ 76940 h 288566"/>
              <a:gd name="T56" fmla="*/ 45585 w 290151"/>
              <a:gd name="T57" fmla="*/ 8647 h 288566"/>
              <a:gd name="T58" fmla="*/ 32198 w 290151"/>
              <a:gd name="T59" fmla="*/ 198500 h 288566"/>
              <a:gd name="T60" fmla="*/ 258675 w 290151"/>
              <a:gd name="T61" fmla="*/ 21975 h 288566"/>
              <a:gd name="T62" fmla="*/ 45585 w 290151"/>
              <a:gd name="T63" fmla="*/ 8647 h 288566"/>
              <a:gd name="T64" fmla="*/ 245289 w 290151"/>
              <a:gd name="T65" fmla="*/ 0 h 288566"/>
              <a:gd name="T66" fmla="*/ 267358 w 290151"/>
              <a:gd name="T67" fmla="*/ 202103 h 288566"/>
              <a:gd name="T68" fmla="*/ 290873 w 290151"/>
              <a:gd name="T69" fmla="*/ 250017 h 288566"/>
              <a:gd name="T70" fmla="*/ 268805 w 290151"/>
              <a:gd name="T71" fmla="*/ 289284 h 288566"/>
              <a:gd name="T72" fmla="*/ 0 w 290151"/>
              <a:gd name="T73" fmla="*/ 267309 h 288566"/>
              <a:gd name="T74" fmla="*/ 361 w 290151"/>
              <a:gd name="T75" fmla="*/ 247855 h 288566"/>
              <a:gd name="T76" fmla="*/ 23515 w 290151"/>
              <a:gd name="T77" fmla="*/ 21975 h 28856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90151" h="288566">
                <a:moveTo>
                  <a:pt x="125036" y="263525"/>
                </a:moveTo>
                <a:lnTo>
                  <a:pt x="166699" y="263525"/>
                </a:lnTo>
                <a:cubicBezTo>
                  <a:pt x="169257" y="263525"/>
                  <a:pt x="171085" y="265357"/>
                  <a:pt x="171085" y="267921"/>
                </a:cubicBezTo>
                <a:cubicBezTo>
                  <a:pt x="171085" y="270486"/>
                  <a:pt x="169257" y="272684"/>
                  <a:pt x="166699" y="272684"/>
                </a:cubicBezTo>
                <a:lnTo>
                  <a:pt x="125036" y="272684"/>
                </a:lnTo>
                <a:cubicBezTo>
                  <a:pt x="122478" y="272684"/>
                  <a:pt x="120650" y="270486"/>
                  <a:pt x="120650" y="267921"/>
                </a:cubicBezTo>
                <a:cubicBezTo>
                  <a:pt x="120650" y="265357"/>
                  <a:pt x="122478" y="263525"/>
                  <a:pt x="125036" y="263525"/>
                </a:cubicBezTo>
                <a:close/>
                <a:moveTo>
                  <a:pt x="8661" y="253708"/>
                </a:moveTo>
                <a:lnTo>
                  <a:pt x="8661" y="266645"/>
                </a:lnTo>
                <a:cubicBezTo>
                  <a:pt x="8661" y="273832"/>
                  <a:pt x="14435" y="279941"/>
                  <a:pt x="22014" y="279941"/>
                </a:cubicBezTo>
                <a:lnTo>
                  <a:pt x="268137" y="279941"/>
                </a:lnTo>
                <a:cubicBezTo>
                  <a:pt x="275355" y="279941"/>
                  <a:pt x="281129" y="273832"/>
                  <a:pt x="281129" y="266645"/>
                </a:cubicBezTo>
                <a:lnTo>
                  <a:pt x="281129" y="253708"/>
                </a:lnTo>
                <a:lnTo>
                  <a:pt x="8661" y="253708"/>
                </a:lnTo>
                <a:close/>
                <a:moveTo>
                  <a:pt x="30314" y="206991"/>
                </a:moveTo>
                <a:lnTo>
                  <a:pt x="11548" y="244724"/>
                </a:lnTo>
                <a:lnTo>
                  <a:pt x="278603" y="244724"/>
                </a:lnTo>
                <a:lnTo>
                  <a:pt x="259476" y="206991"/>
                </a:lnTo>
                <a:lnTo>
                  <a:pt x="30314" y="206991"/>
                </a:lnTo>
                <a:close/>
                <a:moveTo>
                  <a:pt x="176622" y="85707"/>
                </a:moveTo>
                <a:lnTo>
                  <a:pt x="168377" y="157729"/>
                </a:lnTo>
                <a:lnTo>
                  <a:pt x="188452" y="157729"/>
                </a:lnTo>
                <a:lnTo>
                  <a:pt x="206375" y="85707"/>
                </a:lnTo>
                <a:lnTo>
                  <a:pt x="176622" y="85707"/>
                </a:lnTo>
                <a:close/>
                <a:moveTo>
                  <a:pt x="122135" y="85707"/>
                </a:moveTo>
                <a:lnTo>
                  <a:pt x="130380" y="157729"/>
                </a:lnTo>
                <a:lnTo>
                  <a:pt x="159774" y="157729"/>
                </a:lnTo>
                <a:lnTo>
                  <a:pt x="168019" y="85707"/>
                </a:lnTo>
                <a:lnTo>
                  <a:pt x="122135" y="85707"/>
                </a:lnTo>
                <a:close/>
                <a:moveTo>
                  <a:pt x="83779" y="85707"/>
                </a:moveTo>
                <a:lnTo>
                  <a:pt x="101702" y="157729"/>
                </a:lnTo>
                <a:lnTo>
                  <a:pt x="121418" y="157729"/>
                </a:lnTo>
                <a:lnTo>
                  <a:pt x="113532" y="85707"/>
                </a:lnTo>
                <a:lnTo>
                  <a:pt x="83779" y="85707"/>
                </a:lnTo>
                <a:close/>
                <a:moveTo>
                  <a:pt x="115324" y="42708"/>
                </a:moveTo>
                <a:cubicBezTo>
                  <a:pt x="117116" y="41275"/>
                  <a:pt x="119984" y="41275"/>
                  <a:pt x="121418" y="42708"/>
                </a:cubicBezTo>
                <a:cubicBezTo>
                  <a:pt x="123210" y="44500"/>
                  <a:pt x="123210" y="47367"/>
                  <a:pt x="121418" y="49158"/>
                </a:cubicBezTo>
                <a:lnTo>
                  <a:pt x="93099" y="76749"/>
                </a:lnTo>
                <a:lnTo>
                  <a:pt x="197055" y="76749"/>
                </a:lnTo>
                <a:lnTo>
                  <a:pt x="168377" y="49158"/>
                </a:lnTo>
                <a:cubicBezTo>
                  <a:pt x="166944" y="47367"/>
                  <a:pt x="166944" y="44500"/>
                  <a:pt x="168377" y="42708"/>
                </a:cubicBezTo>
                <a:cubicBezTo>
                  <a:pt x="170170" y="41275"/>
                  <a:pt x="173038" y="41275"/>
                  <a:pt x="174471" y="42708"/>
                </a:cubicBezTo>
                <a:lnTo>
                  <a:pt x="209243" y="76749"/>
                </a:lnTo>
                <a:lnTo>
                  <a:pt x="223582" y="76749"/>
                </a:lnTo>
                <a:cubicBezTo>
                  <a:pt x="226091" y="76749"/>
                  <a:pt x="228242" y="78899"/>
                  <a:pt x="228242" y="81407"/>
                </a:cubicBezTo>
                <a:cubicBezTo>
                  <a:pt x="228242" y="83915"/>
                  <a:pt x="226091" y="85707"/>
                  <a:pt x="223582" y="85707"/>
                </a:cubicBezTo>
                <a:lnTo>
                  <a:pt x="215337" y="85707"/>
                </a:lnTo>
                <a:lnTo>
                  <a:pt x="195980" y="163104"/>
                </a:lnTo>
                <a:cubicBezTo>
                  <a:pt x="195621" y="164896"/>
                  <a:pt x="193470" y="166329"/>
                  <a:pt x="191678" y="166329"/>
                </a:cubicBezTo>
                <a:lnTo>
                  <a:pt x="98476" y="166329"/>
                </a:lnTo>
                <a:cubicBezTo>
                  <a:pt x="96325" y="166329"/>
                  <a:pt x="94533" y="164896"/>
                  <a:pt x="94174" y="163104"/>
                </a:cubicBezTo>
                <a:lnTo>
                  <a:pt x="74459" y="85707"/>
                </a:lnTo>
                <a:lnTo>
                  <a:pt x="66572" y="85707"/>
                </a:lnTo>
                <a:cubicBezTo>
                  <a:pt x="64063" y="85707"/>
                  <a:pt x="61912" y="83915"/>
                  <a:pt x="61912" y="81407"/>
                </a:cubicBezTo>
                <a:cubicBezTo>
                  <a:pt x="61912" y="78899"/>
                  <a:pt x="64063" y="76749"/>
                  <a:pt x="66572" y="76749"/>
                </a:cubicBezTo>
                <a:lnTo>
                  <a:pt x="80553" y="76749"/>
                </a:lnTo>
                <a:lnTo>
                  <a:pt x="115324" y="42708"/>
                </a:lnTo>
                <a:close/>
                <a:moveTo>
                  <a:pt x="45471" y="8625"/>
                </a:moveTo>
                <a:cubicBezTo>
                  <a:pt x="38254" y="8625"/>
                  <a:pt x="32118" y="14734"/>
                  <a:pt x="32118" y="21921"/>
                </a:cubicBezTo>
                <a:lnTo>
                  <a:pt x="32118" y="198007"/>
                </a:lnTo>
                <a:lnTo>
                  <a:pt x="258033" y="198007"/>
                </a:lnTo>
                <a:lnTo>
                  <a:pt x="258033" y="21921"/>
                </a:lnTo>
                <a:cubicBezTo>
                  <a:pt x="258033" y="14734"/>
                  <a:pt x="251898" y="8625"/>
                  <a:pt x="244680" y="8625"/>
                </a:cubicBezTo>
                <a:lnTo>
                  <a:pt x="45471" y="8625"/>
                </a:lnTo>
                <a:close/>
                <a:moveTo>
                  <a:pt x="45471" y="0"/>
                </a:moveTo>
                <a:lnTo>
                  <a:pt x="244680" y="0"/>
                </a:lnTo>
                <a:cubicBezTo>
                  <a:pt x="256950" y="0"/>
                  <a:pt x="266694" y="9703"/>
                  <a:pt x="266694" y="21921"/>
                </a:cubicBezTo>
                <a:lnTo>
                  <a:pt x="266694" y="201601"/>
                </a:lnTo>
                <a:lnTo>
                  <a:pt x="289790" y="247239"/>
                </a:lnTo>
                <a:cubicBezTo>
                  <a:pt x="289790" y="247958"/>
                  <a:pt x="290151" y="248677"/>
                  <a:pt x="290151" y="249396"/>
                </a:cubicBezTo>
                <a:lnTo>
                  <a:pt x="290151" y="266645"/>
                </a:lnTo>
                <a:cubicBezTo>
                  <a:pt x="290151" y="278863"/>
                  <a:pt x="280047" y="288566"/>
                  <a:pt x="268137" y="288566"/>
                </a:cubicBezTo>
                <a:lnTo>
                  <a:pt x="22014" y="288566"/>
                </a:lnTo>
                <a:cubicBezTo>
                  <a:pt x="9744" y="288566"/>
                  <a:pt x="0" y="278863"/>
                  <a:pt x="0" y="266645"/>
                </a:cubicBezTo>
                <a:lnTo>
                  <a:pt x="0" y="249396"/>
                </a:lnTo>
                <a:cubicBezTo>
                  <a:pt x="0" y="248677"/>
                  <a:pt x="0" y="247958"/>
                  <a:pt x="361" y="247239"/>
                </a:cubicBezTo>
                <a:lnTo>
                  <a:pt x="23457" y="201601"/>
                </a:lnTo>
                <a:lnTo>
                  <a:pt x="23457" y="21921"/>
                </a:lnTo>
                <a:cubicBezTo>
                  <a:pt x="23457" y="9703"/>
                  <a:pt x="33201" y="0"/>
                  <a:pt x="454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Montserrat Light" pitchFamily="2" charset="77"/>
            </a:endParaRPr>
          </a:p>
        </p:txBody>
      </p:sp>
      <p:sp>
        <p:nvSpPr>
          <p:cNvPr id="17" name="Freeform 994">
            <a:extLst>
              <a:ext uri="{FF2B5EF4-FFF2-40B4-BE49-F238E27FC236}">
                <a16:creationId xmlns:a16="http://schemas.microsoft.com/office/drawing/2014/main" id="{2D1A77E0-1239-1DD6-76EB-4308307544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76301" y="4202948"/>
            <a:ext cx="367124" cy="365118"/>
          </a:xfrm>
          <a:custGeom>
            <a:avLst/>
            <a:gdLst>
              <a:gd name="T0" fmla="*/ 204139 w 290152"/>
              <a:gd name="T1" fmla="*/ 245587 h 288565"/>
              <a:gd name="T2" fmla="*/ 32435 w 290152"/>
              <a:gd name="T3" fmla="*/ 169594 h 288565"/>
              <a:gd name="T4" fmla="*/ 53698 w 290152"/>
              <a:gd name="T5" fmla="*/ 269759 h 288565"/>
              <a:gd name="T6" fmla="*/ 62348 w 290152"/>
              <a:gd name="T7" fmla="*/ 184781 h 288565"/>
              <a:gd name="T8" fmla="*/ 83611 w 290152"/>
              <a:gd name="T9" fmla="*/ 269759 h 288565"/>
              <a:gd name="T10" fmla="*/ 58693 w 290152"/>
              <a:gd name="T11" fmla="*/ 135274 h 288565"/>
              <a:gd name="T12" fmla="*/ 58693 w 290152"/>
              <a:gd name="T13" fmla="*/ 147632 h 288565"/>
              <a:gd name="T14" fmla="*/ 58693 w 290152"/>
              <a:gd name="T15" fmla="*/ 135274 h 288565"/>
              <a:gd name="T16" fmla="*/ 194019 w 290152"/>
              <a:gd name="T17" fmla="*/ 161620 h 288565"/>
              <a:gd name="T18" fmla="*/ 138365 w 290152"/>
              <a:gd name="T19" fmla="*/ 186955 h 288565"/>
              <a:gd name="T20" fmla="*/ 255095 w 290152"/>
              <a:gd name="T21" fmla="*/ 143525 h 288565"/>
              <a:gd name="T22" fmla="*/ 58693 w 290152"/>
              <a:gd name="T23" fmla="*/ 109811 h 288565"/>
              <a:gd name="T24" fmla="*/ 58693 w 290152"/>
              <a:gd name="T25" fmla="*/ 125363 h 288565"/>
              <a:gd name="T26" fmla="*/ 58693 w 290152"/>
              <a:gd name="T27" fmla="*/ 109811 h 288565"/>
              <a:gd name="T28" fmla="*/ 63275 w 290152"/>
              <a:gd name="T29" fmla="*/ 93969 h 288565"/>
              <a:gd name="T30" fmla="*/ 54109 w 290152"/>
              <a:gd name="T31" fmla="*/ 87096 h 288565"/>
              <a:gd name="T32" fmla="*/ 254733 w 290152"/>
              <a:gd name="T33" fmla="*/ 81997 h 288565"/>
              <a:gd name="T34" fmla="*/ 200887 w 290152"/>
              <a:gd name="T35" fmla="*/ 105885 h 288565"/>
              <a:gd name="T36" fmla="*/ 138365 w 290152"/>
              <a:gd name="T37" fmla="*/ 141715 h 288565"/>
              <a:gd name="T38" fmla="*/ 166554 w 290152"/>
              <a:gd name="T39" fmla="*/ 143162 h 288565"/>
              <a:gd name="T40" fmla="*/ 226906 w 290152"/>
              <a:gd name="T41" fmla="*/ 120722 h 288565"/>
              <a:gd name="T42" fmla="*/ 270274 w 290152"/>
              <a:gd name="T43" fmla="*/ 63539 h 288565"/>
              <a:gd name="T44" fmla="*/ 290872 w 290152"/>
              <a:gd name="T45" fmla="*/ 26623 h 288565"/>
              <a:gd name="T46" fmla="*/ 279308 w 290152"/>
              <a:gd name="T47" fmla="*/ 186955 h 288565"/>
              <a:gd name="T48" fmla="*/ 286536 w 290152"/>
              <a:gd name="T49" fmla="*/ 195641 h 288565"/>
              <a:gd name="T50" fmla="*/ 223292 w 290152"/>
              <a:gd name="T51" fmla="*/ 235091 h 288565"/>
              <a:gd name="T52" fmla="*/ 199802 w 290152"/>
              <a:gd name="T53" fmla="*/ 216633 h 288565"/>
              <a:gd name="T54" fmla="*/ 117767 w 290152"/>
              <a:gd name="T55" fmla="*/ 191298 h 288565"/>
              <a:gd name="T56" fmla="*/ 129331 w 290152"/>
              <a:gd name="T57" fmla="*/ 79464 h 288565"/>
              <a:gd name="T58" fmla="*/ 138365 w 290152"/>
              <a:gd name="T59" fmla="*/ 128685 h 288565"/>
              <a:gd name="T60" fmla="*/ 196188 w 290152"/>
              <a:gd name="T61" fmla="*/ 97922 h 288565"/>
              <a:gd name="T62" fmla="*/ 249313 w 290152"/>
              <a:gd name="T63" fmla="*/ 74398 h 288565"/>
              <a:gd name="T64" fmla="*/ 174866 w 290152"/>
              <a:gd name="T65" fmla="*/ 30967 h 288565"/>
              <a:gd name="T66" fmla="*/ 137310 w 290152"/>
              <a:gd name="T67" fmla="*/ 20251 h 288565"/>
              <a:gd name="T68" fmla="*/ 62348 w 290152"/>
              <a:gd name="T69" fmla="*/ 67621 h 288565"/>
              <a:gd name="T70" fmla="*/ 28111 w 290152"/>
              <a:gd name="T71" fmla="*/ 67621 h 288565"/>
              <a:gd name="T72" fmla="*/ 16217 w 290152"/>
              <a:gd name="T73" fmla="*/ 173933 h 288565"/>
              <a:gd name="T74" fmla="*/ 28111 w 290152"/>
              <a:gd name="T75" fmla="*/ 86786 h 288565"/>
              <a:gd name="T76" fmla="*/ 83611 w 290152"/>
              <a:gd name="T77" fmla="*/ 160554 h 288565"/>
              <a:gd name="T78" fmla="*/ 147761 w 290152"/>
              <a:gd name="T79" fmla="*/ 31100 h 288565"/>
              <a:gd name="T80" fmla="*/ 142626 w 290152"/>
              <a:gd name="T81" fmla="*/ 9494 h 288565"/>
              <a:gd name="T82" fmla="*/ 97306 w 290152"/>
              <a:gd name="T83" fmla="*/ 94380 h 288565"/>
              <a:gd name="T84" fmla="*/ 73161 w 290152"/>
              <a:gd name="T85" fmla="*/ 289285 h 288565"/>
              <a:gd name="T86" fmla="*/ 23785 w 290152"/>
              <a:gd name="T87" fmla="*/ 269759 h 288565"/>
              <a:gd name="T88" fmla="*/ 0 w 290152"/>
              <a:gd name="T89" fmla="*/ 166339 h 288565"/>
              <a:gd name="T90" fmla="*/ 78206 w 290152"/>
              <a:gd name="T91" fmla="*/ 58942 h 288565"/>
              <a:gd name="T92" fmla="*/ 142626 w 290152"/>
              <a:gd name="T93" fmla="*/ 9494 h 288565"/>
              <a:gd name="T94" fmla="*/ 58703 w 290152"/>
              <a:gd name="T95" fmla="*/ 41832 h 288565"/>
              <a:gd name="T96" fmla="*/ 58703 w 290152"/>
              <a:gd name="T97" fmla="*/ 0 h 288565"/>
              <a:gd name="T98" fmla="*/ 33419 w 290152"/>
              <a:gd name="T99" fmla="*/ 25464 h 28856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90152" h="288565">
                <a:moveTo>
                  <a:pt x="203633" y="224397"/>
                </a:moveTo>
                <a:cubicBezTo>
                  <a:pt x="197865" y="224397"/>
                  <a:pt x="193539" y="228729"/>
                  <a:pt x="193539" y="234505"/>
                </a:cubicBezTo>
                <a:cubicBezTo>
                  <a:pt x="193539" y="240281"/>
                  <a:pt x="197865" y="244975"/>
                  <a:pt x="203633" y="244975"/>
                </a:cubicBezTo>
                <a:cubicBezTo>
                  <a:pt x="209401" y="244975"/>
                  <a:pt x="214088" y="240281"/>
                  <a:pt x="214088" y="234505"/>
                </a:cubicBezTo>
                <a:cubicBezTo>
                  <a:pt x="214088" y="228729"/>
                  <a:pt x="209401" y="224397"/>
                  <a:pt x="203633" y="224397"/>
                </a:cubicBezTo>
                <a:close/>
                <a:moveTo>
                  <a:pt x="32355" y="169172"/>
                </a:moveTo>
                <a:lnTo>
                  <a:pt x="32355" y="269087"/>
                </a:lnTo>
                <a:cubicBezTo>
                  <a:pt x="32355" y="275219"/>
                  <a:pt x="37028" y="279908"/>
                  <a:pt x="43140" y="279908"/>
                </a:cubicBezTo>
                <a:cubicBezTo>
                  <a:pt x="48892" y="279908"/>
                  <a:pt x="53565" y="275219"/>
                  <a:pt x="53565" y="269087"/>
                </a:cubicBezTo>
                <a:lnTo>
                  <a:pt x="53565" y="184321"/>
                </a:lnTo>
                <a:cubicBezTo>
                  <a:pt x="53565" y="182157"/>
                  <a:pt x="55363" y="179993"/>
                  <a:pt x="57880" y="179993"/>
                </a:cubicBezTo>
                <a:cubicBezTo>
                  <a:pt x="60396" y="179993"/>
                  <a:pt x="62194" y="182157"/>
                  <a:pt x="62194" y="184321"/>
                </a:cubicBezTo>
                <a:lnTo>
                  <a:pt x="62194" y="269087"/>
                </a:lnTo>
                <a:cubicBezTo>
                  <a:pt x="62194" y="275219"/>
                  <a:pt x="67227" y="279908"/>
                  <a:pt x="72979" y="279908"/>
                </a:cubicBezTo>
                <a:cubicBezTo>
                  <a:pt x="79090" y="279908"/>
                  <a:pt x="83404" y="275219"/>
                  <a:pt x="83404" y="269087"/>
                </a:cubicBezTo>
                <a:lnTo>
                  <a:pt x="83404" y="169172"/>
                </a:lnTo>
                <a:lnTo>
                  <a:pt x="32355" y="169172"/>
                </a:lnTo>
                <a:close/>
                <a:moveTo>
                  <a:pt x="58547" y="134937"/>
                </a:moveTo>
                <a:cubicBezTo>
                  <a:pt x="61214" y="134937"/>
                  <a:pt x="63119" y="137178"/>
                  <a:pt x="63119" y="139793"/>
                </a:cubicBezTo>
                <a:lnTo>
                  <a:pt x="63119" y="142781"/>
                </a:lnTo>
                <a:cubicBezTo>
                  <a:pt x="63119" y="145023"/>
                  <a:pt x="61214" y="147264"/>
                  <a:pt x="58547" y="147264"/>
                </a:cubicBezTo>
                <a:cubicBezTo>
                  <a:pt x="55880" y="147264"/>
                  <a:pt x="53975" y="145023"/>
                  <a:pt x="53975" y="142781"/>
                </a:cubicBezTo>
                <a:lnTo>
                  <a:pt x="53975" y="139793"/>
                </a:lnTo>
                <a:cubicBezTo>
                  <a:pt x="53975" y="137178"/>
                  <a:pt x="55880" y="134937"/>
                  <a:pt x="58547" y="134937"/>
                </a:cubicBezTo>
                <a:close/>
                <a:moveTo>
                  <a:pt x="225263" y="129809"/>
                </a:moveTo>
                <a:lnTo>
                  <a:pt x="198226" y="160135"/>
                </a:lnTo>
                <a:cubicBezTo>
                  <a:pt x="197144" y="161218"/>
                  <a:pt x="195342" y="161579"/>
                  <a:pt x="193539" y="161218"/>
                </a:cubicBezTo>
                <a:lnTo>
                  <a:pt x="165781" y="151832"/>
                </a:lnTo>
                <a:lnTo>
                  <a:pt x="138023" y="174937"/>
                </a:lnTo>
                <a:lnTo>
                  <a:pt x="138023" y="186489"/>
                </a:lnTo>
                <a:lnTo>
                  <a:pt x="269604" y="186489"/>
                </a:lnTo>
                <a:lnTo>
                  <a:pt x="269604" y="133058"/>
                </a:lnTo>
                <a:lnTo>
                  <a:pt x="254463" y="143167"/>
                </a:lnTo>
                <a:cubicBezTo>
                  <a:pt x="253381" y="144250"/>
                  <a:pt x="251579" y="144250"/>
                  <a:pt x="249776" y="143889"/>
                </a:cubicBezTo>
                <a:lnTo>
                  <a:pt x="225263" y="129809"/>
                </a:lnTo>
                <a:close/>
                <a:moveTo>
                  <a:pt x="58547" y="109537"/>
                </a:moveTo>
                <a:cubicBezTo>
                  <a:pt x="61214" y="109537"/>
                  <a:pt x="63119" y="111341"/>
                  <a:pt x="63119" y="113866"/>
                </a:cubicBezTo>
                <a:lnTo>
                  <a:pt x="63119" y="120361"/>
                </a:lnTo>
                <a:cubicBezTo>
                  <a:pt x="63119" y="122886"/>
                  <a:pt x="61214" y="125051"/>
                  <a:pt x="58547" y="125051"/>
                </a:cubicBezTo>
                <a:cubicBezTo>
                  <a:pt x="55880" y="125051"/>
                  <a:pt x="53975" y="122886"/>
                  <a:pt x="53975" y="120361"/>
                </a:cubicBezTo>
                <a:lnTo>
                  <a:pt x="53975" y="113866"/>
                </a:lnTo>
                <a:cubicBezTo>
                  <a:pt x="53975" y="111341"/>
                  <a:pt x="55880" y="109537"/>
                  <a:pt x="58547" y="109537"/>
                </a:cubicBezTo>
                <a:close/>
                <a:moveTo>
                  <a:pt x="58547" y="82550"/>
                </a:moveTo>
                <a:cubicBezTo>
                  <a:pt x="61214" y="82550"/>
                  <a:pt x="63119" y="84715"/>
                  <a:pt x="63119" y="86879"/>
                </a:cubicBezTo>
                <a:lnTo>
                  <a:pt x="63119" y="93735"/>
                </a:lnTo>
                <a:cubicBezTo>
                  <a:pt x="63119" y="96260"/>
                  <a:pt x="61214" y="98064"/>
                  <a:pt x="58547" y="98064"/>
                </a:cubicBezTo>
                <a:cubicBezTo>
                  <a:pt x="55880" y="98064"/>
                  <a:pt x="53975" y="96260"/>
                  <a:pt x="53975" y="93735"/>
                </a:cubicBezTo>
                <a:lnTo>
                  <a:pt x="53975" y="86879"/>
                </a:lnTo>
                <a:cubicBezTo>
                  <a:pt x="53975" y="84715"/>
                  <a:pt x="55880" y="82550"/>
                  <a:pt x="58547" y="82550"/>
                </a:cubicBezTo>
                <a:close/>
                <a:moveTo>
                  <a:pt x="269604" y="63381"/>
                </a:moveTo>
                <a:lnTo>
                  <a:pt x="254102" y="81793"/>
                </a:lnTo>
                <a:cubicBezTo>
                  <a:pt x="252660" y="82876"/>
                  <a:pt x="251579" y="83598"/>
                  <a:pt x="249776" y="83237"/>
                </a:cubicBezTo>
                <a:lnTo>
                  <a:pt x="225623" y="79988"/>
                </a:lnTo>
                <a:lnTo>
                  <a:pt x="200389" y="105621"/>
                </a:lnTo>
                <a:cubicBezTo>
                  <a:pt x="199307" y="106343"/>
                  <a:pt x="197865" y="107065"/>
                  <a:pt x="196423" y="106704"/>
                </a:cubicBezTo>
                <a:lnTo>
                  <a:pt x="172270" y="103093"/>
                </a:lnTo>
                <a:lnTo>
                  <a:pt x="138023" y="141362"/>
                </a:lnTo>
                <a:lnTo>
                  <a:pt x="138023" y="163384"/>
                </a:lnTo>
                <a:lnTo>
                  <a:pt x="162176" y="143889"/>
                </a:lnTo>
                <a:cubicBezTo>
                  <a:pt x="163258" y="142806"/>
                  <a:pt x="165060" y="142445"/>
                  <a:pt x="166142" y="142806"/>
                </a:cubicBezTo>
                <a:lnTo>
                  <a:pt x="193539" y="151832"/>
                </a:lnTo>
                <a:lnTo>
                  <a:pt x="220937" y="121505"/>
                </a:lnTo>
                <a:cubicBezTo>
                  <a:pt x="222379" y="120061"/>
                  <a:pt x="224542" y="119339"/>
                  <a:pt x="226344" y="120422"/>
                </a:cubicBezTo>
                <a:lnTo>
                  <a:pt x="251939" y="134502"/>
                </a:lnTo>
                <a:lnTo>
                  <a:pt x="269604" y="122227"/>
                </a:lnTo>
                <a:lnTo>
                  <a:pt x="269604" y="63381"/>
                </a:lnTo>
                <a:close/>
                <a:moveTo>
                  <a:pt x="174433" y="22225"/>
                </a:moveTo>
                <a:lnTo>
                  <a:pt x="285826" y="22225"/>
                </a:lnTo>
                <a:cubicBezTo>
                  <a:pt x="288349" y="22225"/>
                  <a:pt x="290152" y="24030"/>
                  <a:pt x="290152" y="26557"/>
                </a:cubicBezTo>
                <a:cubicBezTo>
                  <a:pt x="290152" y="29084"/>
                  <a:pt x="288349" y="30889"/>
                  <a:pt x="285826" y="30889"/>
                </a:cubicBezTo>
                <a:lnTo>
                  <a:pt x="278616" y="30889"/>
                </a:lnTo>
                <a:lnTo>
                  <a:pt x="278616" y="186489"/>
                </a:lnTo>
                <a:lnTo>
                  <a:pt x="285826" y="186489"/>
                </a:lnTo>
                <a:cubicBezTo>
                  <a:pt x="288349" y="186489"/>
                  <a:pt x="290152" y="188295"/>
                  <a:pt x="290152" y="190822"/>
                </a:cubicBezTo>
                <a:cubicBezTo>
                  <a:pt x="290152" y="193349"/>
                  <a:pt x="288349" y="195154"/>
                  <a:pt x="285826" y="195154"/>
                </a:cubicBezTo>
                <a:lnTo>
                  <a:pt x="208320" y="195154"/>
                </a:lnTo>
                <a:lnTo>
                  <a:pt x="208320" y="216093"/>
                </a:lnTo>
                <a:cubicBezTo>
                  <a:pt x="216251" y="217898"/>
                  <a:pt x="222739" y="225480"/>
                  <a:pt x="222739" y="234505"/>
                </a:cubicBezTo>
                <a:cubicBezTo>
                  <a:pt x="222739" y="244975"/>
                  <a:pt x="214448" y="253639"/>
                  <a:pt x="203633" y="253639"/>
                </a:cubicBezTo>
                <a:cubicBezTo>
                  <a:pt x="193179" y="253639"/>
                  <a:pt x="184888" y="244975"/>
                  <a:pt x="184888" y="234505"/>
                </a:cubicBezTo>
                <a:cubicBezTo>
                  <a:pt x="184888" y="225480"/>
                  <a:pt x="191016" y="217898"/>
                  <a:pt x="199307" y="216093"/>
                </a:cubicBezTo>
                <a:lnTo>
                  <a:pt x="199307" y="195154"/>
                </a:lnTo>
                <a:lnTo>
                  <a:pt x="121801" y="195154"/>
                </a:lnTo>
                <a:cubicBezTo>
                  <a:pt x="119278" y="195154"/>
                  <a:pt x="117475" y="193349"/>
                  <a:pt x="117475" y="190822"/>
                </a:cubicBezTo>
                <a:cubicBezTo>
                  <a:pt x="117475" y="188295"/>
                  <a:pt x="119278" y="186489"/>
                  <a:pt x="121801" y="186489"/>
                </a:cubicBezTo>
                <a:lnTo>
                  <a:pt x="129011" y="186489"/>
                </a:lnTo>
                <a:lnTo>
                  <a:pt x="129011" y="79266"/>
                </a:lnTo>
                <a:cubicBezTo>
                  <a:pt x="129011" y="77100"/>
                  <a:pt x="131174" y="74934"/>
                  <a:pt x="133337" y="74934"/>
                </a:cubicBezTo>
                <a:cubicBezTo>
                  <a:pt x="135860" y="74934"/>
                  <a:pt x="138023" y="77100"/>
                  <a:pt x="138023" y="79266"/>
                </a:cubicBezTo>
                <a:lnTo>
                  <a:pt x="138023" y="128365"/>
                </a:lnTo>
                <a:lnTo>
                  <a:pt x="167584" y="95512"/>
                </a:lnTo>
                <a:cubicBezTo>
                  <a:pt x="168665" y="94429"/>
                  <a:pt x="170107" y="93707"/>
                  <a:pt x="171549" y="94068"/>
                </a:cubicBezTo>
                <a:lnTo>
                  <a:pt x="195702" y="97678"/>
                </a:lnTo>
                <a:lnTo>
                  <a:pt x="221297" y="72046"/>
                </a:lnTo>
                <a:cubicBezTo>
                  <a:pt x="222018" y="71324"/>
                  <a:pt x="223460" y="70602"/>
                  <a:pt x="224902" y="70963"/>
                </a:cubicBezTo>
                <a:lnTo>
                  <a:pt x="248695" y="74212"/>
                </a:lnTo>
                <a:lnTo>
                  <a:pt x="269604" y="50023"/>
                </a:lnTo>
                <a:lnTo>
                  <a:pt x="269604" y="30889"/>
                </a:lnTo>
                <a:lnTo>
                  <a:pt x="174433" y="30889"/>
                </a:lnTo>
                <a:cubicBezTo>
                  <a:pt x="171910" y="30889"/>
                  <a:pt x="170107" y="29084"/>
                  <a:pt x="170107" y="26557"/>
                </a:cubicBezTo>
                <a:cubicBezTo>
                  <a:pt x="170107" y="24030"/>
                  <a:pt x="171910" y="22225"/>
                  <a:pt x="174433" y="22225"/>
                </a:cubicBezTo>
                <a:close/>
                <a:moveTo>
                  <a:pt x="136970" y="20201"/>
                </a:moveTo>
                <a:lnTo>
                  <a:pt x="98503" y="59157"/>
                </a:lnTo>
                <a:cubicBezTo>
                  <a:pt x="92751" y="64567"/>
                  <a:pt x="85561" y="67453"/>
                  <a:pt x="78012" y="67453"/>
                </a:cubicBezTo>
                <a:lnTo>
                  <a:pt x="62194" y="67453"/>
                </a:lnTo>
                <a:cubicBezTo>
                  <a:pt x="61475" y="69256"/>
                  <a:pt x="60037" y="70339"/>
                  <a:pt x="57880" y="70339"/>
                </a:cubicBezTo>
                <a:cubicBezTo>
                  <a:pt x="56082" y="70339"/>
                  <a:pt x="54285" y="69256"/>
                  <a:pt x="53925" y="67453"/>
                </a:cubicBezTo>
                <a:lnTo>
                  <a:pt x="28041" y="67453"/>
                </a:lnTo>
                <a:cubicBezTo>
                  <a:pt x="17256" y="67453"/>
                  <a:pt x="8628" y="76110"/>
                  <a:pt x="8628" y="86931"/>
                </a:cubicBezTo>
                <a:lnTo>
                  <a:pt x="8628" y="165925"/>
                </a:lnTo>
                <a:cubicBezTo>
                  <a:pt x="8628" y="169893"/>
                  <a:pt x="11863" y="173500"/>
                  <a:pt x="16177" y="173500"/>
                </a:cubicBezTo>
                <a:cubicBezTo>
                  <a:pt x="20132" y="173500"/>
                  <a:pt x="23727" y="169893"/>
                  <a:pt x="23727" y="165925"/>
                </a:cubicBezTo>
                <a:lnTo>
                  <a:pt x="23727" y="90899"/>
                </a:lnTo>
                <a:cubicBezTo>
                  <a:pt x="23727" y="88374"/>
                  <a:pt x="25524" y="86570"/>
                  <a:pt x="28041" y="86570"/>
                </a:cubicBezTo>
                <a:cubicBezTo>
                  <a:pt x="30198" y="86570"/>
                  <a:pt x="32355" y="88374"/>
                  <a:pt x="32355" y="90899"/>
                </a:cubicBezTo>
                <a:lnTo>
                  <a:pt x="32355" y="160154"/>
                </a:lnTo>
                <a:lnTo>
                  <a:pt x="83404" y="160154"/>
                </a:lnTo>
                <a:lnTo>
                  <a:pt x="83404" y="105327"/>
                </a:lnTo>
                <a:cubicBezTo>
                  <a:pt x="83404" y="98834"/>
                  <a:pt x="86280" y="92702"/>
                  <a:pt x="90594" y="88013"/>
                </a:cubicBezTo>
                <a:lnTo>
                  <a:pt x="147395" y="31022"/>
                </a:lnTo>
                <a:cubicBezTo>
                  <a:pt x="150271" y="27776"/>
                  <a:pt x="150271" y="23086"/>
                  <a:pt x="147395" y="20201"/>
                </a:cubicBezTo>
                <a:cubicBezTo>
                  <a:pt x="144519" y="17676"/>
                  <a:pt x="139846" y="17676"/>
                  <a:pt x="136970" y="20201"/>
                </a:cubicBezTo>
                <a:close/>
                <a:moveTo>
                  <a:pt x="142272" y="9470"/>
                </a:moveTo>
                <a:cubicBezTo>
                  <a:pt x="146497" y="9470"/>
                  <a:pt x="150631" y="11003"/>
                  <a:pt x="153507" y="14069"/>
                </a:cubicBezTo>
                <a:cubicBezTo>
                  <a:pt x="159978" y="20561"/>
                  <a:pt x="159978" y="30661"/>
                  <a:pt x="153507" y="37154"/>
                </a:cubicBezTo>
                <a:lnTo>
                  <a:pt x="97065" y="94145"/>
                </a:lnTo>
                <a:cubicBezTo>
                  <a:pt x="94189" y="97031"/>
                  <a:pt x="92392" y="100998"/>
                  <a:pt x="92392" y="105327"/>
                </a:cubicBezTo>
                <a:lnTo>
                  <a:pt x="92392" y="269087"/>
                </a:lnTo>
                <a:cubicBezTo>
                  <a:pt x="92392" y="279908"/>
                  <a:pt x="83404" y="288565"/>
                  <a:pt x="72979" y="288565"/>
                </a:cubicBezTo>
                <a:cubicBezTo>
                  <a:pt x="66867" y="288565"/>
                  <a:pt x="61475" y="285679"/>
                  <a:pt x="57880" y="281711"/>
                </a:cubicBezTo>
                <a:cubicBezTo>
                  <a:pt x="54285" y="285679"/>
                  <a:pt x="48892" y="288565"/>
                  <a:pt x="43140" y="288565"/>
                </a:cubicBezTo>
                <a:cubicBezTo>
                  <a:pt x="32355" y="288565"/>
                  <a:pt x="23727" y="279908"/>
                  <a:pt x="23727" y="269087"/>
                </a:cubicBezTo>
                <a:lnTo>
                  <a:pt x="23727" y="180353"/>
                </a:lnTo>
                <a:cubicBezTo>
                  <a:pt x="21210" y="181436"/>
                  <a:pt x="18694" y="182157"/>
                  <a:pt x="16177" y="182157"/>
                </a:cubicBezTo>
                <a:cubicBezTo>
                  <a:pt x="7190" y="182157"/>
                  <a:pt x="0" y="174943"/>
                  <a:pt x="0" y="165925"/>
                </a:cubicBezTo>
                <a:lnTo>
                  <a:pt x="0" y="86931"/>
                </a:lnTo>
                <a:cubicBezTo>
                  <a:pt x="0" y="71421"/>
                  <a:pt x="12582" y="58796"/>
                  <a:pt x="28041" y="58796"/>
                </a:cubicBezTo>
                <a:lnTo>
                  <a:pt x="78012" y="58796"/>
                </a:lnTo>
                <a:cubicBezTo>
                  <a:pt x="83045" y="58796"/>
                  <a:pt x="88078" y="56632"/>
                  <a:pt x="92032" y="53025"/>
                </a:cubicBezTo>
                <a:lnTo>
                  <a:pt x="130499" y="14069"/>
                </a:lnTo>
                <a:cubicBezTo>
                  <a:pt x="133734" y="11003"/>
                  <a:pt x="138048" y="9470"/>
                  <a:pt x="142272" y="9470"/>
                </a:cubicBezTo>
                <a:close/>
                <a:moveTo>
                  <a:pt x="58557" y="8708"/>
                </a:moveTo>
                <a:cubicBezTo>
                  <a:pt x="49550" y="8708"/>
                  <a:pt x="42344" y="15966"/>
                  <a:pt x="42344" y="25400"/>
                </a:cubicBezTo>
                <a:cubicBezTo>
                  <a:pt x="42344" y="34471"/>
                  <a:pt x="49550" y="41728"/>
                  <a:pt x="58557" y="41728"/>
                </a:cubicBezTo>
                <a:cubicBezTo>
                  <a:pt x="67564" y="41728"/>
                  <a:pt x="75130" y="34471"/>
                  <a:pt x="75130" y="25400"/>
                </a:cubicBezTo>
                <a:cubicBezTo>
                  <a:pt x="75130" y="15966"/>
                  <a:pt x="67564" y="8708"/>
                  <a:pt x="58557" y="8708"/>
                </a:cubicBezTo>
                <a:close/>
                <a:moveTo>
                  <a:pt x="58557" y="0"/>
                </a:moveTo>
                <a:cubicBezTo>
                  <a:pt x="72608" y="0"/>
                  <a:pt x="83777" y="11248"/>
                  <a:pt x="83777" y="25400"/>
                </a:cubicBezTo>
                <a:cubicBezTo>
                  <a:pt x="83777" y="39188"/>
                  <a:pt x="72608" y="50437"/>
                  <a:pt x="58557" y="50437"/>
                </a:cubicBezTo>
                <a:cubicBezTo>
                  <a:pt x="44866" y="50437"/>
                  <a:pt x="33337" y="39188"/>
                  <a:pt x="33337" y="25400"/>
                </a:cubicBezTo>
                <a:cubicBezTo>
                  <a:pt x="33337" y="11248"/>
                  <a:pt x="44866" y="0"/>
                  <a:pt x="58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Montserrat Light" pitchFamily="2" charset="77"/>
            </a:endParaRPr>
          </a:p>
        </p:txBody>
      </p:sp>
      <p:sp>
        <p:nvSpPr>
          <p:cNvPr id="18" name="Freeform 971">
            <a:extLst>
              <a:ext uri="{FF2B5EF4-FFF2-40B4-BE49-F238E27FC236}">
                <a16:creationId xmlns:a16="http://schemas.microsoft.com/office/drawing/2014/main" id="{DD15D8ED-9F45-076D-CC6B-3B86D8BC2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23773" y="5262795"/>
            <a:ext cx="363111" cy="361106"/>
          </a:xfrm>
          <a:custGeom>
            <a:avLst/>
            <a:gdLst>
              <a:gd name="T0" fmla="*/ 8809 w 286434"/>
              <a:gd name="T1" fmla="*/ 277622 h 285210"/>
              <a:gd name="T2" fmla="*/ 279434 w 286434"/>
              <a:gd name="T3" fmla="*/ 251972 h 285210"/>
              <a:gd name="T4" fmla="*/ 183634 w 286434"/>
              <a:gd name="T5" fmla="*/ 162358 h 285210"/>
              <a:gd name="T6" fmla="*/ 183634 w 286434"/>
              <a:gd name="T7" fmla="*/ 171537 h 285210"/>
              <a:gd name="T8" fmla="*/ 183634 w 286434"/>
              <a:gd name="T9" fmla="*/ 162358 h 285210"/>
              <a:gd name="T10" fmla="*/ 107989 w 286434"/>
              <a:gd name="T11" fmla="*/ 166947 h 285210"/>
              <a:gd name="T12" fmla="*/ 98773 w 286434"/>
              <a:gd name="T13" fmla="*/ 166947 h 285210"/>
              <a:gd name="T14" fmla="*/ 143141 w 286434"/>
              <a:gd name="T15" fmla="*/ 109771 h 285210"/>
              <a:gd name="T16" fmla="*/ 147486 w 286434"/>
              <a:gd name="T17" fmla="*/ 121338 h 285210"/>
              <a:gd name="T18" fmla="*/ 165955 w 286434"/>
              <a:gd name="T19" fmla="*/ 142303 h 285210"/>
              <a:gd name="T20" fmla="*/ 143141 w 286434"/>
              <a:gd name="T21" fmla="*/ 129653 h 285210"/>
              <a:gd name="T22" fmla="*/ 143141 w 286434"/>
              <a:gd name="T23" fmla="*/ 161823 h 285210"/>
              <a:gd name="T24" fmla="*/ 147486 w 286434"/>
              <a:gd name="T25" fmla="*/ 210984 h 285210"/>
              <a:gd name="T26" fmla="*/ 143141 w 286434"/>
              <a:gd name="T27" fmla="*/ 222551 h 285210"/>
              <a:gd name="T28" fmla="*/ 139158 w 286434"/>
              <a:gd name="T29" fmla="*/ 211345 h 285210"/>
              <a:gd name="T30" fmla="*/ 120329 w 286434"/>
              <a:gd name="T31" fmla="*/ 190018 h 285210"/>
              <a:gd name="T32" fmla="*/ 143141 w 286434"/>
              <a:gd name="T33" fmla="*/ 202669 h 285210"/>
              <a:gd name="T34" fmla="*/ 143141 w 286434"/>
              <a:gd name="T35" fmla="*/ 170499 h 285210"/>
              <a:gd name="T36" fmla="*/ 139158 w 286434"/>
              <a:gd name="T37" fmla="*/ 121338 h 285210"/>
              <a:gd name="T38" fmla="*/ 143141 w 286434"/>
              <a:gd name="T39" fmla="*/ 109771 h 285210"/>
              <a:gd name="T40" fmla="*/ 211506 w 286434"/>
              <a:gd name="T41" fmla="*/ 109279 h 285210"/>
              <a:gd name="T42" fmla="*/ 212595 w 286434"/>
              <a:gd name="T43" fmla="*/ 221266 h 285210"/>
              <a:gd name="T44" fmla="*/ 198792 w 286434"/>
              <a:gd name="T45" fmla="*/ 243303 h 285210"/>
              <a:gd name="T46" fmla="*/ 239476 w 286434"/>
              <a:gd name="T47" fmla="*/ 223795 h 285210"/>
              <a:gd name="T48" fmla="*/ 238387 w 286434"/>
              <a:gd name="T49" fmla="*/ 111446 h 285210"/>
              <a:gd name="T50" fmla="*/ 252554 w 286434"/>
              <a:gd name="T51" fmla="*/ 89771 h 285210"/>
              <a:gd name="T52" fmla="*/ 99985 w 286434"/>
              <a:gd name="T53" fmla="*/ 89771 h 285210"/>
              <a:gd name="T54" fmla="*/ 84365 w 286434"/>
              <a:gd name="T55" fmla="*/ 220182 h 285210"/>
              <a:gd name="T56" fmla="*/ 188258 w 286434"/>
              <a:gd name="T57" fmla="*/ 243303 h 285210"/>
              <a:gd name="T58" fmla="*/ 203878 w 286434"/>
              <a:gd name="T59" fmla="*/ 112890 h 285210"/>
              <a:gd name="T60" fmla="*/ 99985 w 286434"/>
              <a:gd name="T61" fmla="*/ 89771 h 285210"/>
              <a:gd name="T62" fmla="*/ 48767 w 286434"/>
              <a:gd name="T63" fmla="*/ 109279 h 285210"/>
              <a:gd name="T64" fmla="*/ 49493 w 286434"/>
              <a:gd name="T65" fmla="*/ 221266 h 285210"/>
              <a:gd name="T66" fmla="*/ 35689 w 286434"/>
              <a:gd name="T67" fmla="*/ 243303 h 285210"/>
              <a:gd name="T68" fmla="*/ 76374 w 286434"/>
              <a:gd name="T69" fmla="*/ 223795 h 285210"/>
              <a:gd name="T70" fmla="*/ 75648 w 286434"/>
              <a:gd name="T71" fmla="*/ 111446 h 285210"/>
              <a:gd name="T72" fmla="*/ 89451 w 286434"/>
              <a:gd name="T73" fmla="*/ 89771 h 285210"/>
              <a:gd name="T74" fmla="*/ 143144 w 286434"/>
              <a:gd name="T75" fmla="*/ 39566 h 285210"/>
              <a:gd name="T76" fmla="*/ 176597 w 286434"/>
              <a:gd name="T77" fmla="*/ 59234 h 285210"/>
              <a:gd name="T78" fmla="*/ 140987 w 286434"/>
              <a:gd name="T79" fmla="*/ 30460 h 285210"/>
              <a:gd name="T80" fmla="*/ 194944 w 286434"/>
              <a:gd name="T81" fmla="*/ 59962 h 285210"/>
              <a:gd name="T82" fmla="*/ 192785 w 286434"/>
              <a:gd name="T83" fmla="*/ 67975 h 285210"/>
              <a:gd name="T84" fmla="*/ 89909 w 286434"/>
              <a:gd name="T85" fmla="*/ 65062 h 285210"/>
              <a:gd name="T86" fmla="*/ 140987 w 286434"/>
              <a:gd name="T87" fmla="*/ 30460 h 285210"/>
              <a:gd name="T88" fmla="*/ 20432 w 286434"/>
              <a:gd name="T89" fmla="*/ 81100 h 285210"/>
              <a:gd name="T90" fmla="*/ 143939 w 286434"/>
              <a:gd name="T91" fmla="*/ 9211 h 285210"/>
              <a:gd name="T92" fmla="*/ 146119 w 286434"/>
              <a:gd name="T93" fmla="*/ 542 h 285210"/>
              <a:gd name="T94" fmla="*/ 288153 w 286434"/>
              <a:gd name="T95" fmla="*/ 86520 h 285210"/>
              <a:gd name="T96" fmla="*/ 262725 w 286434"/>
              <a:gd name="T97" fmla="*/ 89771 h 285210"/>
              <a:gd name="T98" fmla="*/ 247468 w 286434"/>
              <a:gd name="T99" fmla="*/ 220182 h 285210"/>
              <a:gd name="T100" fmla="*/ 283794 w 286434"/>
              <a:gd name="T101" fmla="*/ 243303 h 285210"/>
              <a:gd name="T102" fmla="*/ 288153 w 286434"/>
              <a:gd name="T103" fmla="*/ 282319 h 285210"/>
              <a:gd name="T104" fmla="*/ 4449 w 286434"/>
              <a:gd name="T105" fmla="*/ 286291 h 285210"/>
              <a:gd name="T106" fmla="*/ 90 w 286434"/>
              <a:gd name="T107" fmla="*/ 247275 h 285210"/>
              <a:gd name="T108" fmla="*/ 25518 w 286434"/>
              <a:gd name="T109" fmla="*/ 243303 h 285210"/>
              <a:gd name="T110" fmla="*/ 40775 w 286434"/>
              <a:gd name="T111" fmla="*/ 112890 h 285210"/>
              <a:gd name="T112" fmla="*/ 4449 w 286434"/>
              <a:gd name="T113" fmla="*/ 89771 h 285210"/>
              <a:gd name="T114" fmla="*/ 2270 w 286434"/>
              <a:gd name="T115" fmla="*/ 81823 h 28521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86434" h="285210">
                <a:moveTo>
                  <a:pt x="8753" y="251021"/>
                </a:moveTo>
                <a:lnTo>
                  <a:pt x="8753" y="276573"/>
                </a:lnTo>
                <a:lnTo>
                  <a:pt x="277681" y="276573"/>
                </a:lnTo>
                <a:lnTo>
                  <a:pt x="277681" y="251021"/>
                </a:lnTo>
                <a:lnTo>
                  <a:pt x="8753" y="251021"/>
                </a:lnTo>
                <a:close/>
                <a:moveTo>
                  <a:pt x="182482" y="161745"/>
                </a:moveTo>
                <a:cubicBezTo>
                  <a:pt x="184768" y="161745"/>
                  <a:pt x="186673" y="164031"/>
                  <a:pt x="186673" y="166317"/>
                </a:cubicBezTo>
                <a:cubicBezTo>
                  <a:pt x="186673" y="168984"/>
                  <a:pt x="184768" y="170889"/>
                  <a:pt x="182482" y="170889"/>
                </a:cubicBezTo>
                <a:cubicBezTo>
                  <a:pt x="179815" y="170889"/>
                  <a:pt x="177529" y="168984"/>
                  <a:pt x="177529" y="166317"/>
                </a:cubicBezTo>
                <a:cubicBezTo>
                  <a:pt x="177529" y="164031"/>
                  <a:pt x="179815" y="161745"/>
                  <a:pt x="182482" y="161745"/>
                </a:cubicBezTo>
                <a:close/>
                <a:moveTo>
                  <a:pt x="102550" y="161745"/>
                </a:moveTo>
                <a:cubicBezTo>
                  <a:pt x="104748" y="161745"/>
                  <a:pt x="107312" y="164031"/>
                  <a:pt x="107312" y="166317"/>
                </a:cubicBezTo>
                <a:cubicBezTo>
                  <a:pt x="107312" y="168984"/>
                  <a:pt x="104748" y="170889"/>
                  <a:pt x="102550" y="170889"/>
                </a:cubicBezTo>
                <a:cubicBezTo>
                  <a:pt x="100352" y="170889"/>
                  <a:pt x="98154" y="168984"/>
                  <a:pt x="98154" y="166317"/>
                </a:cubicBezTo>
                <a:cubicBezTo>
                  <a:pt x="98154" y="164031"/>
                  <a:pt x="100352" y="161745"/>
                  <a:pt x="102550" y="161745"/>
                </a:cubicBezTo>
                <a:close/>
                <a:moveTo>
                  <a:pt x="142243" y="109357"/>
                </a:moveTo>
                <a:cubicBezTo>
                  <a:pt x="144762" y="109357"/>
                  <a:pt x="146561" y="111157"/>
                  <a:pt x="146561" y="113678"/>
                </a:cubicBezTo>
                <a:lnTo>
                  <a:pt x="146561" y="120880"/>
                </a:lnTo>
                <a:cubicBezTo>
                  <a:pt x="155917" y="122321"/>
                  <a:pt x="163833" y="127722"/>
                  <a:pt x="167432" y="136365"/>
                </a:cubicBezTo>
                <a:cubicBezTo>
                  <a:pt x="168151" y="138525"/>
                  <a:pt x="167072" y="141046"/>
                  <a:pt x="164913" y="141766"/>
                </a:cubicBezTo>
                <a:cubicBezTo>
                  <a:pt x="162754" y="142847"/>
                  <a:pt x="160235" y="141766"/>
                  <a:pt x="159156" y="139606"/>
                </a:cubicBezTo>
                <a:cubicBezTo>
                  <a:pt x="156637" y="133484"/>
                  <a:pt x="149800" y="129163"/>
                  <a:pt x="142243" y="129163"/>
                </a:cubicBezTo>
                <a:cubicBezTo>
                  <a:pt x="132528" y="129163"/>
                  <a:pt x="124252" y="136365"/>
                  <a:pt x="124252" y="145367"/>
                </a:cubicBezTo>
                <a:cubicBezTo>
                  <a:pt x="124252" y="152570"/>
                  <a:pt x="127490" y="161212"/>
                  <a:pt x="142243" y="161212"/>
                </a:cubicBezTo>
                <a:cubicBezTo>
                  <a:pt x="162034" y="161212"/>
                  <a:pt x="169231" y="174176"/>
                  <a:pt x="169231" y="185699"/>
                </a:cubicBezTo>
                <a:cubicBezTo>
                  <a:pt x="169231" y="198303"/>
                  <a:pt x="159515" y="208386"/>
                  <a:pt x="146561" y="210187"/>
                </a:cubicBezTo>
                <a:lnTo>
                  <a:pt x="146561" y="217749"/>
                </a:lnTo>
                <a:cubicBezTo>
                  <a:pt x="146561" y="219909"/>
                  <a:pt x="144762" y="221710"/>
                  <a:pt x="142243" y="221710"/>
                </a:cubicBezTo>
                <a:cubicBezTo>
                  <a:pt x="140084" y="221710"/>
                  <a:pt x="138285" y="219909"/>
                  <a:pt x="138285" y="217749"/>
                </a:cubicBezTo>
                <a:lnTo>
                  <a:pt x="138285" y="210547"/>
                </a:lnTo>
                <a:cubicBezTo>
                  <a:pt x="128930" y="208746"/>
                  <a:pt x="121013" y="203345"/>
                  <a:pt x="117415" y="195062"/>
                </a:cubicBezTo>
                <a:cubicBezTo>
                  <a:pt x="116695" y="192541"/>
                  <a:pt x="117775" y="190021"/>
                  <a:pt x="119574" y="189301"/>
                </a:cubicBezTo>
                <a:cubicBezTo>
                  <a:pt x="122093" y="188580"/>
                  <a:pt x="124612" y="189301"/>
                  <a:pt x="125331" y="191461"/>
                </a:cubicBezTo>
                <a:cubicBezTo>
                  <a:pt x="128210" y="197583"/>
                  <a:pt x="135047" y="201904"/>
                  <a:pt x="142243" y="201904"/>
                </a:cubicBezTo>
                <a:cubicBezTo>
                  <a:pt x="152319" y="201904"/>
                  <a:pt x="160595" y="194702"/>
                  <a:pt x="160595" y="185699"/>
                </a:cubicBezTo>
                <a:cubicBezTo>
                  <a:pt x="160595" y="178497"/>
                  <a:pt x="157356" y="169855"/>
                  <a:pt x="142243" y="169855"/>
                </a:cubicBezTo>
                <a:cubicBezTo>
                  <a:pt x="122812" y="169855"/>
                  <a:pt x="115616" y="156891"/>
                  <a:pt x="115616" y="145367"/>
                </a:cubicBezTo>
                <a:cubicBezTo>
                  <a:pt x="115616" y="133124"/>
                  <a:pt x="125331" y="122681"/>
                  <a:pt x="138285" y="120880"/>
                </a:cubicBezTo>
                <a:lnTo>
                  <a:pt x="138285" y="113678"/>
                </a:lnTo>
                <a:cubicBezTo>
                  <a:pt x="138285" y="111157"/>
                  <a:pt x="140084" y="109357"/>
                  <a:pt x="142243" y="109357"/>
                </a:cubicBezTo>
                <a:close/>
                <a:moveTo>
                  <a:pt x="197544" y="89432"/>
                </a:moveTo>
                <a:lnTo>
                  <a:pt x="210178" y="108866"/>
                </a:lnTo>
                <a:cubicBezTo>
                  <a:pt x="210900" y="109225"/>
                  <a:pt x="211261" y="109945"/>
                  <a:pt x="211261" y="111025"/>
                </a:cubicBezTo>
                <a:lnTo>
                  <a:pt x="211261" y="220431"/>
                </a:lnTo>
                <a:cubicBezTo>
                  <a:pt x="211261" y="221510"/>
                  <a:pt x="210900" y="222230"/>
                  <a:pt x="210178" y="222950"/>
                </a:cubicBezTo>
                <a:lnTo>
                  <a:pt x="197544" y="242384"/>
                </a:lnTo>
                <a:lnTo>
                  <a:pt x="250969" y="242384"/>
                </a:lnTo>
                <a:lnTo>
                  <a:pt x="237973" y="222950"/>
                </a:lnTo>
                <a:cubicBezTo>
                  <a:pt x="237613" y="222230"/>
                  <a:pt x="236891" y="221510"/>
                  <a:pt x="236891" y="220431"/>
                </a:cubicBezTo>
                <a:lnTo>
                  <a:pt x="236891" y="111025"/>
                </a:lnTo>
                <a:cubicBezTo>
                  <a:pt x="236891" y="109945"/>
                  <a:pt x="237613" y="109225"/>
                  <a:pt x="237973" y="108866"/>
                </a:cubicBezTo>
                <a:lnTo>
                  <a:pt x="250969" y="89432"/>
                </a:lnTo>
                <a:lnTo>
                  <a:pt x="197544" y="89432"/>
                </a:lnTo>
                <a:close/>
                <a:moveTo>
                  <a:pt x="99358" y="89432"/>
                </a:moveTo>
                <a:lnTo>
                  <a:pt x="83836" y="112464"/>
                </a:lnTo>
                <a:lnTo>
                  <a:pt x="83836" y="219351"/>
                </a:lnTo>
                <a:lnTo>
                  <a:pt x="99358" y="242384"/>
                </a:lnTo>
                <a:lnTo>
                  <a:pt x="187076" y="242384"/>
                </a:lnTo>
                <a:lnTo>
                  <a:pt x="202598" y="219351"/>
                </a:lnTo>
                <a:lnTo>
                  <a:pt x="202598" y="112464"/>
                </a:lnTo>
                <a:lnTo>
                  <a:pt x="187076" y="89432"/>
                </a:lnTo>
                <a:lnTo>
                  <a:pt x="99358" y="89432"/>
                </a:lnTo>
                <a:close/>
                <a:moveTo>
                  <a:pt x="35465" y="89432"/>
                </a:moveTo>
                <a:lnTo>
                  <a:pt x="48461" y="108866"/>
                </a:lnTo>
                <a:cubicBezTo>
                  <a:pt x="49182" y="109225"/>
                  <a:pt x="49182" y="109945"/>
                  <a:pt x="49182" y="111025"/>
                </a:cubicBezTo>
                <a:lnTo>
                  <a:pt x="49182" y="220431"/>
                </a:lnTo>
                <a:cubicBezTo>
                  <a:pt x="49182" y="221510"/>
                  <a:pt x="49182" y="222230"/>
                  <a:pt x="48461" y="222950"/>
                </a:cubicBezTo>
                <a:lnTo>
                  <a:pt x="35465" y="242384"/>
                </a:lnTo>
                <a:lnTo>
                  <a:pt x="88890" y="242384"/>
                </a:lnTo>
                <a:lnTo>
                  <a:pt x="75895" y="222950"/>
                </a:lnTo>
                <a:cubicBezTo>
                  <a:pt x="75534" y="222230"/>
                  <a:pt x="75173" y="221510"/>
                  <a:pt x="75173" y="220431"/>
                </a:cubicBezTo>
                <a:lnTo>
                  <a:pt x="75173" y="111025"/>
                </a:lnTo>
                <a:cubicBezTo>
                  <a:pt x="75173" y="109945"/>
                  <a:pt x="75534" y="109225"/>
                  <a:pt x="75895" y="108866"/>
                </a:cubicBezTo>
                <a:lnTo>
                  <a:pt x="88890" y="89432"/>
                </a:lnTo>
                <a:lnTo>
                  <a:pt x="35465" y="89432"/>
                </a:lnTo>
                <a:close/>
                <a:moveTo>
                  <a:pt x="142246" y="39416"/>
                </a:moveTo>
                <a:lnTo>
                  <a:pt x="109361" y="59010"/>
                </a:lnTo>
                <a:lnTo>
                  <a:pt x="175489" y="59010"/>
                </a:lnTo>
                <a:lnTo>
                  <a:pt x="142246" y="39416"/>
                </a:lnTo>
                <a:close/>
                <a:moveTo>
                  <a:pt x="140102" y="30345"/>
                </a:moveTo>
                <a:cubicBezTo>
                  <a:pt x="141531" y="29982"/>
                  <a:pt x="143319" y="29982"/>
                  <a:pt x="144391" y="30345"/>
                </a:cubicBezTo>
                <a:lnTo>
                  <a:pt x="193720" y="59736"/>
                </a:lnTo>
                <a:cubicBezTo>
                  <a:pt x="195149" y="60462"/>
                  <a:pt x="196222" y="62639"/>
                  <a:pt x="195507" y="64816"/>
                </a:cubicBezTo>
                <a:cubicBezTo>
                  <a:pt x="195149" y="66630"/>
                  <a:pt x="193362" y="67719"/>
                  <a:pt x="191575" y="67719"/>
                </a:cubicBezTo>
                <a:lnTo>
                  <a:pt x="93276" y="67719"/>
                </a:lnTo>
                <a:cubicBezTo>
                  <a:pt x="91488" y="67719"/>
                  <a:pt x="89701" y="66630"/>
                  <a:pt x="89344" y="64816"/>
                </a:cubicBezTo>
                <a:cubicBezTo>
                  <a:pt x="88629" y="62639"/>
                  <a:pt x="89344" y="60462"/>
                  <a:pt x="91131" y="59736"/>
                </a:cubicBezTo>
                <a:lnTo>
                  <a:pt x="140102" y="30345"/>
                </a:lnTo>
                <a:close/>
                <a:moveTo>
                  <a:pt x="143036" y="9177"/>
                </a:moveTo>
                <a:lnTo>
                  <a:pt x="20304" y="80794"/>
                </a:lnTo>
                <a:lnTo>
                  <a:pt x="265769" y="80794"/>
                </a:lnTo>
                <a:lnTo>
                  <a:pt x="143036" y="9177"/>
                </a:lnTo>
                <a:close/>
                <a:moveTo>
                  <a:pt x="140870" y="540"/>
                </a:moveTo>
                <a:cubicBezTo>
                  <a:pt x="142314" y="-180"/>
                  <a:pt x="144119" y="-180"/>
                  <a:pt x="145202" y="540"/>
                </a:cubicBezTo>
                <a:lnTo>
                  <a:pt x="284178" y="81514"/>
                </a:lnTo>
                <a:cubicBezTo>
                  <a:pt x="285983" y="82234"/>
                  <a:pt x="286705" y="84393"/>
                  <a:pt x="286344" y="86193"/>
                </a:cubicBezTo>
                <a:cubicBezTo>
                  <a:pt x="285622" y="87992"/>
                  <a:pt x="283817" y="89432"/>
                  <a:pt x="282013" y="89432"/>
                </a:cubicBezTo>
                <a:lnTo>
                  <a:pt x="261076" y="89432"/>
                </a:lnTo>
                <a:lnTo>
                  <a:pt x="245915" y="112464"/>
                </a:lnTo>
                <a:lnTo>
                  <a:pt x="245915" y="219351"/>
                </a:lnTo>
                <a:lnTo>
                  <a:pt x="261076" y="242384"/>
                </a:lnTo>
                <a:lnTo>
                  <a:pt x="282013" y="242384"/>
                </a:lnTo>
                <a:cubicBezTo>
                  <a:pt x="284178" y="242384"/>
                  <a:pt x="286344" y="244183"/>
                  <a:pt x="286344" y="246342"/>
                </a:cubicBezTo>
                <a:lnTo>
                  <a:pt x="286344" y="281252"/>
                </a:lnTo>
                <a:cubicBezTo>
                  <a:pt x="286344" y="283411"/>
                  <a:pt x="284178" y="285210"/>
                  <a:pt x="282013" y="285210"/>
                </a:cubicBezTo>
                <a:lnTo>
                  <a:pt x="4421" y="285210"/>
                </a:lnTo>
                <a:cubicBezTo>
                  <a:pt x="1895" y="285210"/>
                  <a:pt x="90" y="283411"/>
                  <a:pt x="90" y="281252"/>
                </a:cubicBezTo>
                <a:lnTo>
                  <a:pt x="90" y="246342"/>
                </a:lnTo>
                <a:cubicBezTo>
                  <a:pt x="90" y="244183"/>
                  <a:pt x="1895" y="242384"/>
                  <a:pt x="4421" y="242384"/>
                </a:cubicBezTo>
                <a:lnTo>
                  <a:pt x="25358" y="242384"/>
                </a:lnTo>
                <a:lnTo>
                  <a:pt x="40519" y="219351"/>
                </a:lnTo>
                <a:lnTo>
                  <a:pt x="40519" y="112464"/>
                </a:lnTo>
                <a:lnTo>
                  <a:pt x="25358" y="89432"/>
                </a:lnTo>
                <a:lnTo>
                  <a:pt x="4421" y="89432"/>
                </a:lnTo>
                <a:cubicBezTo>
                  <a:pt x="2256" y="89432"/>
                  <a:pt x="812" y="87992"/>
                  <a:pt x="90" y="86193"/>
                </a:cubicBezTo>
                <a:cubicBezTo>
                  <a:pt x="-271" y="84393"/>
                  <a:pt x="451" y="82234"/>
                  <a:pt x="2256" y="81514"/>
                </a:cubicBezTo>
                <a:lnTo>
                  <a:pt x="140870" y="5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Montserrat Light" pitchFamily="2" charset="77"/>
            </a:endParaRPr>
          </a:p>
        </p:txBody>
      </p:sp>
      <p:sp>
        <p:nvSpPr>
          <p:cNvPr id="19" name="TextBox 57">
            <a:extLst>
              <a:ext uri="{FF2B5EF4-FFF2-40B4-BE49-F238E27FC236}">
                <a16:creationId xmlns:a16="http://schemas.microsoft.com/office/drawing/2014/main" id="{5C0760E2-8615-28BA-E935-EF070326EA3C}"/>
              </a:ext>
            </a:extLst>
          </p:cNvPr>
          <p:cNvSpPr txBox="1"/>
          <p:nvPr/>
        </p:nvSpPr>
        <p:spPr>
          <a:xfrm>
            <a:off x="1454402" y="1320384"/>
            <a:ext cx="540534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700" b="1">
                <a:solidFill>
                  <a:schemeClr val="accent1"/>
                </a:solidFill>
                <a:latin typeface="Playfair Display" pitchFamily="2" charset="77"/>
              </a:rPr>
              <a:t>01</a:t>
            </a:r>
          </a:p>
        </p:txBody>
      </p:sp>
      <p:sp>
        <p:nvSpPr>
          <p:cNvPr id="20" name="TextBox 58">
            <a:extLst>
              <a:ext uri="{FF2B5EF4-FFF2-40B4-BE49-F238E27FC236}">
                <a16:creationId xmlns:a16="http://schemas.microsoft.com/office/drawing/2014/main" id="{287D595A-63D1-8A84-5DD9-90053104265E}"/>
              </a:ext>
            </a:extLst>
          </p:cNvPr>
          <p:cNvSpPr txBox="1"/>
          <p:nvPr/>
        </p:nvSpPr>
        <p:spPr>
          <a:xfrm>
            <a:off x="2137996" y="1439100"/>
            <a:ext cx="1518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Playfair Display" pitchFamily="2" charset="77"/>
              </a:rPr>
              <a:t>Elevator Pitch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A87386A-13FD-CAC1-6493-3E61A76AD597}"/>
              </a:ext>
            </a:extLst>
          </p:cNvPr>
          <p:cNvSpPr txBox="1">
            <a:spLocks/>
          </p:cNvSpPr>
          <p:nvPr/>
        </p:nvSpPr>
        <p:spPr>
          <a:xfrm>
            <a:off x="2058002" y="1742197"/>
            <a:ext cx="2665251" cy="55178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200"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El dueño de cada </a:t>
            </a:r>
            <a:r>
              <a:rPr lang="es-MX" sz="1200" err="1"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brief</a:t>
            </a:r>
            <a:r>
              <a:rPr lang="es-MX" sz="1200"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 presenta su caso (2 minutos c/u)</a:t>
            </a:r>
          </a:p>
        </p:txBody>
      </p:sp>
      <p:sp>
        <p:nvSpPr>
          <p:cNvPr id="22" name="TextBox 60">
            <a:extLst>
              <a:ext uri="{FF2B5EF4-FFF2-40B4-BE49-F238E27FC236}">
                <a16:creationId xmlns:a16="http://schemas.microsoft.com/office/drawing/2014/main" id="{A81FBD7D-ACFC-68C7-D320-52464D4D0740}"/>
              </a:ext>
            </a:extLst>
          </p:cNvPr>
          <p:cNvSpPr txBox="1"/>
          <p:nvPr/>
        </p:nvSpPr>
        <p:spPr>
          <a:xfrm>
            <a:off x="3559442" y="2380140"/>
            <a:ext cx="588623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700" b="1">
                <a:solidFill>
                  <a:schemeClr val="accent2"/>
                </a:solidFill>
                <a:latin typeface="Playfair Display" pitchFamily="2" charset="77"/>
              </a:rPr>
              <a:t>02</a:t>
            </a:r>
          </a:p>
        </p:txBody>
      </p:sp>
      <p:sp>
        <p:nvSpPr>
          <p:cNvPr id="23" name="TextBox 61">
            <a:extLst>
              <a:ext uri="{FF2B5EF4-FFF2-40B4-BE49-F238E27FC236}">
                <a16:creationId xmlns:a16="http://schemas.microsoft.com/office/drawing/2014/main" id="{D03B79A2-EA20-8DF3-1FE8-32431049DC0B}"/>
              </a:ext>
            </a:extLst>
          </p:cNvPr>
          <p:cNvSpPr txBox="1"/>
          <p:nvPr/>
        </p:nvSpPr>
        <p:spPr>
          <a:xfrm>
            <a:off x="4291125" y="2498856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>
                <a:solidFill>
                  <a:schemeClr val="tx2"/>
                </a:solidFill>
                <a:latin typeface="Playfair Display" pitchFamily="2" charset="77"/>
              </a:rPr>
              <a:t>Votación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9D83E68-47D4-5AFD-E4B5-DA3FB5CF918C}"/>
              </a:ext>
            </a:extLst>
          </p:cNvPr>
          <p:cNvSpPr txBox="1">
            <a:spLocks/>
          </p:cNvSpPr>
          <p:nvPr/>
        </p:nvSpPr>
        <p:spPr>
          <a:xfrm>
            <a:off x="4211132" y="2801953"/>
            <a:ext cx="2994065" cy="55178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200"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Se vota en el foro sobre el total de solicitudes presentadas</a:t>
            </a:r>
          </a:p>
        </p:txBody>
      </p:sp>
      <p:sp>
        <p:nvSpPr>
          <p:cNvPr id="25" name="TextBox 63">
            <a:extLst>
              <a:ext uri="{FF2B5EF4-FFF2-40B4-BE49-F238E27FC236}">
                <a16:creationId xmlns:a16="http://schemas.microsoft.com/office/drawing/2014/main" id="{0673B2CA-1387-5CDA-2E50-8C629A2A12BD}"/>
              </a:ext>
            </a:extLst>
          </p:cNvPr>
          <p:cNvSpPr txBox="1"/>
          <p:nvPr/>
        </p:nvSpPr>
        <p:spPr>
          <a:xfrm>
            <a:off x="6287044" y="3427645"/>
            <a:ext cx="575799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700" b="1">
                <a:solidFill>
                  <a:schemeClr val="accent3"/>
                </a:solidFill>
                <a:latin typeface="Playfair Display" pitchFamily="2" charset="77"/>
              </a:rPr>
              <a:t>03</a:t>
            </a:r>
          </a:p>
        </p:txBody>
      </p:sp>
      <p:sp>
        <p:nvSpPr>
          <p:cNvPr id="26" name="TextBox 64">
            <a:extLst>
              <a:ext uri="{FF2B5EF4-FFF2-40B4-BE49-F238E27FC236}">
                <a16:creationId xmlns:a16="http://schemas.microsoft.com/office/drawing/2014/main" id="{76EA21EC-FD70-ED28-B317-9D7E814B192B}"/>
              </a:ext>
            </a:extLst>
          </p:cNvPr>
          <p:cNvSpPr txBox="1"/>
          <p:nvPr/>
        </p:nvSpPr>
        <p:spPr>
          <a:xfrm>
            <a:off x="7005903" y="3546361"/>
            <a:ext cx="177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>
                <a:solidFill>
                  <a:schemeClr val="tx2"/>
                </a:solidFill>
                <a:latin typeface="Playfair Display" pitchFamily="2" charset="77"/>
              </a:rPr>
              <a:t>Calibración final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77085D5F-AAB9-D3D3-7E82-1623331E2F15}"/>
              </a:ext>
            </a:extLst>
          </p:cNvPr>
          <p:cNvSpPr txBox="1">
            <a:spLocks/>
          </p:cNvSpPr>
          <p:nvPr/>
        </p:nvSpPr>
        <p:spPr>
          <a:xfrm>
            <a:off x="6925910" y="3849458"/>
            <a:ext cx="3366246" cy="55178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200"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Con los resultados de la votación, se revisa el pipeline completo</a:t>
            </a:r>
          </a:p>
        </p:txBody>
      </p:sp>
      <p:sp>
        <p:nvSpPr>
          <p:cNvPr id="28" name="TextBox 66">
            <a:extLst>
              <a:ext uri="{FF2B5EF4-FFF2-40B4-BE49-F238E27FC236}">
                <a16:creationId xmlns:a16="http://schemas.microsoft.com/office/drawing/2014/main" id="{A68275B1-1BAD-6C46-809F-96DB6CA7AC5F}"/>
              </a:ext>
            </a:extLst>
          </p:cNvPr>
          <p:cNvSpPr txBox="1"/>
          <p:nvPr/>
        </p:nvSpPr>
        <p:spPr>
          <a:xfrm>
            <a:off x="8718082" y="4484830"/>
            <a:ext cx="590226" cy="5078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2700" b="1">
                <a:solidFill>
                  <a:schemeClr val="accent4"/>
                </a:solidFill>
                <a:latin typeface="Playfair Display" pitchFamily="2" charset="77"/>
              </a:rPr>
              <a:t>04</a:t>
            </a:r>
          </a:p>
        </p:txBody>
      </p:sp>
      <p:sp>
        <p:nvSpPr>
          <p:cNvPr id="29" name="TextBox 67">
            <a:extLst>
              <a:ext uri="{FF2B5EF4-FFF2-40B4-BE49-F238E27FC236}">
                <a16:creationId xmlns:a16="http://schemas.microsoft.com/office/drawing/2014/main" id="{869BE0AD-E559-F8DC-BB27-A6133D3F3E31}"/>
              </a:ext>
            </a:extLst>
          </p:cNvPr>
          <p:cNvSpPr txBox="1"/>
          <p:nvPr/>
        </p:nvSpPr>
        <p:spPr>
          <a:xfrm>
            <a:off x="9451369" y="4603546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600" b="1">
                <a:solidFill>
                  <a:schemeClr val="tx2"/>
                </a:solidFill>
                <a:latin typeface="Playfair Display" pitchFamily="2" charset="77"/>
              </a:rPr>
              <a:t>Envío Pipeline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E5A503C3-5272-BB7C-011E-EEDE3CE54486}"/>
              </a:ext>
            </a:extLst>
          </p:cNvPr>
          <p:cNvSpPr txBox="1">
            <a:spLocks/>
          </p:cNvSpPr>
          <p:nvPr/>
        </p:nvSpPr>
        <p:spPr>
          <a:xfrm>
            <a:off x="9371376" y="4906643"/>
            <a:ext cx="2447072" cy="551788"/>
          </a:xfrm>
          <a:prstGeom prst="rect">
            <a:avLst/>
          </a:prstGeom>
        </p:spPr>
        <p:txBody>
          <a:bodyPr vert="horz" wrap="square" lIns="108745" tIns="54373" rIns="108745" bIns="54373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</a:pPr>
            <a:r>
              <a:rPr lang="es-MX" sz="1200">
                <a:latin typeface="Montserrat Light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Se comparte por correo y SP el archivo de seguimiento</a:t>
            </a:r>
          </a:p>
        </p:txBody>
      </p:sp>
      <p:sp>
        <p:nvSpPr>
          <p:cNvPr id="31" name="Footer Placeholder 1">
            <a:extLst>
              <a:ext uri="{FF2B5EF4-FFF2-40B4-BE49-F238E27FC236}">
                <a16:creationId xmlns:a16="http://schemas.microsoft.com/office/drawing/2014/main" id="{A0F6AA3E-1EDA-0449-36E6-57D563CD3C8C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pic>
        <p:nvPicPr>
          <p:cNvPr id="32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219A552F-C72F-4716-0DA9-F46A75987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8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D8070E50-42BF-FF0B-338E-ED72F4F46017}"/>
              </a:ext>
            </a:extLst>
          </p:cNvPr>
          <p:cNvGrpSpPr/>
          <p:nvPr/>
        </p:nvGrpSpPr>
        <p:grpSpPr>
          <a:xfrm>
            <a:off x="8230354" y="2600579"/>
            <a:ext cx="882000" cy="3564000"/>
            <a:chOff x="7680065" y="2400478"/>
            <a:chExt cx="1014143" cy="3564000"/>
          </a:xfrm>
          <a:solidFill>
            <a:schemeClr val="tx2"/>
          </a:solidFill>
        </p:grpSpPr>
        <p:sp>
          <p:nvSpPr>
            <p:cNvPr id="25" name="Rectángulo redondeado 8">
              <a:extLst>
                <a:ext uri="{FF2B5EF4-FFF2-40B4-BE49-F238E27FC236}">
                  <a16:creationId xmlns:a16="http://schemas.microsoft.com/office/drawing/2014/main" id="{619BAC6D-E73E-8D13-F496-B2A3595B4A84}"/>
                </a:ext>
              </a:extLst>
            </p:cNvPr>
            <p:cNvSpPr/>
            <p:nvPr/>
          </p:nvSpPr>
          <p:spPr>
            <a:xfrm rot="10800000">
              <a:off x="7680065" y="2400478"/>
              <a:ext cx="1014143" cy="356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Bogle" panose="020B0503020203060203" pitchFamily="34" charset="77"/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9F24AA68-3F8C-7F38-AC39-A040E14366C1}"/>
                </a:ext>
              </a:extLst>
            </p:cNvPr>
            <p:cNvSpPr txBox="1"/>
            <p:nvPr/>
          </p:nvSpPr>
          <p:spPr>
            <a:xfrm>
              <a:off x="7921720" y="4245965"/>
              <a:ext cx="530833" cy="1593871"/>
            </a:xfrm>
            <a:prstGeom prst="rect">
              <a:avLst/>
            </a:prstGeom>
            <a:grpFill/>
          </p:spPr>
          <p:txBody>
            <a:bodyPr vert="vert270"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tx2">
                      <a:lumMod val="10000"/>
                      <a:lumOff val="90000"/>
                    </a:schemeClr>
                  </a:solidFill>
                  <a:latin typeface="+mj-lt"/>
                </a:rPr>
                <a:t>NS &amp; Verticals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9C33232B-D8EC-3577-9AA9-F7E132E6D91F}"/>
              </a:ext>
            </a:extLst>
          </p:cNvPr>
          <p:cNvGrpSpPr/>
          <p:nvPr/>
        </p:nvGrpSpPr>
        <p:grpSpPr>
          <a:xfrm>
            <a:off x="9248449" y="2600579"/>
            <a:ext cx="882000" cy="3564000"/>
            <a:chOff x="7680065" y="2400478"/>
            <a:chExt cx="1014143" cy="3564000"/>
          </a:xfrm>
          <a:solidFill>
            <a:schemeClr val="tx2"/>
          </a:solidFill>
        </p:grpSpPr>
        <p:sp>
          <p:nvSpPr>
            <p:cNvPr id="34" name="Rectángulo redondeado 8">
              <a:extLst>
                <a:ext uri="{FF2B5EF4-FFF2-40B4-BE49-F238E27FC236}">
                  <a16:creationId xmlns:a16="http://schemas.microsoft.com/office/drawing/2014/main" id="{78F9B7C8-0B46-FDB9-DE02-499F49AC69C0}"/>
                </a:ext>
              </a:extLst>
            </p:cNvPr>
            <p:cNvSpPr/>
            <p:nvPr/>
          </p:nvSpPr>
          <p:spPr>
            <a:xfrm rot="10800000">
              <a:off x="7680065" y="2400478"/>
              <a:ext cx="1014143" cy="356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Bogle" panose="020B0503020203060203" pitchFamily="34" charset="77"/>
              </a:endParaRP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1617CA1F-CA71-7396-1060-EF1079A1676A}"/>
                </a:ext>
              </a:extLst>
            </p:cNvPr>
            <p:cNvSpPr txBox="1"/>
            <p:nvPr/>
          </p:nvSpPr>
          <p:spPr>
            <a:xfrm>
              <a:off x="7921720" y="4245965"/>
              <a:ext cx="530833" cy="1593872"/>
            </a:xfrm>
            <a:prstGeom prst="rect">
              <a:avLst/>
            </a:prstGeom>
            <a:grpFill/>
          </p:spPr>
          <p:txBody>
            <a:bodyPr vert="vert270" wrap="square" rtlCol="0" anchor="ctr">
              <a:spAutoFit/>
            </a:bodyPr>
            <a:lstStyle/>
            <a:p>
              <a:r>
                <a:rPr lang="en-US" b="1">
                  <a:solidFill>
                    <a:schemeClr val="accent2"/>
                  </a:solidFill>
                  <a:latin typeface="+mj-lt"/>
                </a:rPr>
                <a:t>OPS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30B8FF-AA43-0443-A68A-9DB310846DA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70362" y="6388298"/>
            <a:ext cx="6742113" cy="469702"/>
          </a:xfrm>
        </p:spPr>
        <p:txBody>
          <a:bodyPr/>
          <a:lstStyle/>
          <a:p>
            <a:r>
              <a:rPr lang="en-US"/>
              <a:t>CBUs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F300B-E308-3F40-AFF1-C43957C388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0A1A0966-58B5-D140-B861-27719A32589F}" type="slidenum">
              <a:rPr lang="en-US" dirty="0" smtClean="0"/>
              <a:pPr/>
              <a:t>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DC4BB-9AE4-4E4B-BF29-9CBBD073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" y="335684"/>
            <a:ext cx="12146523" cy="715472"/>
          </a:xfrm>
        </p:spPr>
        <p:txBody>
          <a:bodyPr>
            <a:noAutofit/>
          </a:bodyPr>
          <a:lstStyle/>
          <a:p>
            <a:r>
              <a:rPr lang="es-MX" sz="2400"/>
              <a:t>EL EQUIPO QUE ATENDERÁ A NEGOCIO COMBINA APTITUDES CUALITATIVAS Y CUANTITATIVAS, BUSCANDO PROVEER DE INSIGHTS QUE ACABEN EN ACCIÓN…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D6E526B-74F4-5A15-9CF2-D05ADB5248A0}"/>
              </a:ext>
            </a:extLst>
          </p:cNvPr>
          <p:cNvGrpSpPr/>
          <p:nvPr/>
        </p:nvGrpSpPr>
        <p:grpSpPr>
          <a:xfrm>
            <a:off x="2914843" y="2600579"/>
            <a:ext cx="882000" cy="3564000"/>
            <a:chOff x="3505538" y="2400478"/>
            <a:chExt cx="1014143" cy="3564000"/>
          </a:xfrm>
        </p:grpSpPr>
        <p:sp>
          <p:nvSpPr>
            <p:cNvPr id="8" name="Rectángulo redondeado 8">
              <a:extLst>
                <a:ext uri="{FF2B5EF4-FFF2-40B4-BE49-F238E27FC236}">
                  <a16:creationId xmlns:a16="http://schemas.microsoft.com/office/drawing/2014/main" id="{AE2D4E50-5503-9B33-2DBF-B0687C865E06}"/>
                </a:ext>
              </a:extLst>
            </p:cNvPr>
            <p:cNvSpPr/>
            <p:nvPr/>
          </p:nvSpPr>
          <p:spPr>
            <a:xfrm rot="10800000">
              <a:off x="3505538" y="2400478"/>
              <a:ext cx="1014143" cy="35640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s-MX">
                <a:latin typeface="Bogle" panose="020B0503020203060203" pitchFamily="34" charset="77"/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430A98C-A064-28E9-44D0-7B362133646E}"/>
                </a:ext>
              </a:extLst>
            </p:cNvPr>
            <p:cNvSpPr txBox="1"/>
            <p:nvPr/>
          </p:nvSpPr>
          <p:spPr>
            <a:xfrm>
              <a:off x="3781777" y="4516397"/>
              <a:ext cx="461665" cy="1323439"/>
            </a:xfrm>
            <a:prstGeom prst="rect">
              <a:avLst/>
            </a:prstGeom>
            <a:noFill/>
          </p:spPr>
          <p:txBody>
            <a:bodyPr vert="vert270"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accent1"/>
                  </a:solidFill>
                  <a:latin typeface="+mj-lt"/>
                </a:rPr>
                <a:t>Pantry</a:t>
              </a:r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DF501CAF-0AD7-FD41-B28A-3FDF8FF797F7}"/>
              </a:ext>
            </a:extLst>
          </p:cNvPr>
          <p:cNvGrpSpPr/>
          <p:nvPr/>
        </p:nvGrpSpPr>
        <p:grpSpPr>
          <a:xfrm>
            <a:off x="3930566" y="2600579"/>
            <a:ext cx="882266" cy="3564000"/>
            <a:chOff x="4549170" y="2400478"/>
            <a:chExt cx="1014143" cy="3564000"/>
          </a:xfrm>
        </p:grpSpPr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35B69E15-EC3F-6C95-D485-D6864523C05B}"/>
                </a:ext>
              </a:extLst>
            </p:cNvPr>
            <p:cNvSpPr/>
            <p:nvPr/>
          </p:nvSpPr>
          <p:spPr>
            <a:xfrm rot="10800000">
              <a:off x="4549170" y="2400478"/>
              <a:ext cx="1014143" cy="3564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Bogle" panose="020B0503020203060203" pitchFamily="34" charset="77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4A97098-5ABC-8C6E-6D21-96556CEA1DF3}"/>
                </a:ext>
              </a:extLst>
            </p:cNvPr>
            <p:cNvSpPr txBox="1"/>
            <p:nvPr/>
          </p:nvSpPr>
          <p:spPr>
            <a:xfrm>
              <a:off x="4790905" y="4295243"/>
              <a:ext cx="530673" cy="1544593"/>
            </a:xfrm>
            <a:prstGeom prst="rect">
              <a:avLst/>
            </a:prstGeom>
            <a:noFill/>
          </p:spPr>
          <p:txBody>
            <a:bodyPr vert="vert270"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BC8B00"/>
                  </a:solidFill>
                  <a:latin typeface="+mj-lt"/>
                </a:rPr>
                <a:t>Fridge-Dairy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5D7D721-B517-D3B7-5FEB-9C276DE22C9E}"/>
              </a:ext>
            </a:extLst>
          </p:cNvPr>
          <p:cNvGrpSpPr/>
          <p:nvPr/>
        </p:nvGrpSpPr>
        <p:grpSpPr>
          <a:xfrm>
            <a:off x="4944665" y="2600579"/>
            <a:ext cx="882000" cy="3564000"/>
            <a:chOff x="5592802" y="2400478"/>
            <a:chExt cx="1014143" cy="3564000"/>
          </a:xfrm>
        </p:grpSpPr>
        <p:sp>
          <p:nvSpPr>
            <p:cNvPr id="10" name="Rectángulo redondeado 8">
              <a:extLst>
                <a:ext uri="{FF2B5EF4-FFF2-40B4-BE49-F238E27FC236}">
                  <a16:creationId xmlns:a16="http://schemas.microsoft.com/office/drawing/2014/main" id="{E165D67B-32B0-ACF3-355A-634B09B67C66}"/>
                </a:ext>
              </a:extLst>
            </p:cNvPr>
            <p:cNvSpPr/>
            <p:nvPr/>
          </p:nvSpPr>
          <p:spPr>
            <a:xfrm rot="10800000">
              <a:off x="5592802" y="2400478"/>
              <a:ext cx="1014143" cy="3564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Bogle" panose="020B0503020203060203" pitchFamily="34" charset="77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AE799C52-3A58-4AD2-8B28-EAA4365231C1}"/>
                </a:ext>
              </a:extLst>
            </p:cNvPr>
            <p:cNvSpPr txBox="1"/>
            <p:nvPr/>
          </p:nvSpPr>
          <p:spPr>
            <a:xfrm>
              <a:off x="5869041" y="4516397"/>
              <a:ext cx="461665" cy="1323439"/>
            </a:xfrm>
            <a:prstGeom prst="rect">
              <a:avLst/>
            </a:prstGeom>
            <a:noFill/>
          </p:spPr>
          <p:txBody>
            <a:bodyPr vert="vert270"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chemeClr val="accent3"/>
                  </a:solidFill>
                  <a:latin typeface="+mj-lt"/>
                </a:rPr>
                <a:t>Fresh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C497D34-19D9-1DDB-3E9F-09B9E26568FF}"/>
              </a:ext>
            </a:extLst>
          </p:cNvPr>
          <p:cNvGrpSpPr/>
          <p:nvPr/>
        </p:nvGrpSpPr>
        <p:grpSpPr>
          <a:xfrm>
            <a:off x="5960161" y="2600579"/>
            <a:ext cx="882000" cy="3564000"/>
            <a:chOff x="6636434" y="2400478"/>
            <a:chExt cx="1014143" cy="3564000"/>
          </a:xfrm>
        </p:grpSpPr>
        <p:sp>
          <p:nvSpPr>
            <p:cNvPr id="11" name="Rectángulo redondeado 8">
              <a:extLst>
                <a:ext uri="{FF2B5EF4-FFF2-40B4-BE49-F238E27FC236}">
                  <a16:creationId xmlns:a16="http://schemas.microsoft.com/office/drawing/2014/main" id="{4AB8314A-EB45-6017-2E0C-F9D92F01CF3B}"/>
                </a:ext>
              </a:extLst>
            </p:cNvPr>
            <p:cNvSpPr/>
            <p:nvPr/>
          </p:nvSpPr>
          <p:spPr>
            <a:xfrm rot="10800000">
              <a:off x="6636434" y="2400478"/>
              <a:ext cx="1014143" cy="356400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Bogle" panose="020B0503020203060203" pitchFamily="34" charset="77"/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95716FBE-D892-D15E-3808-025C07797B46}"/>
                </a:ext>
              </a:extLst>
            </p:cNvPr>
            <p:cNvSpPr txBox="1"/>
            <p:nvPr/>
          </p:nvSpPr>
          <p:spPr>
            <a:xfrm>
              <a:off x="6912673" y="4516397"/>
              <a:ext cx="461665" cy="1323439"/>
            </a:xfrm>
            <a:prstGeom prst="rect">
              <a:avLst/>
            </a:prstGeom>
            <a:noFill/>
          </p:spPr>
          <p:txBody>
            <a:bodyPr vert="vert270" wrap="square" rtlCol="0" anchor="ctr">
              <a:spAutoFit/>
            </a:bodyPr>
            <a:lstStyle/>
            <a:p>
              <a:pPr algn="ctr"/>
              <a:r>
                <a:rPr lang="en-US" b="1" err="1">
                  <a:solidFill>
                    <a:srgbClr val="6D5DAF"/>
                  </a:solidFill>
                  <a:latin typeface="+mj-lt"/>
                </a:rPr>
                <a:t>Homegoods</a:t>
              </a:r>
              <a:endParaRPr lang="en-US" b="1">
                <a:solidFill>
                  <a:srgbClr val="6D5DAF"/>
                </a:solidFill>
                <a:latin typeface="+mj-lt"/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E2DA024-BFD0-5ED8-97F7-4331FC58A4BC}"/>
              </a:ext>
            </a:extLst>
          </p:cNvPr>
          <p:cNvGrpSpPr/>
          <p:nvPr/>
        </p:nvGrpSpPr>
        <p:grpSpPr>
          <a:xfrm>
            <a:off x="6975073" y="2600579"/>
            <a:ext cx="882000" cy="3564000"/>
            <a:chOff x="7680065" y="2400478"/>
            <a:chExt cx="1014143" cy="3564000"/>
          </a:xfrm>
        </p:grpSpPr>
        <p:sp>
          <p:nvSpPr>
            <p:cNvPr id="12" name="Rectángulo redondeado 8">
              <a:extLst>
                <a:ext uri="{FF2B5EF4-FFF2-40B4-BE49-F238E27FC236}">
                  <a16:creationId xmlns:a16="http://schemas.microsoft.com/office/drawing/2014/main" id="{C7B27B60-DBAF-2ED4-7F42-DB8746C86434}"/>
                </a:ext>
              </a:extLst>
            </p:cNvPr>
            <p:cNvSpPr/>
            <p:nvPr/>
          </p:nvSpPr>
          <p:spPr>
            <a:xfrm rot="10800000">
              <a:off x="7680065" y="2400478"/>
              <a:ext cx="1014143" cy="3564000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Bogle" panose="020B0503020203060203" pitchFamily="34" charset="77"/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F118A57-25D7-4655-783E-253E97F30BD4}"/>
                </a:ext>
              </a:extLst>
            </p:cNvPr>
            <p:cNvSpPr txBox="1"/>
            <p:nvPr/>
          </p:nvSpPr>
          <p:spPr>
            <a:xfrm>
              <a:off x="7921720" y="4245965"/>
              <a:ext cx="530833" cy="1593872"/>
            </a:xfrm>
            <a:prstGeom prst="rect">
              <a:avLst/>
            </a:prstGeom>
            <a:noFill/>
          </p:spPr>
          <p:txBody>
            <a:bodyPr vert="vert270" wrap="square" rtlCol="0" anchor="ctr">
              <a:spAutoFit/>
            </a:bodyPr>
            <a:lstStyle/>
            <a:p>
              <a:pPr algn="ctr"/>
              <a:r>
                <a:rPr lang="en-US" b="1">
                  <a:solidFill>
                    <a:srgbClr val="40ADD8"/>
                  </a:solidFill>
                  <a:latin typeface="+mj-lt"/>
                </a:rPr>
                <a:t>Me &amp; Wellness</a:t>
              </a:r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33DD93AE-10B8-EB07-DE6E-F44C2B100E54}"/>
              </a:ext>
            </a:extLst>
          </p:cNvPr>
          <p:cNvGrpSpPr/>
          <p:nvPr/>
        </p:nvGrpSpPr>
        <p:grpSpPr>
          <a:xfrm>
            <a:off x="138993" y="2731991"/>
            <a:ext cx="2493887" cy="2752533"/>
            <a:chOff x="315018" y="2784921"/>
            <a:chExt cx="2493887" cy="2752533"/>
          </a:xfrm>
        </p:grpSpPr>
        <p:sp>
          <p:nvSpPr>
            <p:cNvPr id="26" name="Rectángulo redondeado 3">
              <a:extLst>
                <a:ext uri="{FF2B5EF4-FFF2-40B4-BE49-F238E27FC236}">
                  <a16:creationId xmlns:a16="http://schemas.microsoft.com/office/drawing/2014/main" id="{DCCB7210-EDDA-6669-6BF2-C2D0672E89E3}"/>
                </a:ext>
              </a:extLst>
            </p:cNvPr>
            <p:cNvSpPr/>
            <p:nvPr/>
          </p:nvSpPr>
          <p:spPr>
            <a:xfrm>
              <a:off x="742278" y="2784921"/>
              <a:ext cx="2066627" cy="584776"/>
            </a:xfrm>
            <a:prstGeom prst="roundRect">
              <a:avLst>
                <a:gd name="adj" fmla="val 50000"/>
              </a:avLst>
            </a:prstGeom>
            <a:solidFill>
              <a:srgbClr val="007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latin typeface="+mj-lt"/>
                </a:rPr>
                <a:t>CUALITATIVO</a:t>
              </a:r>
              <a:r>
                <a:rPr lang="es-MX" sz="1100">
                  <a:latin typeface="+mj-lt"/>
                </a:rPr>
                <a:t> </a:t>
              </a:r>
              <a:endParaRPr lang="es-MX" sz="1600">
                <a:latin typeface="+mj-lt"/>
              </a:endParaRPr>
            </a:p>
          </p:txBody>
        </p:sp>
        <p:sp>
          <p:nvSpPr>
            <p:cNvPr id="27" name="Rectángulo redondeado 13">
              <a:extLst>
                <a:ext uri="{FF2B5EF4-FFF2-40B4-BE49-F238E27FC236}">
                  <a16:creationId xmlns:a16="http://schemas.microsoft.com/office/drawing/2014/main" id="{123E4B1A-2AE2-9F7D-B68D-047DF1865476}"/>
                </a:ext>
              </a:extLst>
            </p:cNvPr>
            <p:cNvSpPr/>
            <p:nvPr/>
          </p:nvSpPr>
          <p:spPr>
            <a:xfrm>
              <a:off x="742278" y="3507507"/>
              <a:ext cx="2066627" cy="584776"/>
            </a:xfrm>
            <a:prstGeom prst="roundRect">
              <a:avLst>
                <a:gd name="adj" fmla="val 50000"/>
              </a:avLst>
            </a:prstGeom>
            <a:solidFill>
              <a:srgbClr val="007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latin typeface="+mj-lt"/>
                </a:rPr>
                <a:t>CUANTITATIVO</a:t>
              </a:r>
            </a:p>
          </p:txBody>
        </p:sp>
        <p:sp>
          <p:nvSpPr>
            <p:cNvPr id="28" name="Rectángulo redondeado 15">
              <a:extLst>
                <a:ext uri="{FF2B5EF4-FFF2-40B4-BE49-F238E27FC236}">
                  <a16:creationId xmlns:a16="http://schemas.microsoft.com/office/drawing/2014/main" id="{273C112B-80A0-5C51-0495-54A57E51BFE6}"/>
                </a:ext>
              </a:extLst>
            </p:cNvPr>
            <p:cNvSpPr/>
            <p:nvPr/>
          </p:nvSpPr>
          <p:spPr>
            <a:xfrm>
              <a:off x="742278" y="4952678"/>
              <a:ext cx="2066627" cy="584776"/>
            </a:xfrm>
            <a:prstGeom prst="roundRect">
              <a:avLst>
                <a:gd name="adj" fmla="val 50000"/>
              </a:avLst>
            </a:prstGeom>
            <a:solidFill>
              <a:srgbClr val="007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latin typeface="+mj-lt"/>
                </a:rPr>
                <a:t>FUTURO Y PROSPECTIVA</a:t>
              </a:r>
            </a:p>
          </p:txBody>
        </p:sp>
        <p:sp>
          <p:nvSpPr>
            <p:cNvPr id="29" name="Abrir corchete 28">
              <a:extLst>
                <a:ext uri="{FF2B5EF4-FFF2-40B4-BE49-F238E27FC236}">
                  <a16:creationId xmlns:a16="http://schemas.microsoft.com/office/drawing/2014/main" id="{53DB40AA-7466-E7FB-B087-597A9F45DA3F}"/>
                </a:ext>
              </a:extLst>
            </p:cNvPr>
            <p:cNvSpPr/>
            <p:nvPr/>
          </p:nvSpPr>
          <p:spPr>
            <a:xfrm>
              <a:off x="617412" y="2784921"/>
              <a:ext cx="130778" cy="2752533"/>
            </a:xfrm>
            <a:prstGeom prst="leftBracket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MX" sz="1600">
                <a:latin typeface="+mj-lt"/>
              </a:endParaRPr>
            </a:p>
          </p:txBody>
        </p:sp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9723318B-1E4C-519E-A69A-53145F154A4F}"/>
                </a:ext>
              </a:extLst>
            </p:cNvPr>
            <p:cNvSpPr/>
            <p:nvPr/>
          </p:nvSpPr>
          <p:spPr>
            <a:xfrm rot="16200000">
              <a:off x="-617930" y="4027646"/>
              <a:ext cx="212750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MX" sz="1100" b="1">
                  <a:solidFill>
                    <a:srgbClr val="00287F"/>
                  </a:solidFill>
                  <a:latin typeface="+mj-lt"/>
                </a:rPr>
                <a:t>Subject Matter Experts (SME´s)</a:t>
              </a:r>
            </a:p>
          </p:txBody>
        </p:sp>
        <p:sp>
          <p:nvSpPr>
            <p:cNvPr id="31" name="Rectángulo redondeado 5">
              <a:extLst>
                <a:ext uri="{FF2B5EF4-FFF2-40B4-BE49-F238E27FC236}">
                  <a16:creationId xmlns:a16="http://schemas.microsoft.com/office/drawing/2014/main" id="{07F764C0-AE6B-A29C-7066-52979B4305F6}"/>
                </a:ext>
              </a:extLst>
            </p:cNvPr>
            <p:cNvSpPr/>
            <p:nvPr/>
          </p:nvSpPr>
          <p:spPr>
            <a:xfrm>
              <a:off x="742278" y="4230093"/>
              <a:ext cx="2066627" cy="584776"/>
            </a:xfrm>
            <a:prstGeom prst="roundRect">
              <a:avLst>
                <a:gd name="adj" fmla="val 50000"/>
              </a:avLst>
            </a:prstGeom>
            <a:solidFill>
              <a:srgbClr val="007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600">
                  <a:latin typeface="+mj-lt"/>
                </a:rPr>
                <a:t>SINDICADO</a:t>
              </a:r>
            </a:p>
          </p:txBody>
        </p:sp>
        <p:sp>
          <p:nvSpPr>
            <p:cNvPr id="44" name="Flecha arriba y abajo 8">
              <a:extLst>
                <a:ext uri="{FF2B5EF4-FFF2-40B4-BE49-F238E27FC236}">
                  <a16:creationId xmlns:a16="http://schemas.microsoft.com/office/drawing/2014/main" id="{51166653-0B89-386E-D86A-34FBF81C8CB8}"/>
                </a:ext>
              </a:extLst>
            </p:cNvPr>
            <p:cNvSpPr/>
            <p:nvPr/>
          </p:nvSpPr>
          <p:spPr>
            <a:xfrm>
              <a:off x="992853" y="3893902"/>
              <a:ext cx="387860" cy="529504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600">
                <a:latin typeface="+mj-lt"/>
              </a:endParaRPr>
            </a:p>
          </p:txBody>
        </p:sp>
      </p:grpSp>
      <p:sp>
        <p:nvSpPr>
          <p:cNvPr id="63" name="Subtitle 2">
            <a:extLst>
              <a:ext uri="{FF2B5EF4-FFF2-40B4-BE49-F238E27FC236}">
                <a16:creationId xmlns:a16="http://schemas.microsoft.com/office/drawing/2014/main" id="{08B49B0A-59F9-B7F2-7F4D-6A2244FD1BF3}"/>
              </a:ext>
            </a:extLst>
          </p:cNvPr>
          <p:cNvSpPr txBox="1">
            <a:spLocks/>
          </p:cNvSpPr>
          <p:nvPr/>
        </p:nvSpPr>
        <p:spPr>
          <a:xfrm>
            <a:off x="11528182" y="4124511"/>
            <a:ext cx="468390" cy="269304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s-MX" sz="1400" b="1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x8</a:t>
            </a:r>
            <a:endParaRPr lang="es-MX" sz="1400">
              <a:solidFill>
                <a:schemeClr val="bg1">
                  <a:lumMod val="50000"/>
                </a:schemeClr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74B2EA2-134F-63EC-598D-6CF940AFB6B7}"/>
              </a:ext>
            </a:extLst>
          </p:cNvPr>
          <p:cNvSpPr txBox="1">
            <a:spLocks/>
          </p:cNvSpPr>
          <p:nvPr/>
        </p:nvSpPr>
        <p:spPr>
          <a:xfrm>
            <a:off x="11528182" y="5208734"/>
            <a:ext cx="468390" cy="269304"/>
          </a:xfrm>
          <a:prstGeom prst="rect">
            <a:avLst/>
          </a:prstGeom>
        </p:spPr>
        <p:txBody>
          <a:bodyPr vert="horz" wrap="square" lIns="45720" tIns="22860" rIns="45720" bIns="22860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s-MX" sz="1400" b="1">
                <a:solidFill>
                  <a:schemeClr val="bg1">
                    <a:lumMod val="50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x3</a:t>
            </a:r>
            <a:endParaRPr lang="es-MX" sz="1400">
              <a:solidFill>
                <a:schemeClr val="bg1">
                  <a:lumMod val="50000"/>
                </a:schemeClr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27A8B41B-9E7D-522A-60A6-26FE329D7214}"/>
              </a:ext>
            </a:extLst>
          </p:cNvPr>
          <p:cNvSpPr txBox="1"/>
          <p:nvPr/>
        </p:nvSpPr>
        <p:spPr>
          <a:xfrm>
            <a:off x="6934373" y="1038929"/>
            <a:ext cx="4312199" cy="646331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algn="ctr"/>
            <a:r>
              <a:rPr lang="es-MX">
                <a:solidFill>
                  <a:schemeClr val="accent4">
                    <a:lumMod val="75000"/>
                  </a:schemeClr>
                </a:solidFill>
                <a:latin typeface="+mj-lt"/>
              </a:rPr>
              <a:t>“</a:t>
            </a:r>
            <a:r>
              <a:rPr lang="es-MX" err="1">
                <a:solidFill>
                  <a:schemeClr val="accent4">
                    <a:lumMod val="75000"/>
                  </a:schemeClr>
                </a:solidFill>
                <a:latin typeface="+mj-lt"/>
              </a:rPr>
              <a:t>Alquemistas</a:t>
            </a:r>
            <a:r>
              <a:rPr lang="es-MX">
                <a:solidFill>
                  <a:schemeClr val="accent4">
                    <a:lumMod val="75000"/>
                  </a:schemeClr>
                </a:solidFill>
                <a:latin typeface="+mj-lt"/>
              </a:rPr>
              <a:t> de </a:t>
            </a:r>
            <a:r>
              <a:rPr lang="es-MX" b="1">
                <a:solidFill>
                  <a:schemeClr val="accent4">
                    <a:lumMod val="75000"/>
                  </a:schemeClr>
                </a:solidFill>
                <a:latin typeface="+mj-lt"/>
              </a:rPr>
              <a:t>datos en </a:t>
            </a:r>
            <a:r>
              <a:rPr lang="es-MX" b="1" err="1">
                <a:solidFill>
                  <a:schemeClr val="accent4">
                    <a:lumMod val="75000"/>
                  </a:schemeClr>
                </a:solidFill>
                <a:latin typeface="+mj-lt"/>
              </a:rPr>
              <a:t>insights</a:t>
            </a:r>
            <a:r>
              <a:rPr lang="es-MX" b="1">
                <a:solidFill>
                  <a:schemeClr val="accent4">
                    <a:lumMod val="75000"/>
                  </a:schemeClr>
                </a:solidFill>
                <a:latin typeface="+mj-lt"/>
              </a:rPr>
              <a:t> </a:t>
            </a:r>
            <a:r>
              <a:rPr lang="es-MX">
                <a:solidFill>
                  <a:schemeClr val="accent4">
                    <a:lumMod val="75000"/>
                  </a:schemeClr>
                </a:solidFill>
                <a:latin typeface="+mj-lt"/>
              </a:rPr>
              <a:t>para </a:t>
            </a:r>
            <a:r>
              <a:rPr lang="es-MX" b="1">
                <a:solidFill>
                  <a:schemeClr val="accent4">
                    <a:lumMod val="75000"/>
                  </a:schemeClr>
                </a:solidFill>
                <a:latin typeface="+mj-lt"/>
              </a:rPr>
              <a:t>recomendaciones en acción”</a:t>
            </a:r>
          </a:p>
        </p:txBody>
      </p:sp>
      <p:pic>
        <p:nvPicPr>
          <p:cNvPr id="39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17F29F47-8F90-8011-BD73-72C56E2EF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2FC56FC-B434-71D6-7D53-EE34555ED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681" y="942853"/>
            <a:ext cx="9122283" cy="47364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946883E-C5D2-5035-BA8B-5A6F4B40A50B}"/>
              </a:ext>
            </a:extLst>
          </p:cNvPr>
          <p:cNvSpPr/>
          <p:nvPr/>
        </p:nvSpPr>
        <p:spPr>
          <a:xfrm>
            <a:off x="2877543" y="2405102"/>
            <a:ext cx="6289903" cy="3852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833E3BD8-7AB9-B753-2CD1-8660354E250A}"/>
              </a:ext>
            </a:extLst>
          </p:cNvPr>
          <p:cNvSpPr/>
          <p:nvPr/>
        </p:nvSpPr>
        <p:spPr>
          <a:xfrm>
            <a:off x="9228568" y="2405102"/>
            <a:ext cx="921759" cy="20902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08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EF91DD-FA77-BF3E-E5C8-D26E60D1CC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A2841DE-4403-F14E-8A42-C9234BDEAE8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713BA4CE-9ADA-4C30-C63B-5FE08411DF49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CBUs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6BB9B8A6-F373-9308-A50F-13783E90B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8" y="69130"/>
            <a:ext cx="12146523" cy="715472"/>
          </a:xfrm>
        </p:spPr>
        <p:txBody>
          <a:bodyPr>
            <a:noAutofit/>
          </a:bodyPr>
          <a:lstStyle/>
          <a:p>
            <a:r>
              <a:rPr lang="es-MX" sz="2400"/>
              <a:t>LA FINALIDAD Y RAZÓN DE SER DE CADA CUSTOMER BUSINESS UNIT…</a:t>
            </a:r>
          </a:p>
        </p:txBody>
      </p:sp>
      <p:sp>
        <p:nvSpPr>
          <p:cNvPr id="3" name="Shape 19762">
            <a:extLst>
              <a:ext uri="{FF2B5EF4-FFF2-40B4-BE49-F238E27FC236}">
                <a16:creationId xmlns:a16="http://schemas.microsoft.com/office/drawing/2014/main" id="{5CCA7634-3A2D-A250-2D78-90C14B72EF60}"/>
              </a:ext>
            </a:extLst>
          </p:cNvPr>
          <p:cNvSpPr/>
          <p:nvPr/>
        </p:nvSpPr>
        <p:spPr>
          <a:xfrm>
            <a:off x="1601083" y="4252979"/>
            <a:ext cx="512904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38" name="Shape 19763">
            <a:extLst>
              <a:ext uri="{FF2B5EF4-FFF2-40B4-BE49-F238E27FC236}">
                <a16:creationId xmlns:a16="http://schemas.microsoft.com/office/drawing/2014/main" id="{2B12ED0F-AD18-E764-3360-50C8FFC8F63D}"/>
              </a:ext>
            </a:extLst>
          </p:cNvPr>
          <p:cNvSpPr/>
          <p:nvPr/>
        </p:nvSpPr>
        <p:spPr>
          <a:xfrm>
            <a:off x="4794033" y="4252979"/>
            <a:ext cx="512904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39" name="Shape 19764">
            <a:extLst>
              <a:ext uri="{FF2B5EF4-FFF2-40B4-BE49-F238E27FC236}">
                <a16:creationId xmlns:a16="http://schemas.microsoft.com/office/drawing/2014/main" id="{07E551B9-9C68-57C8-DE65-138C55704F80}"/>
              </a:ext>
            </a:extLst>
          </p:cNvPr>
          <p:cNvSpPr/>
          <p:nvPr/>
        </p:nvSpPr>
        <p:spPr>
          <a:xfrm>
            <a:off x="4337896" y="4252979"/>
            <a:ext cx="512905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41" name="Shape 19765">
            <a:extLst>
              <a:ext uri="{FF2B5EF4-FFF2-40B4-BE49-F238E27FC236}">
                <a16:creationId xmlns:a16="http://schemas.microsoft.com/office/drawing/2014/main" id="{EAAC9BDE-3884-BB10-FDBA-8CCD9ED8842F}"/>
              </a:ext>
            </a:extLst>
          </p:cNvPr>
          <p:cNvSpPr/>
          <p:nvPr/>
        </p:nvSpPr>
        <p:spPr>
          <a:xfrm>
            <a:off x="3881761" y="4252979"/>
            <a:ext cx="512904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42" name="Shape 19766">
            <a:extLst>
              <a:ext uri="{FF2B5EF4-FFF2-40B4-BE49-F238E27FC236}">
                <a16:creationId xmlns:a16="http://schemas.microsoft.com/office/drawing/2014/main" id="{E7A07CB3-9C22-D399-C370-FF58610348F3}"/>
              </a:ext>
            </a:extLst>
          </p:cNvPr>
          <p:cNvSpPr/>
          <p:nvPr/>
        </p:nvSpPr>
        <p:spPr>
          <a:xfrm>
            <a:off x="3425625" y="4252979"/>
            <a:ext cx="512904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43" name="Shape 19767">
            <a:extLst>
              <a:ext uri="{FF2B5EF4-FFF2-40B4-BE49-F238E27FC236}">
                <a16:creationId xmlns:a16="http://schemas.microsoft.com/office/drawing/2014/main" id="{1DE4C676-C0CB-80AC-8E2E-53FC9F6E93C0}"/>
              </a:ext>
            </a:extLst>
          </p:cNvPr>
          <p:cNvSpPr/>
          <p:nvPr/>
        </p:nvSpPr>
        <p:spPr>
          <a:xfrm>
            <a:off x="2969490" y="4252979"/>
            <a:ext cx="512905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44" name="Shape 19768">
            <a:extLst>
              <a:ext uri="{FF2B5EF4-FFF2-40B4-BE49-F238E27FC236}">
                <a16:creationId xmlns:a16="http://schemas.microsoft.com/office/drawing/2014/main" id="{B2F3E83B-2A58-9B0D-C35E-9565C0457E1C}"/>
              </a:ext>
            </a:extLst>
          </p:cNvPr>
          <p:cNvSpPr/>
          <p:nvPr/>
        </p:nvSpPr>
        <p:spPr>
          <a:xfrm>
            <a:off x="2513354" y="4252979"/>
            <a:ext cx="512905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45" name="Shape 19769">
            <a:extLst>
              <a:ext uri="{FF2B5EF4-FFF2-40B4-BE49-F238E27FC236}">
                <a16:creationId xmlns:a16="http://schemas.microsoft.com/office/drawing/2014/main" id="{D62B6E0D-C7D9-BEB0-C54F-15AF0E9B5BFF}"/>
              </a:ext>
            </a:extLst>
          </p:cNvPr>
          <p:cNvSpPr/>
          <p:nvPr/>
        </p:nvSpPr>
        <p:spPr>
          <a:xfrm>
            <a:off x="2057218" y="4252979"/>
            <a:ext cx="512904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46" name="Shape 19771">
            <a:extLst>
              <a:ext uri="{FF2B5EF4-FFF2-40B4-BE49-F238E27FC236}">
                <a16:creationId xmlns:a16="http://schemas.microsoft.com/office/drawing/2014/main" id="{8F8B2A72-A1AF-8CBA-447D-9D7F1E7D3E79}"/>
              </a:ext>
            </a:extLst>
          </p:cNvPr>
          <p:cNvSpPr/>
          <p:nvPr/>
        </p:nvSpPr>
        <p:spPr>
          <a:xfrm>
            <a:off x="3653693" y="2160268"/>
            <a:ext cx="512905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47" name="Shape 19772">
            <a:extLst>
              <a:ext uri="{FF2B5EF4-FFF2-40B4-BE49-F238E27FC236}">
                <a16:creationId xmlns:a16="http://schemas.microsoft.com/office/drawing/2014/main" id="{78D88907-DA3D-C7EC-C0AD-0080F2601467}"/>
              </a:ext>
            </a:extLst>
          </p:cNvPr>
          <p:cNvSpPr/>
          <p:nvPr/>
        </p:nvSpPr>
        <p:spPr>
          <a:xfrm>
            <a:off x="3197558" y="2160268"/>
            <a:ext cx="512905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48" name="Shape 19773">
            <a:extLst>
              <a:ext uri="{FF2B5EF4-FFF2-40B4-BE49-F238E27FC236}">
                <a16:creationId xmlns:a16="http://schemas.microsoft.com/office/drawing/2014/main" id="{AE9EE8A7-3810-9828-5559-0B52B6BDFA6E}"/>
              </a:ext>
            </a:extLst>
          </p:cNvPr>
          <p:cNvSpPr/>
          <p:nvPr/>
        </p:nvSpPr>
        <p:spPr>
          <a:xfrm>
            <a:off x="2741422" y="2160268"/>
            <a:ext cx="512905" cy="100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3" h="21596" extrusionOk="0">
                <a:moveTo>
                  <a:pt x="19947" y="0"/>
                </a:moveTo>
                <a:cubicBezTo>
                  <a:pt x="19526" y="-4"/>
                  <a:pt x="19110" y="97"/>
                  <a:pt x="18852" y="288"/>
                </a:cubicBezTo>
                <a:cubicBezTo>
                  <a:pt x="18851" y="289"/>
                  <a:pt x="18850" y="289"/>
                  <a:pt x="18849" y="290"/>
                </a:cubicBezTo>
                <a:lnTo>
                  <a:pt x="15834" y="2525"/>
                </a:lnTo>
                <a:lnTo>
                  <a:pt x="15840" y="2527"/>
                </a:lnTo>
                <a:lnTo>
                  <a:pt x="12374" y="5096"/>
                </a:lnTo>
                <a:lnTo>
                  <a:pt x="8877" y="5096"/>
                </a:lnTo>
                <a:lnTo>
                  <a:pt x="2389" y="289"/>
                </a:lnTo>
                <a:cubicBezTo>
                  <a:pt x="2131" y="98"/>
                  <a:pt x="1715" y="-3"/>
                  <a:pt x="1294" y="2"/>
                </a:cubicBezTo>
                <a:cubicBezTo>
                  <a:pt x="1042" y="5"/>
                  <a:pt x="786" y="45"/>
                  <a:pt x="563" y="126"/>
                </a:cubicBezTo>
                <a:cubicBezTo>
                  <a:pt x="-32" y="343"/>
                  <a:pt x="-179" y="767"/>
                  <a:pt x="234" y="1073"/>
                </a:cubicBezTo>
                <a:cubicBezTo>
                  <a:pt x="235" y="1074"/>
                  <a:pt x="236" y="1074"/>
                  <a:pt x="237" y="1075"/>
                </a:cubicBezTo>
                <a:lnTo>
                  <a:pt x="3253" y="3310"/>
                </a:lnTo>
                <a:lnTo>
                  <a:pt x="3257" y="3308"/>
                </a:lnTo>
                <a:lnTo>
                  <a:pt x="6638" y="5814"/>
                </a:lnTo>
                <a:lnTo>
                  <a:pt x="6679" y="12518"/>
                </a:lnTo>
                <a:lnTo>
                  <a:pt x="6679" y="20734"/>
                </a:lnTo>
                <a:cubicBezTo>
                  <a:pt x="6679" y="21210"/>
                  <a:pt x="7429" y="21596"/>
                  <a:pt x="8355" y="21596"/>
                </a:cubicBezTo>
                <a:cubicBezTo>
                  <a:pt x="9280" y="21596"/>
                  <a:pt x="10030" y="21210"/>
                  <a:pt x="10030" y="20734"/>
                </a:cubicBezTo>
                <a:lnTo>
                  <a:pt x="10030" y="13214"/>
                </a:lnTo>
                <a:cubicBezTo>
                  <a:pt x="10041" y="13130"/>
                  <a:pt x="10112" y="13055"/>
                  <a:pt x="10222" y="12999"/>
                </a:cubicBezTo>
                <a:cubicBezTo>
                  <a:pt x="10331" y="12944"/>
                  <a:pt x="10480" y="12909"/>
                  <a:pt x="10644" y="12905"/>
                </a:cubicBezTo>
                <a:cubicBezTo>
                  <a:pt x="10807" y="12909"/>
                  <a:pt x="10956" y="12944"/>
                  <a:pt x="11065" y="12999"/>
                </a:cubicBezTo>
                <a:cubicBezTo>
                  <a:pt x="11175" y="13055"/>
                  <a:pt x="11246" y="13130"/>
                  <a:pt x="11257" y="13214"/>
                </a:cubicBezTo>
                <a:lnTo>
                  <a:pt x="11257" y="20734"/>
                </a:lnTo>
                <a:cubicBezTo>
                  <a:pt x="11257" y="21210"/>
                  <a:pt x="12009" y="21596"/>
                  <a:pt x="12934" y="21596"/>
                </a:cubicBezTo>
                <a:cubicBezTo>
                  <a:pt x="13859" y="21596"/>
                  <a:pt x="14609" y="21210"/>
                  <a:pt x="14609" y="20734"/>
                </a:cubicBezTo>
                <a:lnTo>
                  <a:pt x="14586" y="5833"/>
                </a:lnTo>
                <a:lnTo>
                  <a:pt x="21009" y="1071"/>
                </a:lnTo>
                <a:cubicBezTo>
                  <a:pt x="21421" y="764"/>
                  <a:pt x="21273" y="341"/>
                  <a:pt x="20678" y="125"/>
                </a:cubicBezTo>
                <a:cubicBezTo>
                  <a:pt x="20455" y="43"/>
                  <a:pt x="20200" y="3"/>
                  <a:pt x="19947" y="0"/>
                </a:cubicBezTo>
                <a:close/>
                <a:moveTo>
                  <a:pt x="10644" y="1566"/>
                </a:moveTo>
                <a:cubicBezTo>
                  <a:pt x="9008" y="1566"/>
                  <a:pt x="7683" y="2248"/>
                  <a:pt x="7683" y="3090"/>
                </a:cubicBezTo>
                <a:cubicBezTo>
                  <a:pt x="7683" y="3931"/>
                  <a:pt x="9008" y="4614"/>
                  <a:pt x="10644" y="4614"/>
                </a:cubicBezTo>
                <a:cubicBezTo>
                  <a:pt x="12279" y="4614"/>
                  <a:pt x="13606" y="3931"/>
                  <a:pt x="13606" y="3090"/>
                </a:cubicBezTo>
                <a:cubicBezTo>
                  <a:pt x="13606" y="2248"/>
                  <a:pt x="12279" y="1566"/>
                  <a:pt x="10644" y="156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49" name="Shape 19775">
            <a:extLst>
              <a:ext uri="{FF2B5EF4-FFF2-40B4-BE49-F238E27FC236}">
                <a16:creationId xmlns:a16="http://schemas.microsoft.com/office/drawing/2014/main" id="{186029B6-7885-3089-C9C8-2ED5AEC2C074}"/>
              </a:ext>
            </a:extLst>
          </p:cNvPr>
          <p:cNvSpPr/>
          <p:nvPr/>
        </p:nvSpPr>
        <p:spPr>
          <a:xfrm>
            <a:off x="320573" y="5273679"/>
            <a:ext cx="6266873" cy="1044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9440" y="0"/>
                </a:lnTo>
                <a:lnTo>
                  <a:pt x="2160" y="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50" name="Shape 19778">
            <a:extLst>
              <a:ext uri="{FF2B5EF4-FFF2-40B4-BE49-F238E27FC236}">
                <a16:creationId xmlns:a16="http://schemas.microsoft.com/office/drawing/2014/main" id="{3F7B2A2C-6686-2ACA-A33C-DC4B51DD8D1A}"/>
              </a:ext>
            </a:extLst>
          </p:cNvPr>
          <p:cNvSpPr/>
          <p:nvPr/>
        </p:nvSpPr>
        <p:spPr>
          <a:xfrm>
            <a:off x="1573948" y="3184721"/>
            <a:ext cx="3760124" cy="1044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8000" y="0"/>
                </a:lnTo>
                <a:lnTo>
                  <a:pt x="3600" y="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51" name="Shape 19781">
            <a:extLst>
              <a:ext uri="{FF2B5EF4-FFF2-40B4-BE49-F238E27FC236}">
                <a16:creationId xmlns:a16="http://schemas.microsoft.com/office/drawing/2014/main" id="{E0C16C40-8491-A9EC-98C6-979253113F9E}"/>
              </a:ext>
            </a:extLst>
          </p:cNvPr>
          <p:cNvSpPr/>
          <p:nvPr/>
        </p:nvSpPr>
        <p:spPr>
          <a:xfrm>
            <a:off x="2827322" y="1099647"/>
            <a:ext cx="1253375" cy="10444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532">
              <a:latin typeface="+mj-lt"/>
            </a:endParaRPr>
          </a:p>
        </p:txBody>
      </p:sp>
      <p:sp>
        <p:nvSpPr>
          <p:cNvPr id="52" name="TextBox 45">
            <a:extLst>
              <a:ext uri="{FF2B5EF4-FFF2-40B4-BE49-F238E27FC236}">
                <a16:creationId xmlns:a16="http://schemas.microsoft.com/office/drawing/2014/main" id="{0BCD063B-5134-5646-C284-0864F9E1E0C0}"/>
              </a:ext>
            </a:extLst>
          </p:cNvPr>
          <p:cNvSpPr txBox="1"/>
          <p:nvPr/>
        </p:nvSpPr>
        <p:spPr>
          <a:xfrm>
            <a:off x="2745165" y="5626643"/>
            <a:ext cx="141769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  <a:cs typeface="Poppins" pitchFamily="2" charset="77"/>
              </a:rPr>
              <a:t>CATEGORIES</a:t>
            </a:r>
          </a:p>
        </p:txBody>
      </p:sp>
      <p:sp>
        <p:nvSpPr>
          <p:cNvPr id="53" name="TextBox 46">
            <a:extLst>
              <a:ext uri="{FF2B5EF4-FFF2-40B4-BE49-F238E27FC236}">
                <a16:creationId xmlns:a16="http://schemas.microsoft.com/office/drawing/2014/main" id="{D82EEA41-CD51-5CA2-4EAB-17345A42B07B}"/>
              </a:ext>
            </a:extLst>
          </p:cNvPr>
          <p:cNvSpPr txBox="1"/>
          <p:nvPr/>
        </p:nvSpPr>
        <p:spPr>
          <a:xfrm>
            <a:off x="2891904" y="3537686"/>
            <a:ext cx="11242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  <a:cs typeface="Poppins" pitchFamily="2" charset="77"/>
              </a:rPr>
              <a:t>BANNERS</a:t>
            </a:r>
          </a:p>
        </p:txBody>
      </p:sp>
      <p:sp>
        <p:nvSpPr>
          <p:cNvPr id="54" name="TextBox 47">
            <a:extLst>
              <a:ext uri="{FF2B5EF4-FFF2-40B4-BE49-F238E27FC236}">
                <a16:creationId xmlns:a16="http://schemas.microsoft.com/office/drawing/2014/main" id="{23DC7374-8A38-3565-B74C-15EA45C19D2A}"/>
              </a:ext>
            </a:extLst>
          </p:cNvPr>
          <p:cNvSpPr txBox="1"/>
          <p:nvPr/>
        </p:nvSpPr>
        <p:spPr>
          <a:xfrm>
            <a:off x="3012226" y="1563596"/>
            <a:ext cx="883575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000" b="1">
                <a:solidFill>
                  <a:schemeClr val="bg1"/>
                </a:solidFill>
                <a:latin typeface="+mj-lt"/>
                <a:cs typeface="Poppins" pitchFamily="2" charset="77"/>
              </a:rPr>
              <a:t>NEW</a:t>
            </a:r>
          </a:p>
          <a:p>
            <a:pPr algn="ctr"/>
            <a:r>
              <a:rPr lang="en-US" sz="1000" b="1">
                <a:solidFill>
                  <a:schemeClr val="bg1"/>
                </a:solidFill>
                <a:latin typeface="+mj-lt"/>
                <a:cs typeface="Poppins" pitchFamily="2" charset="77"/>
              </a:rPr>
              <a:t>SERVICES / </a:t>
            </a:r>
          </a:p>
          <a:p>
            <a:pPr algn="ctr"/>
            <a:r>
              <a:rPr lang="en-US" sz="1000" b="1">
                <a:solidFill>
                  <a:schemeClr val="bg1"/>
                </a:solidFill>
                <a:latin typeface="+mj-lt"/>
                <a:cs typeface="Poppins" pitchFamily="2" charset="77"/>
              </a:rPr>
              <a:t>VERTICALS</a:t>
            </a:r>
          </a:p>
        </p:txBody>
      </p:sp>
      <p:sp>
        <p:nvSpPr>
          <p:cNvPr id="55" name="Oval 48">
            <a:extLst>
              <a:ext uri="{FF2B5EF4-FFF2-40B4-BE49-F238E27FC236}">
                <a16:creationId xmlns:a16="http://schemas.microsoft.com/office/drawing/2014/main" id="{A228BD8D-75C5-AC53-256F-389C0E17AB98}"/>
              </a:ext>
            </a:extLst>
          </p:cNvPr>
          <p:cNvSpPr/>
          <p:nvPr/>
        </p:nvSpPr>
        <p:spPr>
          <a:xfrm>
            <a:off x="6431815" y="1487168"/>
            <a:ext cx="673100" cy="67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6D9BFE2F-1363-2A3E-2636-0512105F7BF0}"/>
              </a:ext>
            </a:extLst>
          </p:cNvPr>
          <p:cNvSpPr/>
          <p:nvPr/>
        </p:nvSpPr>
        <p:spPr>
          <a:xfrm>
            <a:off x="6431815" y="3164828"/>
            <a:ext cx="673100" cy="67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57" name="Oval 50">
            <a:extLst>
              <a:ext uri="{FF2B5EF4-FFF2-40B4-BE49-F238E27FC236}">
                <a16:creationId xmlns:a16="http://schemas.microsoft.com/office/drawing/2014/main" id="{91B84CB1-9552-0BF3-91DB-25B2942E62C1}"/>
              </a:ext>
            </a:extLst>
          </p:cNvPr>
          <p:cNvSpPr/>
          <p:nvPr/>
        </p:nvSpPr>
        <p:spPr>
          <a:xfrm>
            <a:off x="6431815" y="4842488"/>
            <a:ext cx="673100" cy="673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sp>
        <p:nvSpPr>
          <p:cNvPr id="58" name="Freeform 82">
            <a:extLst>
              <a:ext uri="{FF2B5EF4-FFF2-40B4-BE49-F238E27FC236}">
                <a16:creationId xmlns:a16="http://schemas.microsoft.com/office/drawing/2014/main" id="{E347D7A8-1F01-BF2A-673F-47835264D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5510" y="1652473"/>
            <a:ext cx="365709" cy="342490"/>
          </a:xfrm>
          <a:custGeom>
            <a:avLst/>
            <a:gdLst>
              <a:gd name="T0" fmla="*/ 28575 w 899753"/>
              <a:gd name="T1" fmla="*/ 444500 h 842603"/>
              <a:gd name="T2" fmla="*/ 65686 w 899753"/>
              <a:gd name="T3" fmla="*/ 449899 h 842603"/>
              <a:gd name="T4" fmla="*/ 366179 w 899753"/>
              <a:gd name="T5" fmla="*/ 475816 h 842603"/>
              <a:gd name="T6" fmla="*/ 366179 w 899753"/>
              <a:gd name="T7" fmla="*/ 533047 h 842603"/>
              <a:gd name="T8" fmla="*/ 535161 w 899753"/>
              <a:gd name="T9" fmla="*/ 533047 h 842603"/>
              <a:gd name="T10" fmla="*/ 535161 w 899753"/>
              <a:gd name="T11" fmla="*/ 475816 h 842603"/>
              <a:gd name="T12" fmla="*/ 835293 w 899753"/>
              <a:gd name="T13" fmla="*/ 449899 h 842603"/>
              <a:gd name="T14" fmla="*/ 872765 w 899753"/>
              <a:gd name="T15" fmla="*/ 444500 h 842603"/>
              <a:gd name="T16" fmla="*/ 872765 w 899753"/>
              <a:gd name="T17" fmla="*/ 769894 h 842603"/>
              <a:gd name="T18" fmla="*/ 799984 w 899753"/>
              <a:gd name="T19" fmla="*/ 842603 h 842603"/>
              <a:gd name="T20" fmla="*/ 101356 w 899753"/>
              <a:gd name="T21" fmla="*/ 842603 h 842603"/>
              <a:gd name="T22" fmla="*/ 28575 w 899753"/>
              <a:gd name="T23" fmla="*/ 769894 h 842603"/>
              <a:gd name="T24" fmla="*/ 348884 w 899753"/>
              <a:gd name="T25" fmla="*/ 56606 h 842603"/>
              <a:gd name="T26" fmla="*/ 337362 w 899753"/>
              <a:gd name="T27" fmla="*/ 68144 h 842603"/>
              <a:gd name="T28" fmla="*/ 337362 w 899753"/>
              <a:gd name="T29" fmla="*/ 112852 h 842603"/>
              <a:gd name="T30" fmla="*/ 562391 w 899753"/>
              <a:gd name="T31" fmla="*/ 112852 h 842603"/>
              <a:gd name="T32" fmla="*/ 562391 w 899753"/>
              <a:gd name="T33" fmla="*/ 68144 h 842603"/>
              <a:gd name="T34" fmla="*/ 550869 w 899753"/>
              <a:gd name="T35" fmla="*/ 56606 h 842603"/>
              <a:gd name="T36" fmla="*/ 325841 w 899753"/>
              <a:gd name="T37" fmla="*/ 0 h 842603"/>
              <a:gd name="T38" fmla="*/ 573912 w 899753"/>
              <a:gd name="T39" fmla="*/ 0 h 842603"/>
              <a:gd name="T40" fmla="*/ 618558 w 899753"/>
              <a:gd name="T41" fmla="*/ 44708 h 842603"/>
              <a:gd name="T42" fmla="*/ 618558 w 899753"/>
              <a:gd name="T43" fmla="*/ 112852 h 842603"/>
              <a:gd name="T44" fmla="*/ 855108 w 899753"/>
              <a:gd name="T45" fmla="*/ 112852 h 842603"/>
              <a:gd name="T46" fmla="*/ 899753 w 899753"/>
              <a:gd name="T47" fmla="*/ 157561 h 842603"/>
              <a:gd name="T48" fmla="*/ 899753 w 899753"/>
              <a:gd name="T49" fmla="*/ 390837 h 842603"/>
              <a:gd name="T50" fmla="*/ 816943 w 899753"/>
              <a:gd name="T51" fmla="*/ 402014 h 842603"/>
              <a:gd name="T52" fmla="*/ 534307 w 899753"/>
              <a:gd name="T53" fmla="*/ 425089 h 842603"/>
              <a:gd name="T54" fmla="*/ 534307 w 899753"/>
              <a:gd name="T55" fmla="*/ 366320 h 842603"/>
              <a:gd name="T56" fmla="*/ 365446 w 899753"/>
              <a:gd name="T57" fmla="*/ 366320 h 842603"/>
              <a:gd name="T58" fmla="*/ 365446 w 899753"/>
              <a:gd name="T59" fmla="*/ 425089 h 842603"/>
              <a:gd name="T60" fmla="*/ 83171 w 899753"/>
              <a:gd name="T61" fmla="*/ 402014 h 842603"/>
              <a:gd name="T62" fmla="*/ 0 w 899753"/>
              <a:gd name="T63" fmla="*/ 390837 h 842603"/>
              <a:gd name="T64" fmla="*/ 0 w 899753"/>
              <a:gd name="T65" fmla="*/ 157561 h 842603"/>
              <a:gd name="T66" fmla="*/ 44646 w 899753"/>
              <a:gd name="T67" fmla="*/ 112852 h 842603"/>
              <a:gd name="T68" fmla="*/ 281195 w 899753"/>
              <a:gd name="T69" fmla="*/ 112852 h 842603"/>
              <a:gd name="T70" fmla="*/ 281195 w 899753"/>
              <a:gd name="T71" fmla="*/ 44708 h 842603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99753" h="842603">
                <a:moveTo>
                  <a:pt x="28575" y="444500"/>
                </a:moveTo>
                <a:lnTo>
                  <a:pt x="65686" y="449899"/>
                </a:lnTo>
                <a:cubicBezTo>
                  <a:pt x="165490" y="463937"/>
                  <a:pt x="265654" y="472576"/>
                  <a:pt x="366179" y="475816"/>
                </a:cubicBezTo>
                <a:lnTo>
                  <a:pt x="366179" y="533047"/>
                </a:lnTo>
                <a:lnTo>
                  <a:pt x="535161" y="533047"/>
                </a:lnTo>
                <a:lnTo>
                  <a:pt x="535161" y="475816"/>
                </a:lnTo>
                <a:cubicBezTo>
                  <a:pt x="635325" y="472576"/>
                  <a:pt x="735850" y="463937"/>
                  <a:pt x="835293" y="449899"/>
                </a:cubicBezTo>
                <a:lnTo>
                  <a:pt x="872765" y="444500"/>
                </a:lnTo>
                <a:lnTo>
                  <a:pt x="872765" y="769894"/>
                </a:lnTo>
                <a:lnTo>
                  <a:pt x="799984" y="842603"/>
                </a:lnTo>
                <a:lnTo>
                  <a:pt x="101356" y="842603"/>
                </a:lnTo>
                <a:lnTo>
                  <a:pt x="28575" y="769894"/>
                </a:lnTo>
                <a:lnTo>
                  <a:pt x="28575" y="444500"/>
                </a:lnTo>
                <a:close/>
                <a:moveTo>
                  <a:pt x="348884" y="56606"/>
                </a:moveTo>
                <a:lnTo>
                  <a:pt x="337362" y="68144"/>
                </a:lnTo>
                <a:lnTo>
                  <a:pt x="337362" y="112852"/>
                </a:lnTo>
                <a:lnTo>
                  <a:pt x="562391" y="112852"/>
                </a:lnTo>
                <a:lnTo>
                  <a:pt x="562391" y="68144"/>
                </a:lnTo>
                <a:lnTo>
                  <a:pt x="550869" y="56606"/>
                </a:lnTo>
                <a:lnTo>
                  <a:pt x="348884" y="56606"/>
                </a:lnTo>
                <a:close/>
                <a:moveTo>
                  <a:pt x="325841" y="0"/>
                </a:moveTo>
                <a:lnTo>
                  <a:pt x="573912" y="0"/>
                </a:lnTo>
                <a:lnTo>
                  <a:pt x="618558" y="44708"/>
                </a:lnTo>
                <a:lnTo>
                  <a:pt x="618558" y="112852"/>
                </a:lnTo>
                <a:lnTo>
                  <a:pt x="855108" y="112852"/>
                </a:lnTo>
                <a:lnTo>
                  <a:pt x="899753" y="157561"/>
                </a:lnTo>
                <a:lnTo>
                  <a:pt x="899753" y="390837"/>
                </a:lnTo>
                <a:lnTo>
                  <a:pt x="816943" y="402014"/>
                </a:lnTo>
                <a:cubicBezTo>
                  <a:pt x="722971" y="414633"/>
                  <a:pt x="628639" y="422205"/>
                  <a:pt x="534307" y="425089"/>
                </a:cubicBezTo>
                <a:lnTo>
                  <a:pt x="534307" y="366320"/>
                </a:lnTo>
                <a:lnTo>
                  <a:pt x="365446" y="366320"/>
                </a:lnTo>
                <a:lnTo>
                  <a:pt x="365446" y="425089"/>
                </a:lnTo>
                <a:cubicBezTo>
                  <a:pt x="271114" y="422205"/>
                  <a:pt x="176782" y="414633"/>
                  <a:pt x="83171" y="402014"/>
                </a:cubicBezTo>
                <a:lnTo>
                  <a:pt x="0" y="390837"/>
                </a:lnTo>
                <a:lnTo>
                  <a:pt x="0" y="157561"/>
                </a:lnTo>
                <a:lnTo>
                  <a:pt x="44646" y="112852"/>
                </a:lnTo>
                <a:lnTo>
                  <a:pt x="281195" y="112852"/>
                </a:lnTo>
                <a:lnTo>
                  <a:pt x="281195" y="44708"/>
                </a:lnTo>
                <a:lnTo>
                  <a:pt x="3258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+mj-lt"/>
            </a:endParaRPr>
          </a:p>
        </p:txBody>
      </p:sp>
      <p:sp>
        <p:nvSpPr>
          <p:cNvPr id="59" name="Freeform 89">
            <a:extLst>
              <a:ext uri="{FF2B5EF4-FFF2-40B4-BE49-F238E27FC236}">
                <a16:creationId xmlns:a16="http://schemas.microsoft.com/office/drawing/2014/main" id="{806F40F4-9E95-7537-158C-F4F1CBE72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866" y="5041978"/>
            <a:ext cx="366353" cy="274120"/>
          </a:xfrm>
          <a:custGeom>
            <a:avLst/>
            <a:gdLst>
              <a:gd name="T0" fmla="*/ 573956 w 901340"/>
              <a:gd name="T1" fmla="*/ 561975 h 674329"/>
              <a:gd name="T2" fmla="*/ 901340 w 901340"/>
              <a:gd name="T3" fmla="*/ 561975 h 674329"/>
              <a:gd name="T4" fmla="*/ 901340 w 901340"/>
              <a:gd name="T5" fmla="*/ 674329 h 674329"/>
              <a:gd name="T6" fmla="*/ 468313 w 901340"/>
              <a:gd name="T7" fmla="*/ 674329 h 674329"/>
              <a:gd name="T8" fmla="*/ 573956 w 901340"/>
              <a:gd name="T9" fmla="*/ 561975 h 674329"/>
              <a:gd name="T10" fmla="*/ 616811 w 901340"/>
              <a:gd name="T11" fmla="*/ 420688 h 674329"/>
              <a:gd name="T12" fmla="*/ 842604 w 901340"/>
              <a:gd name="T13" fmla="*/ 420688 h 674329"/>
              <a:gd name="T14" fmla="*/ 842604 w 901340"/>
              <a:gd name="T15" fmla="*/ 533040 h 674329"/>
              <a:gd name="T16" fmla="*/ 587375 w 901340"/>
              <a:gd name="T17" fmla="*/ 533040 h 674329"/>
              <a:gd name="T18" fmla="*/ 616811 w 901340"/>
              <a:gd name="T19" fmla="*/ 420688 h 674329"/>
              <a:gd name="T20" fmla="*/ 600075 w 901340"/>
              <a:gd name="T21" fmla="*/ 280988 h 674329"/>
              <a:gd name="T22" fmla="*/ 901339 w 901340"/>
              <a:gd name="T23" fmla="*/ 280988 h 674329"/>
              <a:gd name="T24" fmla="*/ 901339 w 901340"/>
              <a:gd name="T25" fmla="*/ 393341 h 674329"/>
              <a:gd name="T26" fmla="*/ 619919 w 901340"/>
              <a:gd name="T27" fmla="*/ 393341 h 674329"/>
              <a:gd name="T28" fmla="*/ 600075 w 901340"/>
              <a:gd name="T29" fmla="*/ 280988 h 674329"/>
              <a:gd name="T30" fmla="*/ 196799 w 901340"/>
              <a:gd name="T31" fmla="*/ 280982 h 674329"/>
              <a:gd name="T32" fmla="*/ 196799 w 901340"/>
              <a:gd name="T33" fmla="*/ 337072 h 674329"/>
              <a:gd name="T34" fmla="*/ 252925 w 901340"/>
              <a:gd name="T35" fmla="*/ 337072 h 674329"/>
              <a:gd name="T36" fmla="*/ 252925 w 901340"/>
              <a:gd name="T37" fmla="*/ 449611 h 674329"/>
              <a:gd name="T38" fmla="*/ 196799 w 901340"/>
              <a:gd name="T39" fmla="*/ 449611 h 674329"/>
              <a:gd name="T40" fmla="*/ 196799 w 901340"/>
              <a:gd name="T41" fmla="*/ 505700 h 674329"/>
              <a:gd name="T42" fmla="*/ 365176 w 901340"/>
              <a:gd name="T43" fmla="*/ 505700 h 674329"/>
              <a:gd name="T44" fmla="*/ 365176 w 901340"/>
              <a:gd name="T45" fmla="*/ 449611 h 674329"/>
              <a:gd name="T46" fmla="*/ 309051 w 901340"/>
              <a:gd name="T47" fmla="*/ 449611 h 674329"/>
              <a:gd name="T48" fmla="*/ 309051 w 901340"/>
              <a:gd name="T49" fmla="*/ 280982 h 674329"/>
              <a:gd name="T50" fmla="*/ 503238 w 901340"/>
              <a:gd name="T51" fmla="*/ 139700 h 674329"/>
              <a:gd name="T52" fmla="*/ 787040 w 901340"/>
              <a:gd name="T53" fmla="*/ 139700 h 674329"/>
              <a:gd name="T54" fmla="*/ 787040 w 901340"/>
              <a:gd name="T55" fmla="*/ 252053 h 674329"/>
              <a:gd name="T56" fmla="*/ 587154 w 901340"/>
              <a:gd name="T57" fmla="*/ 252053 h 674329"/>
              <a:gd name="T58" fmla="*/ 503238 w 901340"/>
              <a:gd name="T59" fmla="*/ 139700 h 674329"/>
              <a:gd name="T60" fmla="*/ 280988 w 901340"/>
              <a:gd name="T61" fmla="*/ 112713 h 674329"/>
              <a:gd name="T62" fmla="*/ 561615 w 901340"/>
              <a:gd name="T63" fmla="*/ 393521 h 674329"/>
              <a:gd name="T64" fmla="*/ 280988 w 901340"/>
              <a:gd name="T65" fmla="*/ 674329 h 674329"/>
              <a:gd name="T66" fmla="*/ 0 w 901340"/>
              <a:gd name="T67" fmla="*/ 393521 h 674329"/>
              <a:gd name="T68" fmla="*/ 280988 w 901340"/>
              <a:gd name="T69" fmla="*/ 112713 h 674329"/>
              <a:gd name="T70" fmla="*/ 282575 w 901340"/>
              <a:gd name="T71" fmla="*/ 0 h 674329"/>
              <a:gd name="T72" fmla="*/ 844190 w 901340"/>
              <a:gd name="T73" fmla="*/ 0 h 674329"/>
              <a:gd name="T74" fmla="*/ 844190 w 901340"/>
              <a:gd name="T75" fmla="*/ 112353 h 674329"/>
              <a:gd name="T76" fmla="*/ 468221 w 901340"/>
              <a:gd name="T77" fmla="*/ 112353 h 674329"/>
              <a:gd name="T78" fmla="*/ 282575 w 901340"/>
              <a:gd name="T79" fmla="*/ 55816 h 67432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901340" h="674329">
                <a:moveTo>
                  <a:pt x="573956" y="561975"/>
                </a:moveTo>
                <a:lnTo>
                  <a:pt x="901340" y="561975"/>
                </a:lnTo>
                <a:lnTo>
                  <a:pt x="901340" y="674329"/>
                </a:lnTo>
                <a:lnTo>
                  <a:pt x="468313" y="674329"/>
                </a:lnTo>
                <a:cubicBezTo>
                  <a:pt x="511940" y="645613"/>
                  <a:pt x="547996" y="607204"/>
                  <a:pt x="573956" y="561975"/>
                </a:cubicBezTo>
                <a:close/>
                <a:moveTo>
                  <a:pt x="616811" y="420688"/>
                </a:moveTo>
                <a:lnTo>
                  <a:pt x="842604" y="420688"/>
                </a:lnTo>
                <a:lnTo>
                  <a:pt x="842604" y="533040"/>
                </a:lnTo>
                <a:lnTo>
                  <a:pt x="587375" y="533040"/>
                </a:lnTo>
                <a:cubicBezTo>
                  <a:pt x="603529" y="498470"/>
                  <a:pt x="613580" y="460660"/>
                  <a:pt x="616811" y="420688"/>
                </a:cubicBezTo>
                <a:close/>
                <a:moveTo>
                  <a:pt x="600075" y="280988"/>
                </a:moveTo>
                <a:lnTo>
                  <a:pt x="901339" y="280988"/>
                </a:lnTo>
                <a:lnTo>
                  <a:pt x="901339" y="393341"/>
                </a:lnTo>
                <a:lnTo>
                  <a:pt x="619919" y="393341"/>
                </a:lnTo>
                <a:cubicBezTo>
                  <a:pt x="619919" y="353856"/>
                  <a:pt x="612703" y="316166"/>
                  <a:pt x="600075" y="280988"/>
                </a:cubicBezTo>
                <a:close/>
                <a:moveTo>
                  <a:pt x="196799" y="280982"/>
                </a:moveTo>
                <a:lnTo>
                  <a:pt x="196799" y="337072"/>
                </a:lnTo>
                <a:lnTo>
                  <a:pt x="252925" y="337072"/>
                </a:lnTo>
                <a:lnTo>
                  <a:pt x="252925" y="449611"/>
                </a:lnTo>
                <a:lnTo>
                  <a:pt x="196799" y="449611"/>
                </a:lnTo>
                <a:lnTo>
                  <a:pt x="196799" y="505700"/>
                </a:lnTo>
                <a:lnTo>
                  <a:pt x="365176" y="505700"/>
                </a:lnTo>
                <a:lnTo>
                  <a:pt x="365176" y="449611"/>
                </a:lnTo>
                <a:lnTo>
                  <a:pt x="309051" y="449611"/>
                </a:lnTo>
                <a:lnTo>
                  <a:pt x="309051" y="280982"/>
                </a:lnTo>
                <a:lnTo>
                  <a:pt x="196799" y="280982"/>
                </a:lnTo>
                <a:close/>
                <a:moveTo>
                  <a:pt x="503238" y="139700"/>
                </a:moveTo>
                <a:lnTo>
                  <a:pt x="787040" y="139700"/>
                </a:lnTo>
                <a:lnTo>
                  <a:pt x="787040" y="252053"/>
                </a:lnTo>
                <a:lnTo>
                  <a:pt x="587154" y="252053"/>
                </a:lnTo>
                <a:cubicBezTo>
                  <a:pt x="567346" y="208840"/>
                  <a:pt x="538894" y="170669"/>
                  <a:pt x="503238" y="139700"/>
                </a:cubicBezTo>
                <a:close/>
                <a:moveTo>
                  <a:pt x="280988" y="112713"/>
                </a:moveTo>
                <a:cubicBezTo>
                  <a:pt x="436053" y="112713"/>
                  <a:pt x="561615" y="238555"/>
                  <a:pt x="561615" y="393521"/>
                </a:cubicBezTo>
                <a:cubicBezTo>
                  <a:pt x="561615" y="548487"/>
                  <a:pt x="436053" y="674329"/>
                  <a:pt x="280988" y="674329"/>
                </a:cubicBezTo>
                <a:cubicBezTo>
                  <a:pt x="125923" y="674329"/>
                  <a:pt x="0" y="548487"/>
                  <a:pt x="0" y="393521"/>
                </a:cubicBezTo>
                <a:cubicBezTo>
                  <a:pt x="0" y="238555"/>
                  <a:pt x="125923" y="112713"/>
                  <a:pt x="280988" y="112713"/>
                </a:cubicBezTo>
                <a:close/>
                <a:moveTo>
                  <a:pt x="282575" y="0"/>
                </a:moveTo>
                <a:lnTo>
                  <a:pt x="844190" y="0"/>
                </a:lnTo>
                <a:lnTo>
                  <a:pt x="844190" y="112353"/>
                </a:lnTo>
                <a:lnTo>
                  <a:pt x="468221" y="112353"/>
                </a:lnTo>
                <a:cubicBezTo>
                  <a:pt x="415694" y="76702"/>
                  <a:pt x="351293" y="55816"/>
                  <a:pt x="282575" y="55816"/>
                </a:cubicBezTo>
                <a:lnTo>
                  <a:pt x="282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+mj-lt"/>
            </a:endParaRPr>
          </a:p>
        </p:txBody>
      </p:sp>
      <p:sp>
        <p:nvSpPr>
          <p:cNvPr id="60" name="Freeform 55">
            <a:extLst>
              <a:ext uri="{FF2B5EF4-FFF2-40B4-BE49-F238E27FC236}">
                <a16:creationId xmlns:a16="http://schemas.microsoft.com/office/drawing/2014/main" id="{B30E6AC8-85B0-2B6C-1C2C-DD89DA8C6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089" y="3330133"/>
            <a:ext cx="320551" cy="342490"/>
          </a:xfrm>
          <a:custGeom>
            <a:avLst/>
            <a:gdLst>
              <a:gd name="T0" fmla="*/ 668338 w 835212"/>
              <a:gd name="T1" fmla="*/ 779462 h 891813"/>
              <a:gd name="T2" fmla="*/ 723542 w 835212"/>
              <a:gd name="T3" fmla="*/ 836000 h 891813"/>
              <a:gd name="T4" fmla="*/ 668338 w 835212"/>
              <a:gd name="T5" fmla="*/ 891813 h 891813"/>
              <a:gd name="T6" fmla="*/ 612775 w 835212"/>
              <a:gd name="T7" fmla="*/ 836000 h 891813"/>
              <a:gd name="T8" fmla="*/ 668338 w 835212"/>
              <a:gd name="T9" fmla="*/ 779462 h 891813"/>
              <a:gd name="T10" fmla="*/ 362563 w 835212"/>
              <a:gd name="T11" fmla="*/ 779462 h 891813"/>
              <a:gd name="T12" fmla="*/ 418738 w 835212"/>
              <a:gd name="T13" fmla="*/ 836000 h 891813"/>
              <a:gd name="T14" fmla="*/ 362563 w 835212"/>
              <a:gd name="T15" fmla="*/ 891813 h 891813"/>
              <a:gd name="T16" fmla="*/ 306388 w 835212"/>
              <a:gd name="T17" fmla="*/ 836000 h 891813"/>
              <a:gd name="T18" fmla="*/ 362563 w 835212"/>
              <a:gd name="T19" fmla="*/ 779462 h 891813"/>
              <a:gd name="T20" fmla="*/ 28079 w 835212"/>
              <a:gd name="T21" fmla="*/ 0 h 891813"/>
              <a:gd name="T22" fmla="*/ 96477 w 835212"/>
              <a:gd name="T23" fmla="*/ 0 h 891813"/>
              <a:gd name="T24" fmla="*/ 177115 w 835212"/>
              <a:gd name="T25" fmla="*/ 62316 h 891813"/>
              <a:gd name="T26" fmla="*/ 212033 w 835212"/>
              <a:gd name="T27" fmla="*/ 194873 h 891813"/>
              <a:gd name="T28" fmla="*/ 222833 w 835212"/>
              <a:gd name="T29" fmla="*/ 194873 h 891813"/>
              <a:gd name="T30" fmla="*/ 250552 w 835212"/>
              <a:gd name="T31" fmla="*/ 194873 h 891813"/>
              <a:gd name="T32" fmla="*/ 807094 w 835212"/>
              <a:gd name="T33" fmla="*/ 194873 h 891813"/>
              <a:gd name="T34" fmla="*/ 828333 w 835212"/>
              <a:gd name="T35" fmla="*/ 204959 h 891813"/>
              <a:gd name="T36" fmla="*/ 834813 w 835212"/>
              <a:gd name="T37" fmla="*/ 227292 h 891813"/>
              <a:gd name="T38" fmla="*/ 786935 w 835212"/>
              <a:gd name="T39" fmla="*/ 515098 h 891813"/>
              <a:gd name="T40" fmla="*/ 704497 w 835212"/>
              <a:gd name="T41" fmla="*/ 584978 h 891813"/>
              <a:gd name="T42" fmla="*/ 306350 w 835212"/>
              <a:gd name="T43" fmla="*/ 584978 h 891813"/>
              <a:gd name="T44" fmla="*/ 250552 w 835212"/>
              <a:gd name="T45" fmla="*/ 640811 h 891813"/>
              <a:gd name="T46" fmla="*/ 306350 w 835212"/>
              <a:gd name="T47" fmla="*/ 696283 h 891813"/>
              <a:gd name="T48" fmla="*/ 695858 w 835212"/>
              <a:gd name="T49" fmla="*/ 696283 h 891813"/>
              <a:gd name="T50" fmla="*/ 723577 w 835212"/>
              <a:gd name="T51" fmla="*/ 724379 h 891813"/>
              <a:gd name="T52" fmla="*/ 695858 w 835212"/>
              <a:gd name="T53" fmla="*/ 752115 h 891813"/>
              <a:gd name="T54" fmla="*/ 306350 w 835212"/>
              <a:gd name="T55" fmla="*/ 752115 h 891813"/>
              <a:gd name="T56" fmla="*/ 195114 w 835212"/>
              <a:gd name="T57" fmla="*/ 640811 h 891813"/>
              <a:gd name="T58" fmla="*/ 246952 w 835212"/>
              <a:gd name="T59" fmla="*/ 546796 h 891813"/>
              <a:gd name="T60" fmla="*/ 125276 w 835212"/>
              <a:gd name="T61" fmla="*/ 83568 h 891813"/>
              <a:gd name="T62" fmla="*/ 28079 w 835212"/>
              <a:gd name="T63" fmla="*/ 83568 h 891813"/>
              <a:gd name="T64" fmla="*/ 0 w 835212"/>
              <a:gd name="T65" fmla="*/ 55832 h 891813"/>
              <a:gd name="T66" fmla="*/ 0 w 835212"/>
              <a:gd name="T67" fmla="*/ 27736 h 891813"/>
              <a:gd name="T68" fmla="*/ 28079 w 835212"/>
              <a:gd name="T69" fmla="*/ 0 h 89181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835212" h="891813">
                <a:moveTo>
                  <a:pt x="668338" y="779462"/>
                </a:moveTo>
                <a:cubicBezTo>
                  <a:pt x="698808" y="779462"/>
                  <a:pt x="723542" y="804832"/>
                  <a:pt x="723542" y="836000"/>
                </a:cubicBezTo>
                <a:cubicBezTo>
                  <a:pt x="723542" y="866806"/>
                  <a:pt x="698808" y="891813"/>
                  <a:pt x="668338" y="891813"/>
                </a:cubicBezTo>
                <a:cubicBezTo>
                  <a:pt x="637510" y="891813"/>
                  <a:pt x="612775" y="866806"/>
                  <a:pt x="612775" y="836000"/>
                </a:cubicBezTo>
                <a:cubicBezTo>
                  <a:pt x="612775" y="804832"/>
                  <a:pt x="637510" y="779462"/>
                  <a:pt x="668338" y="779462"/>
                </a:cubicBezTo>
                <a:close/>
                <a:moveTo>
                  <a:pt x="362563" y="779462"/>
                </a:moveTo>
                <a:cubicBezTo>
                  <a:pt x="393731" y="779462"/>
                  <a:pt x="418738" y="804832"/>
                  <a:pt x="418738" y="836000"/>
                </a:cubicBezTo>
                <a:cubicBezTo>
                  <a:pt x="418738" y="866806"/>
                  <a:pt x="393731" y="891813"/>
                  <a:pt x="362563" y="891813"/>
                </a:cubicBezTo>
                <a:cubicBezTo>
                  <a:pt x="331758" y="891813"/>
                  <a:pt x="306388" y="866806"/>
                  <a:pt x="306388" y="836000"/>
                </a:cubicBezTo>
                <a:cubicBezTo>
                  <a:pt x="306388" y="804832"/>
                  <a:pt x="331758" y="779462"/>
                  <a:pt x="362563" y="779462"/>
                </a:cubicBezTo>
                <a:close/>
                <a:moveTo>
                  <a:pt x="28079" y="0"/>
                </a:moveTo>
                <a:lnTo>
                  <a:pt x="96477" y="0"/>
                </a:lnTo>
                <a:cubicBezTo>
                  <a:pt x="134276" y="0"/>
                  <a:pt x="167395" y="25575"/>
                  <a:pt x="177115" y="62316"/>
                </a:cubicBezTo>
                <a:lnTo>
                  <a:pt x="212033" y="194873"/>
                </a:lnTo>
                <a:lnTo>
                  <a:pt x="222833" y="194873"/>
                </a:lnTo>
                <a:lnTo>
                  <a:pt x="250552" y="194873"/>
                </a:lnTo>
                <a:lnTo>
                  <a:pt x="807094" y="194873"/>
                </a:lnTo>
                <a:cubicBezTo>
                  <a:pt x="815374" y="194873"/>
                  <a:pt x="823294" y="198835"/>
                  <a:pt x="828333" y="204959"/>
                </a:cubicBezTo>
                <a:cubicBezTo>
                  <a:pt x="833733" y="211082"/>
                  <a:pt x="836253" y="219367"/>
                  <a:pt x="834813" y="227292"/>
                </a:cubicBezTo>
                <a:lnTo>
                  <a:pt x="786935" y="515098"/>
                </a:lnTo>
                <a:cubicBezTo>
                  <a:pt x="780095" y="555441"/>
                  <a:pt x="745536" y="584978"/>
                  <a:pt x="704497" y="584978"/>
                </a:cubicBezTo>
                <a:lnTo>
                  <a:pt x="306350" y="584978"/>
                </a:lnTo>
                <a:cubicBezTo>
                  <a:pt x="275751" y="584978"/>
                  <a:pt x="250552" y="609833"/>
                  <a:pt x="250552" y="640811"/>
                </a:cubicBezTo>
                <a:cubicBezTo>
                  <a:pt x="250552" y="671428"/>
                  <a:pt x="275751" y="696283"/>
                  <a:pt x="306350" y="696283"/>
                </a:cubicBezTo>
                <a:lnTo>
                  <a:pt x="695858" y="696283"/>
                </a:lnTo>
                <a:cubicBezTo>
                  <a:pt x="711337" y="696283"/>
                  <a:pt x="723577" y="708890"/>
                  <a:pt x="723577" y="724379"/>
                </a:cubicBezTo>
                <a:cubicBezTo>
                  <a:pt x="723577" y="739508"/>
                  <a:pt x="711337" y="752115"/>
                  <a:pt x="695858" y="752115"/>
                </a:cubicBezTo>
                <a:lnTo>
                  <a:pt x="306350" y="752115"/>
                </a:lnTo>
                <a:cubicBezTo>
                  <a:pt x="244792" y="752115"/>
                  <a:pt x="195114" y="702046"/>
                  <a:pt x="195114" y="640811"/>
                </a:cubicBezTo>
                <a:cubicBezTo>
                  <a:pt x="195114" y="601188"/>
                  <a:pt x="215993" y="566608"/>
                  <a:pt x="246952" y="546796"/>
                </a:cubicBezTo>
                <a:lnTo>
                  <a:pt x="125276" y="83568"/>
                </a:lnTo>
                <a:lnTo>
                  <a:pt x="28079" y="83568"/>
                </a:lnTo>
                <a:cubicBezTo>
                  <a:pt x="12600" y="83568"/>
                  <a:pt x="0" y="70961"/>
                  <a:pt x="0" y="55832"/>
                </a:cubicBezTo>
                <a:lnTo>
                  <a:pt x="0" y="27736"/>
                </a:lnTo>
                <a:cubicBezTo>
                  <a:pt x="0" y="12607"/>
                  <a:pt x="12600" y="0"/>
                  <a:pt x="280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>
              <a:latin typeface="+mj-lt"/>
            </a:endParaRPr>
          </a:p>
        </p:txBody>
      </p:sp>
      <p:sp>
        <p:nvSpPr>
          <p:cNvPr id="61" name="TextBox 54">
            <a:extLst>
              <a:ext uri="{FF2B5EF4-FFF2-40B4-BE49-F238E27FC236}">
                <a16:creationId xmlns:a16="http://schemas.microsoft.com/office/drawing/2014/main" id="{DA5B9848-259F-A990-4F8B-B6259E02A5C0}"/>
              </a:ext>
            </a:extLst>
          </p:cNvPr>
          <p:cNvSpPr txBox="1"/>
          <p:nvPr/>
        </p:nvSpPr>
        <p:spPr>
          <a:xfrm>
            <a:off x="7358444" y="1319735"/>
            <a:ext cx="4444677" cy="1007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ts val="1750"/>
              </a:lnSpc>
            </a:pPr>
            <a:r>
              <a:rPr lang="es-MX" sz="1400" b="1">
                <a:solidFill>
                  <a:schemeClr val="accent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Crecer nuevos negocios y potencializar ecosistemas</a:t>
            </a:r>
            <a:r>
              <a:rPr lang="es-MX" sz="1400"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, Nuestras Marcas e iniciativas transformacionales y estratégicas de la organización con un enfoque de cliente</a:t>
            </a:r>
            <a:endParaRPr lang="en-US" sz="1400"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62" name="TextBox 55">
            <a:extLst>
              <a:ext uri="{FF2B5EF4-FFF2-40B4-BE49-F238E27FC236}">
                <a16:creationId xmlns:a16="http://schemas.microsoft.com/office/drawing/2014/main" id="{AC4DCCE3-C778-0914-EA96-DCD9BB7DE556}"/>
              </a:ext>
            </a:extLst>
          </p:cNvPr>
          <p:cNvSpPr txBox="1"/>
          <p:nvPr/>
        </p:nvSpPr>
        <p:spPr>
          <a:xfrm>
            <a:off x="7358444" y="2997395"/>
            <a:ext cx="4444677" cy="10079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ts val="1750"/>
              </a:lnSpc>
            </a:pPr>
            <a:r>
              <a:rPr lang="es-MX" sz="1400"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Garantizar que el </a:t>
            </a:r>
            <a:r>
              <a:rPr lang="es-MX" sz="1400" b="1">
                <a:solidFill>
                  <a:schemeClr val="accent2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CVP este alineado</a:t>
            </a:r>
            <a:r>
              <a:rPr lang="es-MX" sz="1400"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a las </a:t>
            </a:r>
            <a:r>
              <a:rPr lang="es-MX" sz="1400" b="1">
                <a:solidFill>
                  <a:schemeClr val="accent2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necesidades</a:t>
            </a:r>
            <a:r>
              <a:rPr lang="es-MX" sz="1400"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y </a:t>
            </a:r>
            <a:r>
              <a:rPr lang="es-MX" sz="1400" b="1">
                <a:solidFill>
                  <a:schemeClr val="accent2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deseos de nuestros clientes</a:t>
            </a:r>
            <a:r>
              <a:rPr lang="es-MX" sz="1400"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para mejorar la experiencia de estos. Garantizar la correcta ejecución y comunicación de iniciativas estratégicas de cliente</a:t>
            </a:r>
          </a:p>
        </p:txBody>
      </p:sp>
      <p:sp>
        <p:nvSpPr>
          <p:cNvPr id="63" name="TextBox 56">
            <a:extLst>
              <a:ext uri="{FF2B5EF4-FFF2-40B4-BE49-F238E27FC236}">
                <a16:creationId xmlns:a16="http://schemas.microsoft.com/office/drawing/2014/main" id="{ACF8B65E-14F3-9AC3-8AF3-48392A9B498F}"/>
              </a:ext>
            </a:extLst>
          </p:cNvPr>
          <p:cNvSpPr txBox="1"/>
          <p:nvPr/>
        </p:nvSpPr>
        <p:spPr>
          <a:xfrm>
            <a:off x="7358444" y="4906051"/>
            <a:ext cx="4444677" cy="5463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ts val="1750"/>
              </a:lnSpc>
            </a:pPr>
            <a:r>
              <a:rPr lang="es-MX" sz="1400" b="1">
                <a:solidFill>
                  <a:srgbClr val="041E4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Ganar </a:t>
            </a:r>
            <a:r>
              <a:rPr lang="es-MX" sz="1400" b="1" err="1">
                <a:solidFill>
                  <a:srgbClr val="041E4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Market</a:t>
            </a:r>
            <a:r>
              <a:rPr lang="es-MX" sz="1400" b="1">
                <a:solidFill>
                  <a:srgbClr val="041E4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Share</a:t>
            </a:r>
            <a:r>
              <a:rPr lang="es-MX" sz="1400"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a través de una </a:t>
            </a:r>
            <a:r>
              <a:rPr lang="es-MX" sz="1400" b="1">
                <a:solidFill>
                  <a:srgbClr val="041E4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mejora</a:t>
            </a:r>
            <a:r>
              <a:rPr lang="es-MX" sz="1400"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en la </a:t>
            </a:r>
            <a:r>
              <a:rPr lang="es-MX" sz="1400" b="1">
                <a:solidFill>
                  <a:srgbClr val="041E41"/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experiencia de compra</a:t>
            </a:r>
            <a:r>
              <a:rPr lang="es-MX" sz="1400"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de nuestros clientes.</a:t>
            </a:r>
          </a:p>
        </p:txBody>
      </p:sp>
      <p:sp>
        <p:nvSpPr>
          <p:cNvPr id="65" name="CuadroTexto 64">
            <a:hlinkClick r:id="rId3" action="ppaction://hlinksldjump"/>
            <a:extLst>
              <a:ext uri="{FF2B5EF4-FFF2-40B4-BE49-F238E27FC236}">
                <a16:creationId xmlns:a16="http://schemas.microsoft.com/office/drawing/2014/main" id="{76969F6F-ADA7-F672-B86A-A2E495F52302}"/>
              </a:ext>
            </a:extLst>
          </p:cNvPr>
          <p:cNvSpPr txBox="1"/>
          <p:nvPr/>
        </p:nvSpPr>
        <p:spPr>
          <a:xfrm>
            <a:off x="7358444" y="2637367"/>
            <a:ext cx="3491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>
                <a:solidFill>
                  <a:schemeClr val="accent2"/>
                </a:solidFill>
              </a:rPr>
              <a:t>BANNERS</a:t>
            </a:r>
            <a:endParaRPr lang="es-MX"/>
          </a:p>
        </p:txBody>
      </p:sp>
      <p:sp>
        <p:nvSpPr>
          <p:cNvPr id="66" name="CuadroTexto 6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7247B74-619F-9358-9DDB-8304FF4D8463}"/>
              </a:ext>
            </a:extLst>
          </p:cNvPr>
          <p:cNvSpPr txBox="1"/>
          <p:nvPr/>
        </p:nvSpPr>
        <p:spPr>
          <a:xfrm>
            <a:off x="7358444" y="4481922"/>
            <a:ext cx="3491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>
                <a:solidFill>
                  <a:srgbClr val="041E41"/>
                </a:solidFill>
              </a:rPr>
              <a:t>CATEGORIES</a:t>
            </a:r>
            <a:endParaRPr lang="es-MX">
              <a:solidFill>
                <a:srgbClr val="041E41"/>
              </a:solidFill>
            </a:endParaRPr>
          </a:p>
        </p:txBody>
      </p:sp>
      <p:sp>
        <p:nvSpPr>
          <p:cNvPr id="67" name="CuadroTexto 66">
            <a:hlinkClick r:id="rId4" action="ppaction://hlinksldjump"/>
            <a:extLst>
              <a:ext uri="{FF2B5EF4-FFF2-40B4-BE49-F238E27FC236}">
                <a16:creationId xmlns:a16="http://schemas.microsoft.com/office/drawing/2014/main" id="{0769FAF7-D3DA-A1B7-39AD-176A0A2B54E2}"/>
              </a:ext>
            </a:extLst>
          </p:cNvPr>
          <p:cNvSpPr txBox="1"/>
          <p:nvPr/>
        </p:nvSpPr>
        <p:spPr>
          <a:xfrm>
            <a:off x="7358444" y="918927"/>
            <a:ext cx="34917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>
                <a:solidFill>
                  <a:srgbClr val="0170DC"/>
                </a:solidFill>
              </a:rPr>
              <a:t>NEW SERVICES &amp; VERTICALS</a:t>
            </a:r>
            <a:endParaRPr lang="es-MX">
              <a:solidFill>
                <a:srgbClr val="0170DC"/>
              </a:solidFill>
            </a:endParaRPr>
          </a:p>
        </p:txBody>
      </p:sp>
      <p:pic>
        <p:nvPicPr>
          <p:cNvPr id="68" name="Picture 32" descr="Icon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4335D73C-CC9E-E959-135B-D8197E61F3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3AD0BAD-F044-7CA7-4803-77AE1445CA7C}"/>
              </a:ext>
            </a:extLst>
          </p:cNvPr>
          <p:cNvSpPr/>
          <p:nvPr/>
        </p:nvSpPr>
        <p:spPr>
          <a:xfrm>
            <a:off x="6096000" y="784602"/>
            <a:ext cx="6096000" cy="16874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8BA6D97-116F-FBD5-A711-B5E89521DE71}"/>
              </a:ext>
            </a:extLst>
          </p:cNvPr>
          <p:cNvSpPr/>
          <p:nvPr/>
        </p:nvSpPr>
        <p:spPr>
          <a:xfrm>
            <a:off x="6407429" y="4178702"/>
            <a:ext cx="5784572" cy="168746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7A8BDBF-16A7-B692-E711-04E7B28FCF48}"/>
              </a:ext>
            </a:extLst>
          </p:cNvPr>
          <p:cNvSpPr/>
          <p:nvPr/>
        </p:nvSpPr>
        <p:spPr>
          <a:xfrm>
            <a:off x="2426114" y="1099646"/>
            <a:ext cx="2109378" cy="2081099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Shape 19775">
            <a:extLst>
              <a:ext uri="{FF2B5EF4-FFF2-40B4-BE49-F238E27FC236}">
                <a16:creationId xmlns:a16="http://schemas.microsoft.com/office/drawing/2014/main" id="{B5CB5B63-CCCE-03B8-79CD-3136F524DE48}"/>
              </a:ext>
            </a:extLst>
          </p:cNvPr>
          <p:cNvSpPr/>
          <p:nvPr/>
        </p:nvSpPr>
        <p:spPr>
          <a:xfrm>
            <a:off x="64030" y="5258728"/>
            <a:ext cx="6742113" cy="11295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9440" y="0"/>
                </a:lnTo>
                <a:lnTo>
                  <a:pt x="2160" y="0"/>
                </a:lnTo>
                <a:close/>
              </a:path>
            </a:pathLst>
          </a:custGeom>
          <a:solidFill>
            <a:srgbClr val="FFFFFF">
              <a:alpha val="85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 sz="2532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592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EF91DD-FA77-BF3E-E5C8-D26E60D1CC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841DE-4403-F14E-8A42-C9234BDEAE8E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170DC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5" name="TextBox 39">
            <a:extLst>
              <a:ext uri="{FF2B5EF4-FFF2-40B4-BE49-F238E27FC236}">
                <a16:creationId xmlns:a16="http://schemas.microsoft.com/office/drawing/2014/main" id="{5ECB8BAB-0628-3C19-448E-28998F118EB5}"/>
              </a:ext>
            </a:extLst>
          </p:cNvPr>
          <p:cNvSpPr txBox="1"/>
          <p:nvPr/>
        </p:nvSpPr>
        <p:spPr>
          <a:xfrm>
            <a:off x="4263961" y="716412"/>
            <a:ext cx="366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srgbClr val="F2F2F2">
                    <a:lumMod val="65000"/>
                  </a:srgbClr>
                </a:solidFill>
                <a:effectLst/>
                <a:uLnTx/>
                <a:uFillTx/>
                <a:latin typeface="Bogle Bold"/>
                <a:ea typeface="+mn-ea"/>
                <a:cs typeface="Poppins Light" pitchFamily="2" charset="77"/>
              </a:rPr>
              <a:t>CUSTOMER KNOWLEDGE &amp; EXPERIENCE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E506AB0-CB5C-BF4F-5EF9-301EF43DFB17}"/>
              </a:ext>
            </a:extLst>
          </p:cNvPr>
          <p:cNvSpPr/>
          <p:nvPr/>
        </p:nvSpPr>
        <p:spPr>
          <a:xfrm>
            <a:off x="3127593" y="2003072"/>
            <a:ext cx="1918432" cy="151378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F15E822-780A-E844-56A2-DB8E9894C3E4}"/>
              </a:ext>
            </a:extLst>
          </p:cNvPr>
          <p:cNvSpPr/>
          <p:nvPr/>
        </p:nvSpPr>
        <p:spPr>
          <a:xfrm>
            <a:off x="3127593" y="2003071"/>
            <a:ext cx="1918432" cy="7200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8" name="Oval 5">
            <a:extLst>
              <a:ext uri="{FF2B5EF4-FFF2-40B4-BE49-F238E27FC236}">
                <a16:creationId xmlns:a16="http://schemas.microsoft.com/office/drawing/2014/main" id="{C76D8E16-9E8A-1F29-E6CF-DB2AE3817C97}"/>
              </a:ext>
            </a:extLst>
          </p:cNvPr>
          <p:cNvSpPr/>
          <p:nvPr/>
        </p:nvSpPr>
        <p:spPr>
          <a:xfrm>
            <a:off x="3473699" y="1389961"/>
            <a:ext cx="1226220" cy="1226220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F08C4626-0DDA-7E6D-691B-7193E089B130}"/>
              </a:ext>
            </a:extLst>
          </p:cNvPr>
          <p:cNvSpPr txBox="1"/>
          <p:nvPr/>
        </p:nvSpPr>
        <p:spPr>
          <a:xfrm>
            <a:off x="3848888" y="2990984"/>
            <a:ext cx="47481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>
                <a:ln>
                  <a:noFill/>
                </a:ln>
                <a:solidFill>
                  <a:srgbClr val="0170DC">
                    <a:lumMod val="75000"/>
                  </a:srgbClr>
                </a:solidFill>
                <a:effectLst/>
                <a:uLnTx/>
                <a:uFillTx/>
                <a:latin typeface="Bogle Bold"/>
                <a:ea typeface="+mn-ea"/>
                <a:cs typeface="Poppins" pitchFamily="2" charset="77"/>
              </a:rPr>
              <a:t>W2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BD75CFE6-C0C3-11E7-398A-03E989FB192E}"/>
              </a:ext>
            </a:extLst>
          </p:cNvPr>
          <p:cNvSpPr/>
          <p:nvPr/>
        </p:nvSpPr>
        <p:spPr>
          <a:xfrm>
            <a:off x="7389095" y="2003072"/>
            <a:ext cx="1918432" cy="151378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02FB8E5-FAF7-216F-ED73-3EC05F345E04}"/>
              </a:ext>
            </a:extLst>
          </p:cNvPr>
          <p:cNvSpPr/>
          <p:nvPr/>
        </p:nvSpPr>
        <p:spPr>
          <a:xfrm>
            <a:off x="7389095" y="2003071"/>
            <a:ext cx="1918432" cy="720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ED0BA438-1BEF-8AB0-12B4-5343A3548A6C}"/>
              </a:ext>
            </a:extLst>
          </p:cNvPr>
          <p:cNvSpPr/>
          <p:nvPr/>
        </p:nvSpPr>
        <p:spPr>
          <a:xfrm>
            <a:off x="7735201" y="1389961"/>
            <a:ext cx="1226220" cy="1226220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CE81C0EB-D9C1-55BF-4DBA-D4FA92A29143}"/>
              </a:ext>
            </a:extLst>
          </p:cNvPr>
          <p:cNvSpPr txBox="1"/>
          <p:nvPr/>
        </p:nvSpPr>
        <p:spPr>
          <a:xfrm>
            <a:off x="7995777" y="2990984"/>
            <a:ext cx="70404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 err="1">
                <a:ln>
                  <a:noFill/>
                </a:ln>
                <a:solidFill>
                  <a:srgbClr val="041E41">
                    <a:lumMod val="75000"/>
                  </a:srgbClr>
                </a:solidFill>
                <a:effectLst/>
                <a:uLnTx/>
                <a:uFillTx/>
                <a:latin typeface="Bogle Bold"/>
                <a:ea typeface="+mn-ea"/>
                <a:cs typeface="Poppins" pitchFamily="2" charset="77"/>
              </a:rPr>
              <a:t>Sam´s</a:t>
            </a:r>
            <a:endParaRPr kumimoji="0" lang="es-MX" sz="1600" b="1" i="0" u="none" strike="noStrike" kern="1200" cap="none" spc="0" normalizeH="0" baseline="0" noProof="0">
              <a:ln>
                <a:noFill/>
              </a:ln>
              <a:solidFill>
                <a:srgbClr val="041E41">
                  <a:lumMod val="75000"/>
                </a:srgbClr>
              </a:solidFill>
              <a:effectLst/>
              <a:uLnTx/>
              <a:uFillTx/>
              <a:latin typeface="Bogle Bold"/>
              <a:ea typeface="+mn-ea"/>
              <a:cs typeface="Poppins" pitchFamily="2" charset="77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11B7641E-EA0C-FA55-1CDA-CF5EB0F9944E}"/>
              </a:ext>
            </a:extLst>
          </p:cNvPr>
          <p:cNvSpPr/>
          <p:nvPr/>
        </p:nvSpPr>
        <p:spPr>
          <a:xfrm>
            <a:off x="5265597" y="2003072"/>
            <a:ext cx="1918432" cy="151378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234E8C90-2BAC-F4E0-A7B6-90DBBC01D158}"/>
              </a:ext>
            </a:extLst>
          </p:cNvPr>
          <p:cNvSpPr/>
          <p:nvPr/>
        </p:nvSpPr>
        <p:spPr>
          <a:xfrm>
            <a:off x="5265597" y="2003071"/>
            <a:ext cx="1918432" cy="7200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18" name="Oval 20">
            <a:extLst>
              <a:ext uri="{FF2B5EF4-FFF2-40B4-BE49-F238E27FC236}">
                <a16:creationId xmlns:a16="http://schemas.microsoft.com/office/drawing/2014/main" id="{3361CAD5-19EE-CC99-2C3C-E1EDC9BF622E}"/>
              </a:ext>
            </a:extLst>
          </p:cNvPr>
          <p:cNvSpPr/>
          <p:nvPr/>
        </p:nvSpPr>
        <p:spPr>
          <a:xfrm>
            <a:off x="5611703" y="1389961"/>
            <a:ext cx="1226220" cy="1226220"/>
          </a:xfrm>
          <a:prstGeom prst="ellipse">
            <a:avLst/>
          </a:prstGeom>
          <a:solidFill>
            <a:schemeClr val="bg2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EF8E79F8-8BE0-D836-241D-7B174EF64916}"/>
              </a:ext>
            </a:extLst>
          </p:cNvPr>
          <p:cNvSpPr txBox="1"/>
          <p:nvPr/>
        </p:nvSpPr>
        <p:spPr>
          <a:xfrm>
            <a:off x="6014949" y="2990984"/>
            <a:ext cx="41870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0" u="none" strike="noStrike" kern="1200" cap="none" spc="0" normalizeH="0" baseline="0" noProof="0">
                <a:ln>
                  <a:noFill/>
                </a:ln>
                <a:solidFill>
                  <a:srgbClr val="FFC220">
                    <a:lumMod val="75000"/>
                  </a:srgbClr>
                </a:solidFill>
                <a:effectLst/>
                <a:uLnTx/>
                <a:uFillTx/>
                <a:latin typeface="Bogle Bold"/>
                <a:ea typeface="+mn-ea"/>
                <a:cs typeface="Poppins" pitchFamily="2" charset="77"/>
              </a:rPr>
              <a:t>B3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06EE193F-F2F7-3C8E-71B0-E81F1E831A59}"/>
              </a:ext>
            </a:extLst>
          </p:cNvPr>
          <p:cNvSpPr txBox="1"/>
          <p:nvPr/>
        </p:nvSpPr>
        <p:spPr>
          <a:xfrm>
            <a:off x="1763372" y="60285"/>
            <a:ext cx="8665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41E41"/>
                </a:solidFill>
                <a:effectLst/>
                <a:uLnTx/>
                <a:uFillTx/>
                <a:latin typeface="Bogle Black" panose="020B0A03020203060203" pitchFamily="34" charset="0"/>
                <a:ea typeface="+mn-ea"/>
                <a:cs typeface="Poppins" pitchFamily="2" charset="77"/>
              </a:rPr>
              <a:t>CUSTOMER BUSINESS PARTNERS </a:t>
            </a: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srgbClr val="041E41"/>
                </a:solidFill>
                <a:effectLst/>
                <a:uLnTx/>
                <a:uFillTx/>
                <a:latin typeface="Bogle Black" panose="020B0A03020203060203" pitchFamily="34" charset="0"/>
                <a:ea typeface="+mn-ea"/>
                <a:cs typeface="+mn-cs"/>
              </a:rPr>
              <a:t>| </a:t>
            </a: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lack" panose="020B0A03020203060203" pitchFamily="34" charset="0"/>
                <a:ea typeface="+mn-ea"/>
                <a:cs typeface="+mn-cs"/>
              </a:rPr>
              <a:t>BANNERS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41E41"/>
              </a:solidFill>
              <a:effectLst/>
              <a:uLnTx/>
              <a:uFillTx/>
              <a:latin typeface="Bogle Black" panose="020B0A03020203060203" pitchFamily="34" charset="0"/>
              <a:ea typeface="+mn-ea"/>
              <a:cs typeface="Poppins" pitchFamily="2" charset="77"/>
            </a:endParaRP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713BA4CE-9ADA-4C30-C63B-5FE08411DF49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CBUs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0DFDD629-3C5F-7AD1-970F-747554BD7686}"/>
              </a:ext>
            </a:extLst>
          </p:cNvPr>
          <p:cNvSpPr/>
          <p:nvPr/>
        </p:nvSpPr>
        <p:spPr>
          <a:xfrm>
            <a:off x="356907" y="5519953"/>
            <a:ext cx="11376876" cy="722053"/>
          </a:xfrm>
          <a:prstGeom prst="rect">
            <a:avLst/>
          </a:prstGeom>
          <a:solidFill>
            <a:srgbClr val="FFFFFF">
              <a:lumMod val="8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>
                <a:ln>
                  <a:noFill/>
                </a:ln>
                <a:solidFill>
                  <a:srgbClr val="041E41"/>
                </a:solidFill>
                <a:effectLst/>
                <a:uLnTx/>
                <a:uFillTx/>
                <a:latin typeface="Bogle Bold"/>
                <a:ea typeface="+mn-ea"/>
                <a:cs typeface="+mn-cs"/>
              </a:rPr>
              <a:t>Cada Banner tendrá una persona asignada, quién será el principal punto de contacto con el resto de los equipos para atender necesidades y preguntas de negocio relacionadas con el cliente</a:t>
            </a:r>
          </a:p>
        </p:txBody>
      </p:sp>
      <p:pic>
        <p:nvPicPr>
          <p:cNvPr id="3" name="Picture 2" descr="Abren la Primer Tienda Walmart Express - Marketero Digital">
            <a:extLst>
              <a:ext uri="{FF2B5EF4-FFF2-40B4-BE49-F238E27FC236}">
                <a16:creationId xmlns:a16="http://schemas.microsoft.com/office/drawing/2014/main" id="{F511F610-D451-653B-FBB1-BEA99695E8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5" t="22159" r="36867" b="22232"/>
          <a:stretch/>
        </p:blipFill>
        <p:spPr bwMode="auto">
          <a:xfrm>
            <a:off x="3995748" y="1685459"/>
            <a:ext cx="601133" cy="60736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:\Users\xxm0000\Documents\1. Planeación\Presentaciones\Diseños\Logos\logo.png">
            <a:extLst>
              <a:ext uri="{FF2B5EF4-FFF2-40B4-BE49-F238E27FC236}">
                <a16:creationId xmlns:a16="http://schemas.microsoft.com/office/drawing/2014/main" id="{9EEBC9F1-912C-B947-4F9F-745448B86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8" t="-322" r="35852" b="322"/>
          <a:stretch/>
        </p:blipFill>
        <p:spPr bwMode="auto">
          <a:xfrm>
            <a:off x="5749793" y="1897422"/>
            <a:ext cx="484482" cy="4698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xxm0000\Documents\1. Planeación\Presentaciones\Diseños\Logos\logo.png">
            <a:extLst>
              <a:ext uri="{FF2B5EF4-FFF2-40B4-BE49-F238E27FC236}">
                <a16:creationId xmlns:a16="http://schemas.microsoft.com/office/drawing/2014/main" id="{F2CC4B7F-2CE1-E8CC-6963-9C4199D13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90"/>
          <a:stretch/>
        </p:blipFill>
        <p:spPr bwMode="auto">
          <a:xfrm>
            <a:off x="6263064" y="1889721"/>
            <a:ext cx="484482" cy="4698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61051A8-4869-E3D4-4CB9-7CBD164A901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6514" y="1442243"/>
            <a:ext cx="535821" cy="54653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02172B00-E31B-5245-8E9D-AC41D4637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6885" y="1677715"/>
            <a:ext cx="622851" cy="622851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60AB5A3-BC9A-A9D6-7AA8-0F57DAEA17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64" t="7615" r="19699" b="8351"/>
          <a:stretch/>
        </p:blipFill>
        <p:spPr>
          <a:xfrm>
            <a:off x="3545999" y="1644517"/>
            <a:ext cx="669777" cy="689246"/>
          </a:xfrm>
          <a:prstGeom prst="rect">
            <a:avLst/>
          </a:prstGeom>
        </p:spPr>
      </p:pic>
      <p:sp>
        <p:nvSpPr>
          <p:cNvPr id="46" name="Abrir corchete 45">
            <a:extLst>
              <a:ext uri="{FF2B5EF4-FFF2-40B4-BE49-F238E27FC236}">
                <a16:creationId xmlns:a16="http://schemas.microsoft.com/office/drawing/2014/main" id="{533C7284-C24D-FDDE-3EED-BBAF75D4AD37}"/>
              </a:ext>
            </a:extLst>
          </p:cNvPr>
          <p:cNvSpPr/>
          <p:nvPr/>
        </p:nvSpPr>
        <p:spPr>
          <a:xfrm rot="5400000">
            <a:off x="6095844" y="-949594"/>
            <a:ext cx="151425" cy="9648000"/>
          </a:xfrm>
          <a:prstGeom prst="leftBracke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49" name="Rectángulo redondeado 3">
            <a:extLst>
              <a:ext uri="{FF2B5EF4-FFF2-40B4-BE49-F238E27FC236}">
                <a16:creationId xmlns:a16="http://schemas.microsoft.com/office/drawing/2014/main" id="{7FCF57D4-DE42-17D2-A6A0-8DCF8A809CDE}"/>
              </a:ext>
            </a:extLst>
          </p:cNvPr>
          <p:cNvSpPr/>
          <p:nvPr/>
        </p:nvSpPr>
        <p:spPr>
          <a:xfrm>
            <a:off x="351084" y="4147044"/>
            <a:ext cx="1476000" cy="5847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CUALITATIVO</a:t>
            </a:r>
            <a:r>
              <a:rPr kumimoji="0" lang="es-MX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 </a:t>
            </a: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50" name="Rectángulo redondeado 13">
            <a:extLst>
              <a:ext uri="{FF2B5EF4-FFF2-40B4-BE49-F238E27FC236}">
                <a16:creationId xmlns:a16="http://schemas.microsoft.com/office/drawing/2014/main" id="{057C5480-5065-B3C7-8D64-311ED2A01B91}"/>
              </a:ext>
            </a:extLst>
          </p:cNvPr>
          <p:cNvSpPr/>
          <p:nvPr/>
        </p:nvSpPr>
        <p:spPr>
          <a:xfrm>
            <a:off x="1766935" y="4147044"/>
            <a:ext cx="1620000" cy="5847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CUANTITATIVO</a:t>
            </a:r>
          </a:p>
        </p:txBody>
      </p:sp>
      <p:sp>
        <p:nvSpPr>
          <p:cNvPr id="51" name="Rectángulo redondeado 15">
            <a:extLst>
              <a:ext uri="{FF2B5EF4-FFF2-40B4-BE49-F238E27FC236}">
                <a16:creationId xmlns:a16="http://schemas.microsoft.com/office/drawing/2014/main" id="{6F17D629-FB1B-ABFE-0679-1499FBB739F6}"/>
              </a:ext>
            </a:extLst>
          </p:cNvPr>
          <p:cNvSpPr/>
          <p:nvPr/>
        </p:nvSpPr>
        <p:spPr>
          <a:xfrm>
            <a:off x="4709763" y="4147044"/>
            <a:ext cx="1526818" cy="5847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FUTURO Y PROSPECTIVA</a:t>
            </a:r>
          </a:p>
        </p:txBody>
      </p:sp>
      <p:sp>
        <p:nvSpPr>
          <p:cNvPr id="52" name="Rectángulo redondeado 5">
            <a:extLst>
              <a:ext uri="{FF2B5EF4-FFF2-40B4-BE49-F238E27FC236}">
                <a16:creationId xmlns:a16="http://schemas.microsoft.com/office/drawing/2014/main" id="{85C0C5E3-7E43-756F-5647-C61A0A55E701}"/>
              </a:ext>
            </a:extLst>
          </p:cNvPr>
          <p:cNvSpPr/>
          <p:nvPr/>
        </p:nvSpPr>
        <p:spPr>
          <a:xfrm>
            <a:off x="3326786" y="4147044"/>
            <a:ext cx="1443126" cy="5847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SINDICADO</a:t>
            </a:r>
          </a:p>
        </p:txBody>
      </p:sp>
      <p:sp>
        <p:nvSpPr>
          <p:cNvPr id="57" name="Rectángulo redondeado 15">
            <a:extLst>
              <a:ext uri="{FF2B5EF4-FFF2-40B4-BE49-F238E27FC236}">
                <a16:creationId xmlns:a16="http://schemas.microsoft.com/office/drawing/2014/main" id="{4F5F2E3B-F152-E3A4-108F-670186B22EEF}"/>
              </a:ext>
            </a:extLst>
          </p:cNvPr>
          <p:cNvSpPr/>
          <p:nvPr/>
        </p:nvSpPr>
        <p:spPr>
          <a:xfrm>
            <a:off x="6176432" y="4147044"/>
            <a:ext cx="1443126" cy="5847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CUSTOMER JOURNEYS</a:t>
            </a:r>
          </a:p>
        </p:txBody>
      </p:sp>
      <p:sp>
        <p:nvSpPr>
          <p:cNvPr id="58" name="Rectángulo redondeado 15">
            <a:extLst>
              <a:ext uri="{FF2B5EF4-FFF2-40B4-BE49-F238E27FC236}">
                <a16:creationId xmlns:a16="http://schemas.microsoft.com/office/drawing/2014/main" id="{449D9B4F-AD6A-2530-6AF0-69967131228A}"/>
              </a:ext>
            </a:extLst>
          </p:cNvPr>
          <p:cNvSpPr/>
          <p:nvPr/>
        </p:nvSpPr>
        <p:spPr>
          <a:xfrm>
            <a:off x="8942386" y="4147044"/>
            <a:ext cx="1443126" cy="5847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NS &amp; VERTICALES</a:t>
            </a: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361DDC6D-537E-87D4-2145-8A07AE149864}"/>
              </a:ext>
            </a:extLst>
          </p:cNvPr>
          <p:cNvCxnSpPr/>
          <p:nvPr/>
        </p:nvCxnSpPr>
        <p:spPr>
          <a:xfrm>
            <a:off x="4170362" y="3562772"/>
            <a:ext cx="0" cy="2520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5D90FE53-AEF0-BC5C-9979-5A4BC2E91891}"/>
              </a:ext>
            </a:extLst>
          </p:cNvPr>
          <p:cNvCxnSpPr/>
          <p:nvPr/>
        </p:nvCxnSpPr>
        <p:spPr>
          <a:xfrm>
            <a:off x="6275981" y="3546693"/>
            <a:ext cx="0" cy="2520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045F989C-7825-1A29-5448-C79A846A3916}"/>
              </a:ext>
            </a:extLst>
          </p:cNvPr>
          <p:cNvCxnSpPr/>
          <p:nvPr/>
        </p:nvCxnSpPr>
        <p:spPr>
          <a:xfrm>
            <a:off x="8347797" y="3553258"/>
            <a:ext cx="0" cy="25200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ángulo redondeado 15">
            <a:extLst>
              <a:ext uri="{FF2B5EF4-FFF2-40B4-BE49-F238E27FC236}">
                <a16:creationId xmlns:a16="http://schemas.microsoft.com/office/drawing/2014/main" id="{F6FFA32B-E434-39FE-0776-66D9D2BFBF8F}"/>
              </a:ext>
            </a:extLst>
          </p:cNvPr>
          <p:cNvSpPr/>
          <p:nvPr/>
        </p:nvSpPr>
        <p:spPr>
          <a:xfrm>
            <a:off x="10325361" y="4147044"/>
            <a:ext cx="1443126" cy="5847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CATEGORÍAS</a:t>
            </a:r>
          </a:p>
        </p:txBody>
      </p:sp>
      <p:sp>
        <p:nvSpPr>
          <p:cNvPr id="10" name="Rectángulo redondeado 15">
            <a:extLst>
              <a:ext uri="{FF2B5EF4-FFF2-40B4-BE49-F238E27FC236}">
                <a16:creationId xmlns:a16="http://schemas.microsoft.com/office/drawing/2014/main" id="{60B47A63-C284-8DF5-FCD2-EC302B288468}"/>
              </a:ext>
            </a:extLst>
          </p:cNvPr>
          <p:cNvSpPr/>
          <p:nvPr/>
        </p:nvSpPr>
        <p:spPr>
          <a:xfrm>
            <a:off x="7559409" y="4147044"/>
            <a:ext cx="1443126" cy="58477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CUSTOMER EXPERIENCE</a:t>
            </a:r>
          </a:p>
        </p:txBody>
      </p:sp>
      <p:pic>
        <p:nvPicPr>
          <p:cNvPr id="15" name="Picture 32" descr="Icon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6DDAD2AE-23B2-388A-AD09-DF0BC777C6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56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EF91DD-FA77-BF3E-E5C8-D26E60D1CC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2841DE-4403-F14E-8A42-C9234BDEAE8E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old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170DC"/>
              </a:solidFill>
              <a:effectLst/>
              <a:uLnTx/>
              <a:uFillTx/>
              <a:latin typeface="Bogle Bold"/>
              <a:ea typeface="+mn-ea"/>
              <a:cs typeface="+mn-cs"/>
            </a:endParaRPr>
          </a:p>
        </p:txBody>
      </p:sp>
      <p:sp>
        <p:nvSpPr>
          <p:cNvPr id="5" name="TextBox 39">
            <a:extLst>
              <a:ext uri="{FF2B5EF4-FFF2-40B4-BE49-F238E27FC236}">
                <a16:creationId xmlns:a16="http://schemas.microsoft.com/office/drawing/2014/main" id="{5ECB8BAB-0628-3C19-448E-28998F118EB5}"/>
              </a:ext>
            </a:extLst>
          </p:cNvPr>
          <p:cNvSpPr txBox="1"/>
          <p:nvPr/>
        </p:nvSpPr>
        <p:spPr>
          <a:xfrm>
            <a:off x="4263961" y="716412"/>
            <a:ext cx="3664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150" normalizeH="0" baseline="0" noProof="0">
                <a:ln>
                  <a:noFill/>
                </a:ln>
                <a:solidFill>
                  <a:srgbClr val="F2F2F2">
                    <a:lumMod val="65000"/>
                  </a:srgbClr>
                </a:solidFill>
                <a:effectLst/>
                <a:uLnTx/>
                <a:uFillTx/>
                <a:latin typeface="Bogle Bold"/>
                <a:ea typeface="+mn-ea"/>
                <a:cs typeface="Poppins Light" pitchFamily="2" charset="77"/>
              </a:rPr>
              <a:t>CUSTOMER KNOWLEDGE &amp; EXPERIENCE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06EE193F-F2F7-3C8E-71B0-E81F1E831A59}"/>
              </a:ext>
            </a:extLst>
          </p:cNvPr>
          <p:cNvSpPr txBox="1"/>
          <p:nvPr/>
        </p:nvSpPr>
        <p:spPr>
          <a:xfrm>
            <a:off x="1132571" y="60285"/>
            <a:ext cx="9926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041E41"/>
                </a:solidFill>
                <a:effectLst/>
                <a:uLnTx/>
                <a:uFillTx/>
                <a:latin typeface="Bogle Black" panose="020B0A03020203060203" pitchFamily="34" charset="0"/>
                <a:ea typeface="+mn-ea"/>
                <a:cs typeface="Poppins" pitchFamily="2" charset="77"/>
              </a:rPr>
              <a:t>CUSTOMER BUSINESS PARTNERS </a:t>
            </a: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srgbClr val="041E41"/>
                </a:solidFill>
                <a:effectLst/>
                <a:uLnTx/>
                <a:uFillTx/>
                <a:latin typeface="Bogle Black" panose="020B0A03020203060203" pitchFamily="34" charset="0"/>
                <a:ea typeface="+mn-ea"/>
                <a:cs typeface="+mn-cs"/>
              </a:rPr>
              <a:t>| </a:t>
            </a: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srgbClr val="0170DC"/>
                </a:solidFill>
                <a:effectLst/>
                <a:uLnTx/>
                <a:uFillTx/>
                <a:latin typeface="Bogle Black" panose="020B0A03020203060203" pitchFamily="34" charset="0"/>
                <a:ea typeface="+mn-ea"/>
                <a:cs typeface="+mn-cs"/>
              </a:rPr>
              <a:t>NS &amp; VERTICALS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srgbClr val="041E41"/>
              </a:solidFill>
              <a:effectLst/>
              <a:uLnTx/>
              <a:uFillTx/>
              <a:latin typeface="Bogle Black" panose="020B0A03020203060203" pitchFamily="34" charset="0"/>
              <a:ea typeface="+mn-ea"/>
              <a:cs typeface="Poppins" pitchFamily="2" charset="77"/>
            </a:endParaRPr>
          </a:p>
        </p:txBody>
      </p:sp>
      <p:sp>
        <p:nvSpPr>
          <p:cNvPr id="37" name="Footer Placeholder 1">
            <a:extLst>
              <a:ext uri="{FF2B5EF4-FFF2-40B4-BE49-F238E27FC236}">
                <a16:creationId xmlns:a16="http://schemas.microsoft.com/office/drawing/2014/main" id="{713BA4CE-9ADA-4C30-C63B-5FE08411DF49}"/>
              </a:ext>
            </a:extLst>
          </p:cNvPr>
          <p:cNvSpPr txBox="1">
            <a:spLocks/>
          </p:cNvSpPr>
          <p:nvPr/>
        </p:nvSpPr>
        <p:spPr>
          <a:xfrm>
            <a:off x="4170362" y="6388298"/>
            <a:ext cx="6742113" cy="469702"/>
          </a:xfrm>
          <a:prstGeom prst="rect">
            <a:avLst/>
          </a:prstGeom>
        </p:spPr>
        <p:txBody>
          <a:bodyPr vert="horz" lIns="365760" tIns="162000" rIns="365760" bIns="162000" rtlCol="0" anchor="b">
            <a:normAutofit/>
          </a:bodyPr>
          <a:lstStyle>
            <a:defPPr>
              <a:defRPr lang="es-MX"/>
            </a:defPPr>
            <a:lvl1pPr marL="0" algn="l" defTabSz="914400" rtl="0" eaLnBrk="1" latinLnBrk="0" hangingPunct="1">
              <a:defRPr sz="9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CBUs</a:t>
            </a:r>
          </a:p>
        </p:txBody>
      </p:sp>
      <p:grpSp>
        <p:nvGrpSpPr>
          <p:cNvPr id="15" name="Group 38">
            <a:extLst>
              <a:ext uri="{FF2B5EF4-FFF2-40B4-BE49-F238E27FC236}">
                <a16:creationId xmlns:a16="http://schemas.microsoft.com/office/drawing/2014/main" id="{EE3706BF-CD03-0BBE-C965-08C691E5F02F}"/>
              </a:ext>
            </a:extLst>
          </p:cNvPr>
          <p:cNvGrpSpPr/>
          <p:nvPr/>
        </p:nvGrpSpPr>
        <p:grpSpPr>
          <a:xfrm>
            <a:off x="549934" y="1117600"/>
            <a:ext cx="4560546" cy="4480560"/>
            <a:chOff x="8545854" y="1767840"/>
            <a:chExt cx="4560546" cy="4480560"/>
          </a:xfrm>
        </p:grpSpPr>
        <p:grpSp>
          <p:nvGrpSpPr>
            <p:cNvPr id="20" name="Group 39">
              <a:extLst>
                <a:ext uri="{FF2B5EF4-FFF2-40B4-BE49-F238E27FC236}">
                  <a16:creationId xmlns:a16="http://schemas.microsoft.com/office/drawing/2014/main" id="{1A6B7FB3-6BF9-16A2-879E-B542A9A65E3F}"/>
                </a:ext>
              </a:extLst>
            </p:cNvPr>
            <p:cNvGrpSpPr/>
            <p:nvPr/>
          </p:nvGrpSpPr>
          <p:grpSpPr>
            <a:xfrm>
              <a:off x="8595360" y="1767840"/>
              <a:ext cx="4511040" cy="4480560"/>
              <a:chOff x="3891280" y="1686560"/>
              <a:chExt cx="4511040" cy="4480560"/>
            </a:xfrm>
          </p:grpSpPr>
          <p:sp>
            <p:nvSpPr>
              <p:cNvPr id="29" name="Oval 48">
                <a:extLst>
                  <a:ext uri="{FF2B5EF4-FFF2-40B4-BE49-F238E27FC236}">
                    <a16:creationId xmlns:a16="http://schemas.microsoft.com/office/drawing/2014/main" id="{0B0B0A43-7242-03BF-2286-1E73C5FE8B6B}"/>
                  </a:ext>
                </a:extLst>
              </p:cNvPr>
              <p:cNvSpPr/>
              <p:nvPr/>
            </p:nvSpPr>
            <p:spPr>
              <a:xfrm>
                <a:off x="4328160" y="2123440"/>
                <a:ext cx="3657600" cy="3657600"/>
              </a:xfrm>
              <a:prstGeom prst="ellipse">
                <a:avLst/>
              </a:prstGeom>
              <a:noFill/>
              <a:ln w="38100">
                <a:solidFill>
                  <a:srgbClr val="0154A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30" name="Oval 49">
                <a:extLst>
                  <a:ext uri="{FF2B5EF4-FFF2-40B4-BE49-F238E27FC236}">
                    <a16:creationId xmlns:a16="http://schemas.microsoft.com/office/drawing/2014/main" id="{31524AF5-5E50-7F4A-594C-3C45E855B78B}"/>
                  </a:ext>
                </a:extLst>
              </p:cNvPr>
              <p:cNvSpPr/>
              <p:nvPr/>
            </p:nvSpPr>
            <p:spPr>
              <a:xfrm>
                <a:off x="3891280" y="337312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31" name="Oval 50">
                <a:extLst>
                  <a:ext uri="{FF2B5EF4-FFF2-40B4-BE49-F238E27FC236}">
                    <a16:creationId xmlns:a16="http://schemas.microsoft.com/office/drawing/2014/main" id="{76AC45AF-4E33-98F1-8B84-151B53B01DC6}"/>
                  </a:ext>
                </a:extLst>
              </p:cNvPr>
              <p:cNvSpPr/>
              <p:nvPr/>
            </p:nvSpPr>
            <p:spPr>
              <a:xfrm>
                <a:off x="4328160" y="471424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32" name="Oval 51">
                <a:extLst>
                  <a:ext uri="{FF2B5EF4-FFF2-40B4-BE49-F238E27FC236}">
                    <a16:creationId xmlns:a16="http://schemas.microsoft.com/office/drawing/2014/main" id="{E0C8B49B-ED50-E3A5-035A-F365EB435529}"/>
                  </a:ext>
                </a:extLst>
              </p:cNvPr>
              <p:cNvSpPr/>
              <p:nvPr/>
            </p:nvSpPr>
            <p:spPr>
              <a:xfrm>
                <a:off x="5679440" y="525272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33" name="Oval 52">
                <a:extLst>
                  <a:ext uri="{FF2B5EF4-FFF2-40B4-BE49-F238E27FC236}">
                    <a16:creationId xmlns:a16="http://schemas.microsoft.com/office/drawing/2014/main" id="{571ABCE2-AD81-AEED-8B3A-3699515FA657}"/>
                  </a:ext>
                </a:extLst>
              </p:cNvPr>
              <p:cNvSpPr/>
              <p:nvPr/>
            </p:nvSpPr>
            <p:spPr>
              <a:xfrm>
                <a:off x="6969760" y="467360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34" name="Oval 53">
                <a:extLst>
                  <a:ext uri="{FF2B5EF4-FFF2-40B4-BE49-F238E27FC236}">
                    <a16:creationId xmlns:a16="http://schemas.microsoft.com/office/drawing/2014/main" id="{10668505-7CF4-9313-B23B-C6D0FCBA308A}"/>
                  </a:ext>
                </a:extLst>
              </p:cNvPr>
              <p:cNvSpPr/>
              <p:nvPr/>
            </p:nvSpPr>
            <p:spPr>
              <a:xfrm>
                <a:off x="7487920" y="34137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35" name="Oval 54">
                <a:extLst>
                  <a:ext uri="{FF2B5EF4-FFF2-40B4-BE49-F238E27FC236}">
                    <a16:creationId xmlns:a16="http://schemas.microsoft.com/office/drawing/2014/main" id="{A845D38E-6AEB-8037-CC18-D4E2E11887E3}"/>
                  </a:ext>
                </a:extLst>
              </p:cNvPr>
              <p:cNvSpPr/>
              <p:nvPr/>
            </p:nvSpPr>
            <p:spPr>
              <a:xfrm>
                <a:off x="6898640" y="211328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43" name="Oval 55">
                <a:extLst>
                  <a:ext uri="{FF2B5EF4-FFF2-40B4-BE49-F238E27FC236}">
                    <a16:creationId xmlns:a16="http://schemas.microsoft.com/office/drawing/2014/main" id="{ADDE7FC1-B3AC-2A15-0A23-429016C0BDEB}"/>
                  </a:ext>
                </a:extLst>
              </p:cNvPr>
              <p:cNvSpPr/>
              <p:nvPr/>
            </p:nvSpPr>
            <p:spPr>
              <a:xfrm>
                <a:off x="5689600" y="16865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  <p:sp>
            <p:nvSpPr>
              <p:cNvPr id="44" name="Oval 56">
                <a:extLst>
                  <a:ext uri="{FF2B5EF4-FFF2-40B4-BE49-F238E27FC236}">
                    <a16:creationId xmlns:a16="http://schemas.microsoft.com/office/drawing/2014/main" id="{614A75DF-887D-C686-B961-DBA4E0C5EC34}"/>
                  </a:ext>
                </a:extLst>
              </p:cNvPr>
              <p:cNvSpPr/>
              <p:nvPr/>
            </p:nvSpPr>
            <p:spPr>
              <a:xfrm>
                <a:off x="4378960" y="2143760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MX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ogle"/>
                  <a:ea typeface="+mn-ea"/>
                  <a:cs typeface="+mn-cs"/>
                </a:endParaRPr>
              </a:p>
            </p:txBody>
          </p:sp>
        </p:grpSp>
        <p:pic>
          <p:nvPicPr>
            <p:cNvPr id="21" name="Picture 40">
              <a:extLst>
                <a:ext uri="{FF2B5EF4-FFF2-40B4-BE49-F238E27FC236}">
                  <a16:creationId xmlns:a16="http://schemas.microsoft.com/office/drawing/2014/main" id="{4ECC4091-9FDC-8EFE-36C7-C210E4B69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4095" y="5669807"/>
              <a:ext cx="914531" cy="334226"/>
            </a:xfrm>
            <a:prstGeom prst="rect">
              <a:avLst/>
            </a:prstGeom>
          </p:spPr>
        </p:pic>
        <p:pic>
          <p:nvPicPr>
            <p:cNvPr id="22" name="Picture 4" descr="Cashi más que efectivo - Apps on Google Play">
              <a:extLst>
                <a:ext uri="{FF2B5EF4-FFF2-40B4-BE49-F238E27FC236}">
                  <a16:creationId xmlns:a16="http://schemas.microsoft.com/office/drawing/2014/main" id="{B15B0090-E8A8-15D3-2E6A-39FACB598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8587" y="1847347"/>
              <a:ext cx="724906" cy="72490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2">
              <a:extLst>
                <a:ext uri="{FF2B5EF4-FFF2-40B4-BE49-F238E27FC236}">
                  <a16:creationId xmlns:a16="http://schemas.microsoft.com/office/drawing/2014/main" id="{4A060B43-5989-974F-7B49-87F3A56BC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37720" y="2479769"/>
              <a:ext cx="1064718" cy="313500"/>
            </a:xfrm>
            <a:prstGeom prst="rect">
              <a:avLst/>
            </a:prstGeom>
          </p:spPr>
        </p:pic>
        <p:pic>
          <p:nvPicPr>
            <p:cNvPr id="24" name="Picture 43">
              <a:extLst>
                <a:ext uri="{FF2B5EF4-FFF2-40B4-BE49-F238E27FC236}">
                  <a16:creationId xmlns:a16="http://schemas.microsoft.com/office/drawing/2014/main" id="{628BE48E-AC01-F221-2770-C539299D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4694" y="5094113"/>
              <a:ext cx="1092373" cy="225773"/>
            </a:xfrm>
            <a:prstGeom prst="rect">
              <a:avLst/>
            </a:prstGeom>
          </p:spPr>
        </p:pic>
        <p:pic>
          <p:nvPicPr>
            <p:cNvPr id="25" name="Picture 2" descr="bait - internet y telefonía">
              <a:extLst>
                <a:ext uri="{FF2B5EF4-FFF2-40B4-BE49-F238E27FC236}">
                  <a16:creationId xmlns:a16="http://schemas.microsoft.com/office/drawing/2014/main" id="{4BA4D6FF-546A-F566-A35F-A7CE8D27DE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0" y="3691281"/>
              <a:ext cx="880047" cy="471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5">
              <a:extLst>
                <a:ext uri="{FF2B5EF4-FFF2-40B4-BE49-F238E27FC236}">
                  <a16:creationId xmlns:a16="http://schemas.microsoft.com/office/drawing/2014/main" id="{BF63FD38-2D38-BD6A-BA4A-226076271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35427" y="2544120"/>
              <a:ext cx="968985" cy="245758"/>
            </a:xfrm>
            <a:prstGeom prst="rect">
              <a:avLst/>
            </a:prstGeom>
          </p:spPr>
        </p:pic>
        <p:pic>
          <p:nvPicPr>
            <p:cNvPr id="27" name="Picture 46">
              <a:extLst>
                <a:ext uri="{FF2B5EF4-FFF2-40B4-BE49-F238E27FC236}">
                  <a16:creationId xmlns:a16="http://schemas.microsoft.com/office/drawing/2014/main" id="{2ABEA18A-F5ED-2AD9-DCFE-8E0271C01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45854" y="3790087"/>
              <a:ext cx="891492" cy="293825"/>
            </a:xfrm>
            <a:prstGeom prst="rect">
              <a:avLst/>
            </a:prstGeom>
          </p:spPr>
        </p:pic>
        <p:pic>
          <p:nvPicPr>
            <p:cNvPr id="28" name="Picture 47">
              <a:extLst>
                <a:ext uri="{FF2B5EF4-FFF2-40B4-BE49-F238E27FC236}">
                  <a16:creationId xmlns:a16="http://schemas.microsoft.com/office/drawing/2014/main" id="{747CC837-4406-321B-EF3D-68C20FC76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61383" y="5021742"/>
              <a:ext cx="1056113" cy="431475"/>
            </a:xfrm>
            <a:prstGeom prst="rect">
              <a:avLst/>
            </a:prstGeom>
          </p:spPr>
        </p:pic>
      </p:grpSp>
      <p:sp>
        <p:nvSpPr>
          <p:cNvPr id="47" name="Rectángulo redondeado 5">
            <a:extLst>
              <a:ext uri="{FF2B5EF4-FFF2-40B4-BE49-F238E27FC236}">
                <a16:creationId xmlns:a16="http://schemas.microsoft.com/office/drawing/2014/main" id="{862E3A5C-B72D-F479-F4E4-FB3800C4E826}"/>
              </a:ext>
            </a:extLst>
          </p:cNvPr>
          <p:cNvSpPr/>
          <p:nvPr/>
        </p:nvSpPr>
        <p:spPr>
          <a:xfrm>
            <a:off x="9946026" y="3476484"/>
            <a:ext cx="1443126" cy="584776"/>
          </a:xfrm>
          <a:prstGeom prst="roundRect">
            <a:avLst>
              <a:gd name="adj" fmla="val 36101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Sindicado</a:t>
            </a:r>
          </a:p>
        </p:txBody>
      </p:sp>
      <p:sp>
        <p:nvSpPr>
          <p:cNvPr id="48" name="Rectángulo redondeado 5">
            <a:extLst>
              <a:ext uri="{FF2B5EF4-FFF2-40B4-BE49-F238E27FC236}">
                <a16:creationId xmlns:a16="http://schemas.microsoft.com/office/drawing/2014/main" id="{CE8F240D-2728-B5DE-867D-A3FE05F4BE09}"/>
              </a:ext>
            </a:extLst>
          </p:cNvPr>
          <p:cNvSpPr/>
          <p:nvPr/>
        </p:nvSpPr>
        <p:spPr>
          <a:xfrm>
            <a:off x="9946026" y="4319764"/>
            <a:ext cx="1443126" cy="584776"/>
          </a:xfrm>
          <a:prstGeom prst="roundRect">
            <a:avLst>
              <a:gd name="adj" fmla="val 36101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Futuro y prospectiva</a:t>
            </a:r>
          </a:p>
        </p:txBody>
      </p:sp>
      <p:sp>
        <p:nvSpPr>
          <p:cNvPr id="53" name="Rectángulo redondeado 5">
            <a:extLst>
              <a:ext uri="{FF2B5EF4-FFF2-40B4-BE49-F238E27FC236}">
                <a16:creationId xmlns:a16="http://schemas.microsoft.com/office/drawing/2014/main" id="{92D53D96-4C88-1404-1F45-A8EBF85E6FE4}"/>
              </a:ext>
            </a:extLst>
          </p:cNvPr>
          <p:cNvSpPr/>
          <p:nvPr/>
        </p:nvSpPr>
        <p:spPr>
          <a:xfrm>
            <a:off x="9946026" y="2633204"/>
            <a:ext cx="1443126" cy="584776"/>
          </a:xfrm>
          <a:prstGeom prst="roundRect">
            <a:avLst>
              <a:gd name="adj" fmla="val 36101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Cuantitativo</a:t>
            </a:r>
          </a:p>
        </p:txBody>
      </p:sp>
      <p:sp>
        <p:nvSpPr>
          <p:cNvPr id="54" name="Rectángulo redondeado 5">
            <a:extLst>
              <a:ext uri="{FF2B5EF4-FFF2-40B4-BE49-F238E27FC236}">
                <a16:creationId xmlns:a16="http://schemas.microsoft.com/office/drawing/2014/main" id="{23C93F7E-36F0-F2CA-F9C8-A2AD2601D374}"/>
              </a:ext>
            </a:extLst>
          </p:cNvPr>
          <p:cNvSpPr/>
          <p:nvPr/>
        </p:nvSpPr>
        <p:spPr>
          <a:xfrm>
            <a:off x="9946026" y="1789924"/>
            <a:ext cx="1443126" cy="584776"/>
          </a:xfrm>
          <a:prstGeom prst="roundRect">
            <a:avLst>
              <a:gd name="adj" fmla="val 36101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Cualitativo</a:t>
            </a:r>
          </a:p>
        </p:txBody>
      </p:sp>
      <p:sp>
        <p:nvSpPr>
          <p:cNvPr id="55" name="Rectángulo redondeado 5">
            <a:extLst>
              <a:ext uri="{FF2B5EF4-FFF2-40B4-BE49-F238E27FC236}">
                <a16:creationId xmlns:a16="http://schemas.microsoft.com/office/drawing/2014/main" id="{0EB04DAA-AE55-A3D8-1D20-0E4CD9D4E767}"/>
              </a:ext>
            </a:extLst>
          </p:cNvPr>
          <p:cNvSpPr/>
          <p:nvPr/>
        </p:nvSpPr>
        <p:spPr>
          <a:xfrm>
            <a:off x="8239146" y="1820404"/>
            <a:ext cx="1443126" cy="584776"/>
          </a:xfrm>
          <a:prstGeom prst="roundRect">
            <a:avLst>
              <a:gd name="adj" fmla="val 36101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Banners</a:t>
            </a:r>
          </a:p>
        </p:txBody>
      </p:sp>
      <p:sp>
        <p:nvSpPr>
          <p:cNvPr id="56" name="Rectángulo redondeado 5">
            <a:extLst>
              <a:ext uri="{FF2B5EF4-FFF2-40B4-BE49-F238E27FC236}">
                <a16:creationId xmlns:a16="http://schemas.microsoft.com/office/drawing/2014/main" id="{82F9C3B6-9B1B-D050-8E19-5D35F638F3AF}"/>
              </a:ext>
            </a:extLst>
          </p:cNvPr>
          <p:cNvSpPr/>
          <p:nvPr/>
        </p:nvSpPr>
        <p:spPr>
          <a:xfrm>
            <a:off x="8239146" y="2650137"/>
            <a:ext cx="1443126" cy="584776"/>
          </a:xfrm>
          <a:prstGeom prst="roundRect">
            <a:avLst>
              <a:gd name="adj" fmla="val 36101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Customer </a:t>
            </a:r>
            <a:r>
              <a:rPr kumimoji="0" lang="es-MX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Experience</a:t>
            </a: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59" name="Rectángulo redondeado 5">
            <a:extLst>
              <a:ext uri="{FF2B5EF4-FFF2-40B4-BE49-F238E27FC236}">
                <a16:creationId xmlns:a16="http://schemas.microsoft.com/office/drawing/2014/main" id="{79C2931B-A713-302D-C8D5-54994566BC1D}"/>
              </a:ext>
            </a:extLst>
          </p:cNvPr>
          <p:cNvSpPr/>
          <p:nvPr/>
        </p:nvSpPr>
        <p:spPr>
          <a:xfrm>
            <a:off x="8239146" y="3479870"/>
            <a:ext cx="1443126" cy="584776"/>
          </a:xfrm>
          <a:prstGeom prst="roundRect">
            <a:avLst>
              <a:gd name="adj" fmla="val 36101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Customer </a:t>
            </a:r>
            <a:r>
              <a:rPr kumimoji="0" lang="es-MX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Journeys</a:t>
            </a:r>
            <a:endParaRPr kumimoji="0" lang="es-MX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64" name="Rectángulo redondeado 5">
            <a:extLst>
              <a:ext uri="{FF2B5EF4-FFF2-40B4-BE49-F238E27FC236}">
                <a16:creationId xmlns:a16="http://schemas.microsoft.com/office/drawing/2014/main" id="{6AF7A9AE-5245-8B05-B830-C17AAD890EE1}"/>
              </a:ext>
            </a:extLst>
          </p:cNvPr>
          <p:cNvSpPr/>
          <p:nvPr/>
        </p:nvSpPr>
        <p:spPr>
          <a:xfrm>
            <a:off x="8239146" y="4309604"/>
            <a:ext cx="1443126" cy="584776"/>
          </a:xfrm>
          <a:prstGeom prst="roundRect">
            <a:avLst>
              <a:gd name="adj" fmla="val 36101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Categorías</a:t>
            </a:r>
          </a:p>
        </p:txBody>
      </p:sp>
      <p:sp>
        <p:nvSpPr>
          <p:cNvPr id="65" name="Arrow: Left-Right 1038">
            <a:extLst>
              <a:ext uri="{FF2B5EF4-FFF2-40B4-BE49-F238E27FC236}">
                <a16:creationId xmlns:a16="http://schemas.microsoft.com/office/drawing/2014/main" id="{CD1FCD4B-12BA-7D55-79BF-A98422BC9071}"/>
              </a:ext>
            </a:extLst>
          </p:cNvPr>
          <p:cNvSpPr/>
          <p:nvPr/>
        </p:nvSpPr>
        <p:spPr>
          <a:xfrm>
            <a:off x="5516880" y="2895600"/>
            <a:ext cx="2174240" cy="1076960"/>
          </a:xfrm>
          <a:prstGeom prst="leftRightArrow">
            <a:avLst>
              <a:gd name="adj1" fmla="val 44339"/>
              <a:gd name="adj2" fmla="val 3867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Equipo verticales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100" b="1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ogle"/>
                <a:ea typeface="+mn-ea"/>
                <a:cs typeface="+mn-cs"/>
              </a:rPr>
              <a:t>CK&amp;E</a:t>
            </a:r>
          </a:p>
        </p:txBody>
      </p:sp>
      <p:sp>
        <p:nvSpPr>
          <p:cNvPr id="66" name="TextBox 1039">
            <a:extLst>
              <a:ext uri="{FF2B5EF4-FFF2-40B4-BE49-F238E27FC236}">
                <a16:creationId xmlns:a16="http://schemas.microsoft.com/office/drawing/2014/main" id="{7652DC56-F291-A268-8B57-BBBE1BA7FAC9}"/>
              </a:ext>
            </a:extLst>
          </p:cNvPr>
          <p:cNvSpPr txBox="1"/>
          <p:nvPr/>
        </p:nvSpPr>
        <p:spPr>
          <a:xfrm>
            <a:off x="2065984" y="3139847"/>
            <a:ext cx="1544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1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ECOSISTEMA</a:t>
            </a:r>
          </a:p>
        </p:txBody>
      </p:sp>
      <p:sp>
        <p:nvSpPr>
          <p:cNvPr id="67" name="Rectangle: Rounded Corners 1">
            <a:extLst>
              <a:ext uri="{FF2B5EF4-FFF2-40B4-BE49-F238E27FC236}">
                <a16:creationId xmlns:a16="http://schemas.microsoft.com/office/drawing/2014/main" id="{1F650D16-1CAA-00E8-8553-EB63D49079B5}"/>
              </a:ext>
            </a:extLst>
          </p:cNvPr>
          <p:cNvSpPr/>
          <p:nvPr/>
        </p:nvSpPr>
        <p:spPr>
          <a:xfrm>
            <a:off x="8040255" y="1645920"/>
            <a:ext cx="3528291" cy="3454400"/>
          </a:xfrm>
          <a:prstGeom prst="roundRect">
            <a:avLst>
              <a:gd name="adj" fmla="val 10517"/>
            </a:avLst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8" name="TextBox 2">
            <a:extLst>
              <a:ext uri="{FF2B5EF4-FFF2-40B4-BE49-F238E27FC236}">
                <a16:creationId xmlns:a16="http://schemas.microsoft.com/office/drawing/2014/main" id="{F27748E2-A417-1CBB-A3A0-299EBC31C42A}"/>
              </a:ext>
            </a:extLst>
          </p:cNvPr>
          <p:cNvSpPr txBox="1"/>
          <p:nvPr/>
        </p:nvSpPr>
        <p:spPr>
          <a:xfrm>
            <a:off x="8541801" y="1255102"/>
            <a:ext cx="2261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600" b="1" i="1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Customer Office </a:t>
            </a:r>
            <a:r>
              <a:rPr kumimoji="0" lang="es-MX" sz="1600" b="1" i="1" u="none" strike="noStrike" kern="1200" cap="none" spc="0" normalizeH="0" baseline="0" noProof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SME’s</a:t>
            </a:r>
            <a:endParaRPr kumimoji="0" lang="es-MX" sz="1600" b="1" i="1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Bogle" panose="020B0503020203060203" pitchFamily="34" charset="77"/>
              <a:ea typeface="+mn-ea"/>
              <a:cs typeface="+mn-cs"/>
            </a:endParaRPr>
          </a:p>
        </p:txBody>
      </p:sp>
      <p:sp>
        <p:nvSpPr>
          <p:cNvPr id="69" name="Rectángulo redondeado 5">
            <a:extLst>
              <a:ext uri="{FF2B5EF4-FFF2-40B4-BE49-F238E27FC236}">
                <a16:creationId xmlns:a16="http://schemas.microsoft.com/office/drawing/2014/main" id="{DFDF4928-D4DA-3A6D-C593-44F4060F0203}"/>
              </a:ext>
            </a:extLst>
          </p:cNvPr>
          <p:cNvSpPr/>
          <p:nvPr/>
        </p:nvSpPr>
        <p:spPr>
          <a:xfrm>
            <a:off x="8122901" y="5173311"/>
            <a:ext cx="3402817" cy="300083"/>
          </a:xfrm>
          <a:prstGeom prst="roundRect">
            <a:avLst>
              <a:gd name="adj" fmla="val 2244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gle" panose="020B0503020203060203" pitchFamily="34" charset="77"/>
                <a:ea typeface="+mn-ea"/>
                <a:cs typeface="+mn-cs"/>
              </a:rPr>
              <a:t>Nuevos negocios</a:t>
            </a:r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9F5C98D3-8107-E8BF-8B26-5C6EACCAD049}"/>
              </a:ext>
            </a:extLst>
          </p:cNvPr>
          <p:cNvSpPr/>
          <p:nvPr/>
        </p:nvSpPr>
        <p:spPr>
          <a:xfrm>
            <a:off x="356907" y="5519953"/>
            <a:ext cx="11376876" cy="722053"/>
          </a:xfrm>
          <a:prstGeom prst="rect">
            <a:avLst/>
          </a:prstGeom>
          <a:solidFill>
            <a:srgbClr val="FFFFFF">
              <a:lumMod val="8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1" i="0" u="none" strike="noStrike" kern="1200" cap="none" spc="0" normalizeH="0" baseline="0" noProof="0">
                <a:ln>
                  <a:noFill/>
                </a:ln>
                <a:solidFill>
                  <a:srgbClr val="041E41"/>
                </a:solidFill>
                <a:effectLst/>
                <a:uLnTx/>
                <a:uFillTx/>
                <a:latin typeface="Bogle Bold"/>
                <a:ea typeface="+mn-ea"/>
                <a:cs typeface="+mn-cs"/>
              </a:rPr>
              <a:t>Las verticales tendrán un equipo asignado, quién será el principal punto de contacto con el resto de los equipos para soportar procesos estratégicos y tener al cliente al centro de las decisiones</a:t>
            </a:r>
          </a:p>
        </p:txBody>
      </p:sp>
      <p:pic>
        <p:nvPicPr>
          <p:cNvPr id="71" name="Picture 32" descr="Icon&#10;&#10;Description automatically generated">
            <a:hlinkClick r:id="rId11" action="ppaction://hlinksldjump"/>
            <a:extLst>
              <a:ext uri="{FF2B5EF4-FFF2-40B4-BE49-F238E27FC236}">
                <a16:creationId xmlns:a16="http://schemas.microsoft.com/office/drawing/2014/main" id="{3AF753DA-4E6B-790F-FE2C-55307BE285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8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30B8FF-AA43-0443-A68A-9DB310846DA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170362" y="6388298"/>
            <a:ext cx="6742113" cy="469702"/>
          </a:xfrm>
        </p:spPr>
        <p:txBody>
          <a:bodyPr/>
          <a:lstStyle/>
          <a:p>
            <a:r>
              <a:rPr lang="en-US"/>
              <a:t>CBUs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3F300B-E308-3F40-AFF1-C43957C388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0" y="6392273"/>
            <a:ext cx="959946" cy="465727"/>
          </a:xfrm>
        </p:spPr>
        <p:txBody>
          <a:bodyPr/>
          <a:lstStyle/>
          <a:p>
            <a:fld id="{0A1A0966-58B5-D140-B861-27719A32589F}" type="slidenum">
              <a:rPr lang="en-US" dirty="0" smtClean="0"/>
              <a:pPr/>
              <a:t>9</a:t>
            </a:fld>
            <a:endParaRPr lang="en-US"/>
          </a:p>
        </p:txBody>
      </p:sp>
      <p:grpSp>
        <p:nvGrpSpPr>
          <p:cNvPr id="8" name="Group 98">
            <a:extLst>
              <a:ext uri="{FF2B5EF4-FFF2-40B4-BE49-F238E27FC236}">
                <a16:creationId xmlns:a16="http://schemas.microsoft.com/office/drawing/2014/main" id="{D4067CB1-1AE4-CC22-7946-FDE1DD3B6EDE}"/>
              </a:ext>
            </a:extLst>
          </p:cNvPr>
          <p:cNvGrpSpPr/>
          <p:nvPr/>
        </p:nvGrpSpPr>
        <p:grpSpPr>
          <a:xfrm>
            <a:off x="4775200" y="1931543"/>
            <a:ext cx="2641600" cy="3110125"/>
            <a:chOff x="654724" y="1776688"/>
            <a:chExt cx="1917878" cy="2258042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A56574D-E3AB-97E0-7055-7BC1C3EEBE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649" y="1840152"/>
              <a:ext cx="1815066" cy="2147615"/>
            </a:xfrm>
            <a:custGeom>
              <a:avLst/>
              <a:gdLst/>
              <a:ahLst/>
              <a:cxnLst>
                <a:cxn ang="0">
                  <a:pos x="1032" y="692"/>
                </a:cxn>
                <a:cxn ang="0">
                  <a:pos x="1034" y="692"/>
                </a:cxn>
                <a:cxn ang="0">
                  <a:pos x="693" y="631"/>
                </a:cxn>
                <a:cxn ang="0">
                  <a:pos x="1034" y="692"/>
                </a:cxn>
                <a:cxn ang="0">
                  <a:pos x="1030" y="688"/>
                </a:cxn>
                <a:cxn ang="0">
                  <a:pos x="1311" y="688"/>
                </a:cxn>
                <a:cxn ang="0">
                  <a:pos x="797" y="352"/>
                </a:cxn>
                <a:cxn ang="0">
                  <a:pos x="1070" y="423"/>
                </a:cxn>
                <a:cxn ang="0">
                  <a:pos x="1430" y="958"/>
                </a:cxn>
                <a:cxn ang="0">
                  <a:pos x="1258" y="1420"/>
                </a:cxn>
                <a:cxn ang="0">
                  <a:pos x="709" y="1686"/>
                </a:cxn>
                <a:cxn ang="0">
                  <a:pos x="320" y="1465"/>
                </a:cxn>
                <a:cxn ang="0">
                  <a:pos x="0" y="516"/>
                </a:cxn>
                <a:cxn ang="0">
                  <a:pos x="1108" y="159"/>
                </a:cxn>
                <a:cxn ang="0">
                  <a:pos x="1127" y="950"/>
                </a:cxn>
                <a:cxn ang="0">
                  <a:pos x="1258" y="1420"/>
                </a:cxn>
                <a:cxn ang="0">
                  <a:pos x="1430" y="958"/>
                </a:cxn>
                <a:cxn ang="0">
                  <a:pos x="543" y="218"/>
                </a:cxn>
                <a:cxn ang="0">
                  <a:pos x="797" y="352"/>
                </a:cxn>
                <a:cxn ang="0">
                  <a:pos x="370" y="444"/>
                </a:cxn>
                <a:cxn ang="0">
                  <a:pos x="800" y="355"/>
                </a:cxn>
                <a:cxn ang="0">
                  <a:pos x="800" y="355"/>
                </a:cxn>
                <a:cxn ang="0">
                  <a:pos x="370" y="447"/>
                </a:cxn>
                <a:cxn ang="0">
                  <a:pos x="424" y="673"/>
                </a:cxn>
                <a:cxn ang="0">
                  <a:pos x="361" y="450"/>
                </a:cxn>
                <a:cxn ang="0">
                  <a:pos x="213" y="694"/>
                </a:cxn>
                <a:cxn ang="0">
                  <a:pos x="364" y="450"/>
                </a:cxn>
                <a:cxn ang="0">
                  <a:pos x="372" y="448"/>
                </a:cxn>
                <a:cxn ang="0">
                  <a:pos x="372" y="448"/>
                </a:cxn>
                <a:cxn ang="0">
                  <a:pos x="453" y="901"/>
                </a:cxn>
                <a:cxn ang="0">
                  <a:pos x="244" y="124"/>
                </a:cxn>
                <a:cxn ang="0">
                  <a:pos x="774" y="1179"/>
                </a:cxn>
                <a:cxn ang="0">
                  <a:pos x="564" y="1180"/>
                </a:cxn>
                <a:cxn ang="0">
                  <a:pos x="744" y="1453"/>
                </a:cxn>
                <a:cxn ang="0">
                  <a:pos x="774" y="1179"/>
                </a:cxn>
                <a:cxn ang="0">
                  <a:pos x="805" y="941"/>
                </a:cxn>
                <a:cxn ang="0">
                  <a:pos x="564" y="1180"/>
                </a:cxn>
                <a:cxn ang="0">
                  <a:pos x="454" y="904"/>
                </a:cxn>
                <a:cxn ang="0">
                  <a:pos x="446" y="915"/>
                </a:cxn>
                <a:cxn ang="0">
                  <a:pos x="744" y="1459"/>
                </a:cxn>
                <a:cxn ang="0">
                  <a:pos x="744" y="1459"/>
                </a:cxn>
                <a:cxn ang="0">
                  <a:pos x="456" y="903"/>
                </a:cxn>
                <a:cxn ang="0">
                  <a:pos x="442" y="904"/>
                </a:cxn>
                <a:cxn ang="0">
                  <a:pos x="506" y="1416"/>
                </a:cxn>
                <a:cxn ang="0">
                  <a:pos x="501" y="1686"/>
                </a:cxn>
                <a:cxn ang="0">
                  <a:pos x="805" y="941"/>
                </a:cxn>
              </a:cxnLst>
              <a:rect l="0" t="0" r="r" b="b"/>
              <a:pathLst>
                <a:path w="1430" h="1692">
                  <a:moveTo>
                    <a:pt x="1032" y="694"/>
                  </a:moveTo>
                  <a:lnTo>
                    <a:pt x="1034" y="692"/>
                  </a:lnTo>
                  <a:lnTo>
                    <a:pt x="1032" y="692"/>
                  </a:lnTo>
                  <a:lnTo>
                    <a:pt x="1032" y="694"/>
                  </a:lnTo>
                  <a:lnTo>
                    <a:pt x="1127" y="950"/>
                  </a:lnTo>
                  <a:moveTo>
                    <a:pt x="1034" y="692"/>
                  </a:moveTo>
                  <a:lnTo>
                    <a:pt x="1030" y="688"/>
                  </a:lnTo>
                  <a:lnTo>
                    <a:pt x="1032" y="692"/>
                  </a:lnTo>
                  <a:lnTo>
                    <a:pt x="693" y="631"/>
                  </a:lnTo>
                  <a:lnTo>
                    <a:pt x="803" y="35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290" y="451"/>
                  </a:lnTo>
                  <a:lnTo>
                    <a:pt x="1070" y="423"/>
                  </a:lnTo>
                  <a:lnTo>
                    <a:pt x="1030" y="688"/>
                  </a:lnTo>
                  <a:lnTo>
                    <a:pt x="1030" y="688"/>
                  </a:lnTo>
                  <a:moveTo>
                    <a:pt x="1034" y="692"/>
                  </a:moveTo>
                  <a:lnTo>
                    <a:pt x="1311" y="688"/>
                  </a:lnTo>
                  <a:lnTo>
                    <a:pt x="1290" y="451"/>
                  </a:lnTo>
                  <a:moveTo>
                    <a:pt x="1108" y="159"/>
                  </a:moveTo>
                  <a:lnTo>
                    <a:pt x="797" y="352"/>
                  </a:lnTo>
                  <a:lnTo>
                    <a:pt x="799" y="352"/>
                  </a:lnTo>
                  <a:lnTo>
                    <a:pt x="805" y="354"/>
                  </a:lnTo>
                  <a:lnTo>
                    <a:pt x="1070" y="423"/>
                  </a:lnTo>
                  <a:lnTo>
                    <a:pt x="1108" y="159"/>
                  </a:lnTo>
                  <a:moveTo>
                    <a:pt x="1311" y="688"/>
                  </a:moveTo>
                  <a:lnTo>
                    <a:pt x="1430" y="958"/>
                  </a:lnTo>
                  <a:lnTo>
                    <a:pt x="1311" y="1035"/>
                  </a:lnTo>
                  <a:lnTo>
                    <a:pt x="1300" y="1234"/>
                  </a:lnTo>
                  <a:lnTo>
                    <a:pt x="1258" y="1420"/>
                  </a:lnTo>
                  <a:lnTo>
                    <a:pt x="1049" y="1421"/>
                  </a:lnTo>
                  <a:lnTo>
                    <a:pt x="948" y="1688"/>
                  </a:lnTo>
                  <a:lnTo>
                    <a:pt x="709" y="1686"/>
                  </a:lnTo>
                  <a:lnTo>
                    <a:pt x="501" y="1686"/>
                  </a:lnTo>
                  <a:lnTo>
                    <a:pt x="309" y="1692"/>
                  </a:lnTo>
                  <a:lnTo>
                    <a:pt x="320" y="1465"/>
                  </a:lnTo>
                  <a:lnTo>
                    <a:pt x="276" y="1180"/>
                  </a:lnTo>
                  <a:lnTo>
                    <a:pt x="61" y="932"/>
                  </a:lnTo>
                  <a:lnTo>
                    <a:pt x="0" y="516"/>
                  </a:lnTo>
                  <a:lnTo>
                    <a:pt x="244" y="124"/>
                  </a:lnTo>
                  <a:lnTo>
                    <a:pt x="745" y="0"/>
                  </a:lnTo>
                  <a:lnTo>
                    <a:pt x="1108" y="159"/>
                  </a:lnTo>
                  <a:lnTo>
                    <a:pt x="1290" y="451"/>
                  </a:lnTo>
                  <a:moveTo>
                    <a:pt x="1311" y="1035"/>
                  </a:moveTo>
                  <a:lnTo>
                    <a:pt x="1127" y="950"/>
                  </a:lnTo>
                  <a:lnTo>
                    <a:pt x="1300" y="1234"/>
                  </a:lnTo>
                  <a:lnTo>
                    <a:pt x="1008" y="1179"/>
                  </a:lnTo>
                  <a:lnTo>
                    <a:pt x="1258" y="1420"/>
                  </a:lnTo>
                  <a:moveTo>
                    <a:pt x="1311" y="688"/>
                  </a:moveTo>
                  <a:lnTo>
                    <a:pt x="1127" y="950"/>
                  </a:lnTo>
                  <a:lnTo>
                    <a:pt x="1430" y="958"/>
                  </a:lnTo>
                  <a:moveTo>
                    <a:pt x="244" y="124"/>
                  </a:moveTo>
                  <a:lnTo>
                    <a:pt x="541" y="220"/>
                  </a:lnTo>
                  <a:lnTo>
                    <a:pt x="543" y="218"/>
                  </a:lnTo>
                  <a:lnTo>
                    <a:pt x="745" y="0"/>
                  </a:lnTo>
                  <a:lnTo>
                    <a:pt x="797" y="352"/>
                  </a:lnTo>
                  <a:moveTo>
                    <a:pt x="797" y="352"/>
                  </a:moveTo>
                  <a:lnTo>
                    <a:pt x="797" y="352"/>
                  </a:lnTo>
                  <a:lnTo>
                    <a:pt x="541" y="220"/>
                  </a:lnTo>
                  <a:lnTo>
                    <a:pt x="370" y="444"/>
                  </a:lnTo>
                  <a:lnTo>
                    <a:pt x="370" y="447"/>
                  </a:lnTo>
                  <a:lnTo>
                    <a:pt x="372" y="447"/>
                  </a:lnTo>
                  <a:lnTo>
                    <a:pt x="800" y="355"/>
                  </a:lnTo>
                  <a:lnTo>
                    <a:pt x="799" y="352"/>
                  </a:lnTo>
                  <a:lnTo>
                    <a:pt x="803" y="354"/>
                  </a:lnTo>
                  <a:lnTo>
                    <a:pt x="800" y="355"/>
                  </a:lnTo>
                  <a:lnTo>
                    <a:pt x="803" y="358"/>
                  </a:lnTo>
                  <a:lnTo>
                    <a:pt x="805" y="354"/>
                  </a:lnTo>
                  <a:moveTo>
                    <a:pt x="370" y="447"/>
                  </a:moveTo>
                  <a:lnTo>
                    <a:pt x="372" y="448"/>
                  </a:lnTo>
                  <a:lnTo>
                    <a:pt x="372" y="448"/>
                  </a:lnTo>
                  <a:lnTo>
                    <a:pt x="424" y="673"/>
                  </a:lnTo>
                  <a:lnTo>
                    <a:pt x="693" y="631"/>
                  </a:lnTo>
                  <a:lnTo>
                    <a:pt x="372" y="447"/>
                  </a:lnTo>
                  <a:moveTo>
                    <a:pt x="361" y="450"/>
                  </a:moveTo>
                  <a:lnTo>
                    <a:pt x="0" y="516"/>
                  </a:lnTo>
                  <a:lnTo>
                    <a:pt x="212" y="695"/>
                  </a:lnTo>
                  <a:lnTo>
                    <a:pt x="213" y="694"/>
                  </a:lnTo>
                  <a:lnTo>
                    <a:pt x="366" y="450"/>
                  </a:lnTo>
                  <a:lnTo>
                    <a:pt x="366" y="448"/>
                  </a:lnTo>
                  <a:lnTo>
                    <a:pt x="364" y="450"/>
                  </a:lnTo>
                  <a:lnTo>
                    <a:pt x="367" y="448"/>
                  </a:lnTo>
                  <a:lnTo>
                    <a:pt x="370" y="447"/>
                  </a:lnTo>
                  <a:moveTo>
                    <a:pt x="372" y="448"/>
                  </a:moveTo>
                  <a:lnTo>
                    <a:pt x="367" y="448"/>
                  </a:lnTo>
                  <a:moveTo>
                    <a:pt x="366" y="448"/>
                  </a:moveTo>
                  <a:lnTo>
                    <a:pt x="372" y="448"/>
                  </a:lnTo>
                  <a:moveTo>
                    <a:pt x="213" y="694"/>
                  </a:moveTo>
                  <a:lnTo>
                    <a:pt x="424" y="673"/>
                  </a:lnTo>
                  <a:lnTo>
                    <a:pt x="453" y="901"/>
                  </a:lnTo>
                  <a:lnTo>
                    <a:pt x="212" y="695"/>
                  </a:lnTo>
                  <a:lnTo>
                    <a:pt x="61" y="932"/>
                  </a:lnTo>
                  <a:moveTo>
                    <a:pt x="244" y="124"/>
                  </a:moveTo>
                  <a:lnTo>
                    <a:pt x="370" y="444"/>
                  </a:lnTo>
                  <a:moveTo>
                    <a:pt x="744" y="1453"/>
                  </a:moveTo>
                  <a:lnTo>
                    <a:pt x="774" y="1179"/>
                  </a:lnTo>
                  <a:lnTo>
                    <a:pt x="564" y="1180"/>
                  </a:lnTo>
                  <a:lnTo>
                    <a:pt x="744" y="1453"/>
                  </a:lnTo>
                  <a:moveTo>
                    <a:pt x="564" y="1180"/>
                  </a:moveTo>
                  <a:lnTo>
                    <a:pt x="506" y="1416"/>
                  </a:lnTo>
                  <a:lnTo>
                    <a:pt x="744" y="1459"/>
                  </a:lnTo>
                  <a:lnTo>
                    <a:pt x="744" y="1453"/>
                  </a:lnTo>
                  <a:moveTo>
                    <a:pt x="1008" y="1179"/>
                  </a:moveTo>
                  <a:lnTo>
                    <a:pt x="805" y="941"/>
                  </a:lnTo>
                  <a:lnTo>
                    <a:pt x="774" y="1179"/>
                  </a:lnTo>
                  <a:lnTo>
                    <a:pt x="1008" y="1179"/>
                  </a:lnTo>
                  <a:lnTo>
                    <a:pt x="1127" y="950"/>
                  </a:lnTo>
                  <a:lnTo>
                    <a:pt x="805" y="941"/>
                  </a:lnTo>
                  <a:lnTo>
                    <a:pt x="454" y="904"/>
                  </a:lnTo>
                  <a:lnTo>
                    <a:pt x="446" y="915"/>
                  </a:lnTo>
                  <a:lnTo>
                    <a:pt x="564" y="1180"/>
                  </a:lnTo>
                  <a:lnTo>
                    <a:pt x="805" y="941"/>
                  </a:lnTo>
                  <a:lnTo>
                    <a:pt x="693" y="631"/>
                  </a:lnTo>
                  <a:lnTo>
                    <a:pt x="454" y="904"/>
                  </a:lnTo>
                  <a:lnTo>
                    <a:pt x="454" y="903"/>
                  </a:lnTo>
                  <a:lnTo>
                    <a:pt x="442" y="904"/>
                  </a:lnTo>
                  <a:lnTo>
                    <a:pt x="446" y="915"/>
                  </a:lnTo>
                  <a:lnTo>
                    <a:pt x="276" y="1180"/>
                  </a:lnTo>
                  <a:lnTo>
                    <a:pt x="564" y="1180"/>
                  </a:lnTo>
                  <a:moveTo>
                    <a:pt x="744" y="1459"/>
                  </a:moveTo>
                  <a:lnTo>
                    <a:pt x="1049" y="1421"/>
                  </a:lnTo>
                  <a:lnTo>
                    <a:pt x="1008" y="1179"/>
                  </a:lnTo>
                  <a:lnTo>
                    <a:pt x="744" y="1459"/>
                  </a:lnTo>
                  <a:lnTo>
                    <a:pt x="948" y="1688"/>
                  </a:lnTo>
                  <a:moveTo>
                    <a:pt x="454" y="903"/>
                  </a:moveTo>
                  <a:lnTo>
                    <a:pt x="456" y="903"/>
                  </a:lnTo>
                  <a:lnTo>
                    <a:pt x="453" y="901"/>
                  </a:lnTo>
                  <a:lnTo>
                    <a:pt x="454" y="903"/>
                  </a:lnTo>
                  <a:moveTo>
                    <a:pt x="442" y="904"/>
                  </a:moveTo>
                  <a:lnTo>
                    <a:pt x="61" y="932"/>
                  </a:lnTo>
                  <a:moveTo>
                    <a:pt x="276" y="1180"/>
                  </a:moveTo>
                  <a:lnTo>
                    <a:pt x="506" y="1416"/>
                  </a:lnTo>
                  <a:moveTo>
                    <a:pt x="709" y="1686"/>
                  </a:moveTo>
                  <a:lnTo>
                    <a:pt x="744" y="1459"/>
                  </a:lnTo>
                  <a:lnTo>
                    <a:pt x="501" y="1686"/>
                  </a:lnTo>
                  <a:lnTo>
                    <a:pt x="506" y="1416"/>
                  </a:lnTo>
                  <a:lnTo>
                    <a:pt x="309" y="1692"/>
                  </a:lnTo>
                  <a:moveTo>
                    <a:pt x="805" y="941"/>
                  </a:moveTo>
                  <a:lnTo>
                    <a:pt x="1032" y="694"/>
                  </a:lnTo>
                </a:path>
              </a:pathLst>
            </a:custGeom>
            <a:noFill/>
            <a:ln w="9525" cap="rnd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s-MX" sz="2400"/>
            </a:p>
          </p:txBody>
        </p:sp>
        <p:grpSp>
          <p:nvGrpSpPr>
            <p:cNvPr id="10" name="Group 81">
              <a:extLst>
                <a:ext uri="{FF2B5EF4-FFF2-40B4-BE49-F238E27FC236}">
                  <a16:creationId xmlns:a16="http://schemas.microsoft.com/office/drawing/2014/main" id="{86A2C06B-C76A-5079-407A-FFC42F4A28D5}"/>
                </a:ext>
              </a:extLst>
            </p:cNvPr>
            <p:cNvGrpSpPr/>
            <p:nvPr/>
          </p:nvGrpSpPr>
          <p:grpSpPr>
            <a:xfrm>
              <a:off x="654724" y="1776688"/>
              <a:ext cx="1917878" cy="2258042"/>
              <a:chOff x="3371851" y="1649413"/>
              <a:chExt cx="2398713" cy="2824162"/>
            </a:xfrm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A88D076D-1EFA-8B0A-991A-A0C056E7D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076" y="1862138"/>
                <a:ext cx="130175" cy="130175"/>
              </a:xfrm>
              <a:custGeom>
                <a:avLst/>
                <a:gdLst/>
                <a:ahLst/>
                <a:cxnLst>
                  <a:cxn ang="0">
                    <a:pos x="46" y="46"/>
                  </a:cxn>
                  <a:cxn ang="0">
                    <a:pos x="27" y="54"/>
                  </a:cxn>
                  <a:cxn ang="0">
                    <a:pos x="8" y="46"/>
                  </a:cxn>
                  <a:cxn ang="0">
                    <a:pos x="0" y="27"/>
                  </a:cxn>
                  <a:cxn ang="0">
                    <a:pos x="8" y="8"/>
                  </a:cxn>
                  <a:cxn ang="0">
                    <a:pos x="27" y="0"/>
                  </a:cxn>
                  <a:cxn ang="0">
                    <a:pos x="46" y="8"/>
                  </a:cxn>
                  <a:cxn ang="0">
                    <a:pos x="54" y="27"/>
                  </a:cxn>
                  <a:cxn ang="0">
                    <a:pos x="46" y="46"/>
                  </a:cxn>
                </a:cxnLst>
                <a:rect l="0" t="0" r="r" b="b"/>
                <a:pathLst>
                  <a:path w="54" h="54">
                    <a:moveTo>
                      <a:pt x="46" y="46"/>
                    </a:moveTo>
                    <a:cubicBezTo>
                      <a:pt x="41" y="51"/>
                      <a:pt x="34" y="54"/>
                      <a:pt x="27" y="54"/>
                    </a:cubicBezTo>
                    <a:cubicBezTo>
                      <a:pt x="20" y="54"/>
                      <a:pt x="13" y="51"/>
                      <a:pt x="8" y="46"/>
                    </a:cubicBezTo>
                    <a:cubicBezTo>
                      <a:pt x="3" y="41"/>
                      <a:pt x="0" y="34"/>
                      <a:pt x="0" y="27"/>
                    </a:cubicBezTo>
                    <a:cubicBezTo>
                      <a:pt x="0" y="20"/>
                      <a:pt x="3" y="13"/>
                      <a:pt x="8" y="8"/>
                    </a:cubicBezTo>
                    <a:cubicBezTo>
                      <a:pt x="13" y="3"/>
                      <a:pt x="20" y="0"/>
                      <a:pt x="27" y="0"/>
                    </a:cubicBezTo>
                    <a:cubicBezTo>
                      <a:pt x="34" y="0"/>
                      <a:pt x="41" y="3"/>
                      <a:pt x="46" y="8"/>
                    </a:cubicBezTo>
                    <a:cubicBezTo>
                      <a:pt x="51" y="13"/>
                      <a:pt x="54" y="20"/>
                      <a:pt x="54" y="27"/>
                    </a:cubicBezTo>
                    <a:cubicBezTo>
                      <a:pt x="54" y="34"/>
                      <a:pt x="51" y="41"/>
                      <a:pt x="46" y="4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9A5A9CC0-CFEC-FB17-C2F1-D52DDD6D5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026" y="1649413"/>
                <a:ext cx="188913" cy="188912"/>
              </a:xfrm>
              <a:custGeom>
                <a:avLst/>
                <a:gdLst/>
                <a:ahLst/>
                <a:cxnLst>
                  <a:cxn ang="0">
                    <a:pos x="11" y="11"/>
                  </a:cxn>
                  <a:cxn ang="0">
                    <a:pos x="39" y="0"/>
                  </a:cxn>
                  <a:cxn ang="0">
                    <a:pos x="66" y="11"/>
                  </a:cxn>
                  <a:cxn ang="0">
                    <a:pos x="78" y="39"/>
                  </a:cxn>
                  <a:cxn ang="0">
                    <a:pos x="66" y="66"/>
                  </a:cxn>
                  <a:cxn ang="0">
                    <a:pos x="39" y="78"/>
                  </a:cxn>
                  <a:cxn ang="0">
                    <a:pos x="11" y="66"/>
                  </a:cxn>
                  <a:cxn ang="0">
                    <a:pos x="0" y="39"/>
                  </a:cxn>
                  <a:cxn ang="0">
                    <a:pos x="11" y="11"/>
                  </a:cxn>
                </a:cxnLst>
                <a:rect l="0" t="0" r="r" b="b"/>
                <a:pathLst>
                  <a:path w="78" h="78">
                    <a:moveTo>
                      <a:pt x="11" y="11"/>
                    </a:moveTo>
                    <a:cubicBezTo>
                      <a:pt x="19" y="4"/>
                      <a:pt x="28" y="0"/>
                      <a:pt x="39" y="0"/>
                    </a:cubicBezTo>
                    <a:cubicBezTo>
                      <a:pt x="50" y="0"/>
                      <a:pt x="59" y="4"/>
                      <a:pt x="66" y="11"/>
                    </a:cubicBezTo>
                    <a:cubicBezTo>
                      <a:pt x="74" y="19"/>
                      <a:pt x="78" y="28"/>
                      <a:pt x="78" y="39"/>
                    </a:cubicBezTo>
                    <a:cubicBezTo>
                      <a:pt x="78" y="50"/>
                      <a:pt x="74" y="59"/>
                      <a:pt x="66" y="66"/>
                    </a:cubicBezTo>
                    <a:cubicBezTo>
                      <a:pt x="59" y="74"/>
                      <a:pt x="50" y="78"/>
                      <a:pt x="39" y="78"/>
                    </a:cubicBezTo>
                    <a:cubicBezTo>
                      <a:pt x="28" y="78"/>
                      <a:pt x="19" y="74"/>
                      <a:pt x="11" y="66"/>
                    </a:cubicBezTo>
                    <a:cubicBezTo>
                      <a:pt x="4" y="59"/>
                      <a:pt x="0" y="50"/>
                      <a:pt x="0" y="39"/>
                    </a:cubicBezTo>
                    <a:cubicBezTo>
                      <a:pt x="0" y="28"/>
                      <a:pt x="4" y="19"/>
                      <a:pt x="11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3" name="Freeform 8">
                <a:extLst>
                  <a:ext uri="{FF2B5EF4-FFF2-40B4-BE49-F238E27FC236}">
                    <a16:creationId xmlns:a16="http://schemas.microsoft.com/office/drawing/2014/main" id="{1B8FBBE3-CD59-B29E-BD56-1112E7961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2913" y="2024063"/>
                <a:ext cx="107950" cy="106362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</a:cxnLst>
                <a:rect l="0" t="0" r="r" b="b"/>
                <a:pathLst>
                  <a:path w="44" h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4" name="Freeform 9">
                <a:extLst>
                  <a:ext uri="{FF2B5EF4-FFF2-40B4-BE49-F238E27FC236}">
                    <a16:creationId xmlns:a16="http://schemas.microsoft.com/office/drawing/2014/main" id="{714A1FFA-C675-2197-6A17-D62912989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4613" y="1927225"/>
                <a:ext cx="106363" cy="106362"/>
              </a:xfrm>
              <a:custGeom>
                <a:avLst/>
                <a:gdLst/>
                <a:ahLst/>
                <a:cxnLst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</a:cxnLst>
                <a:rect l="0" t="0" r="r" b="b"/>
                <a:pathLst>
                  <a:path w="44" h="44">
                    <a:moveTo>
                      <a:pt x="44" y="22"/>
                    </a:move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A1D3CC56-6025-20A4-C7DC-A20E2E8B4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876" y="2333625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D51C93B3-068E-096B-6437-9643C0E9E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3226" y="2774950"/>
                <a:ext cx="106363" cy="10636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</a:cxnLst>
                <a:rect l="0" t="0" r="r" b="b"/>
                <a:pathLst>
                  <a:path w="44" h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99659376-C318-0154-4733-9330DA4A0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1" y="2774950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</a:cxnLst>
                <a:rect l="0" t="0" r="r" b="b"/>
                <a:pathLst>
                  <a:path w="44" h="44">
                    <a:moveTo>
                      <a:pt x="6" y="6"/>
                    </a:move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C20C59AD-C373-4FBF-D7A1-6D7A27DDB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626" y="2779713"/>
                <a:ext cx="106363" cy="106362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</a:cxnLst>
                <a:rect l="0" t="0" r="r" b="b"/>
                <a:pathLst>
                  <a:path w="44" h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C5C183EE-8FC4-3238-CDBE-1A4C80BE7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176" y="2743200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C4F32D36-3A3D-2BE2-9CD4-510CBBFF2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3135313"/>
                <a:ext cx="174625" cy="174625"/>
              </a:xfrm>
              <a:custGeom>
                <a:avLst/>
                <a:gdLst/>
                <a:ahLst/>
                <a:cxnLst>
                  <a:cxn ang="0">
                    <a:pos x="0" y="36"/>
                  </a:cxn>
                  <a:cxn ang="0">
                    <a:pos x="11" y="10"/>
                  </a:cxn>
                  <a:cxn ang="0">
                    <a:pos x="36" y="0"/>
                  </a:cxn>
                  <a:cxn ang="0">
                    <a:pos x="62" y="10"/>
                  </a:cxn>
                  <a:cxn ang="0">
                    <a:pos x="72" y="36"/>
                  </a:cxn>
                  <a:cxn ang="0">
                    <a:pos x="62" y="61"/>
                  </a:cxn>
                  <a:cxn ang="0">
                    <a:pos x="36" y="72"/>
                  </a:cxn>
                  <a:cxn ang="0">
                    <a:pos x="11" y="61"/>
                  </a:cxn>
                  <a:cxn ang="0">
                    <a:pos x="0" y="36"/>
                  </a:cxn>
                </a:cxnLst>
                <a:rect l="0" t="0" r="r" b="b"/>
                <a:pathLst>
                  <a:path w="72" h="72">
                    <a:moveTo>
                      <a:pt x="0" y="36"/>
                    </a:moveTo>
                    <a:cubicBezTo>
                      <a:pt x="0" y="26"/>
                      <a:pt x="4" y="17"/>
                      <a:pt x="11" y="10"/>
                    </a:cubicBezTo>
                    <a:cubicBezTo>
                      <a:pt x="18" y="3"/>
                      <a:pt x="26" y="0"/>
                      <a:pt x="36" y="0"/>
                    </a:cubicBezTo>
                    <a:cubicBezTo>
                      <a:pt x="46" y="0"/>
                      <a:pt x="55" y="3"/>
                      <a:pt x="62" y="10"/>
                    </a:cubicBezTo>
                    <a:cubicBezTo>
                      <a:pt x="69" y="17"/>
                      <a:pt x="72" y="26"/>
                      <a:pt x="72" y="36"/>
                    </a:cubicBezTo>
                    <a:cubicBezTo>
                      <a:pt x="72" y="46"/>
                      <a:pt x="69" y="54"/>
                      <a:pt x="62" y="61"/>
                    </a:cubicBezTo>
                    <a:cubicBezTo>
                      <a:pt x="55" y="68"/>
                      <a:pt x="46" y="72"/>
                      <a:pt x="36" y="72"/>
                    </a:cubicBezTo>
                    <a:cubicBezTo>
                      <a:pt x="26" y="72"/>
                      <a:pt x="18" y="68"/>
                      <a:pt x="11" y="61"/>
                    </a:cubicBezTo>
                    <a:cubicBezTo>
                      <a:pt x="4" y="54"/>
                      <a:pt x="0" y="46"/>
                      <a:pt x="0" y="3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8EF18CA8-57F0-DC1B-24AE-DA6E4ABC1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3182938"/>
                <a:ext cx="106363" cy="107950"/>
              </a:xfrm>
              <a:custGeom>
                <a:avLst/>
                <a:gdLst/>
                <a:ahLst/>
                <a:cxnLst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</a:cxnLst>
                <a:rect l="0" t="0" r="r" b="b"/>
                <a:pathLst>
                  <a:path w="44" h="44">
                    <a:moveTo>
                      <a:pt x="38" y="6"/>
                    </a:move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AAA88C28-9FBF-EB7C-B07E-C9B8F4747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1163" y="3333750"/>
                <a:ext cx="76200" cy="77787"/>
              </a:xfrm>
              <a:custGeom>
                <a:avLst/>
                <a:gdLst/>
                <a:ahLst/>
                <a:cxnLst>
                  <a:cxn ang="0">
                    <a:pos x="5" y="27"/>
                  </a:cxn>
                  <a:cxn ang="0">
                    <a:pos x="0" y="16"/>
                  </a:cxn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</a:cxnLst>
                <a:rect l="0" t="0" r="r" b="b"/>
                <a:pathLst>
                  <a:path w="32" h="32">
                    <a:moveTo>
                      <a:pt x="5" y="27"/>
                    </a:moveTo>
                    <a:cubicBezTo>
                      <a:pt x="1" y="24"/>
                      <a:pt x="0" y="20"/>
                      <a:pt x="0" y="16"/>
                    </a:cubicBezTo>
                    <a:cubicBezTo>
                      <a:pt x="0" y="11"/>
                      <a:pt x="1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93420458-6ACD-77BB-C361-5C25F2D5F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0913" y="3154363"/>
                <a:ext cx="106363" cy="106362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  <a:cxn ang="0">
                    <a:pos x="0" y="22"/>
                  </a:cxn>
                </a:cxnLst>
                <a:rect l="0" t="0" r="r" b="b"/>
                <a:pathLst>
                  <a:path w="44" h="44">
                    <a:moveTo>
                      <a:pt x="0" y="22"/>
                    </a:move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ubicBezTo>
                      <a:pt x="2" y="33"/>
                      <a:pt x="0" y="28"/>
                      <a:pt x="0" y="2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DE3D22AB-891F-C75B-1A86-E39180BB3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001" y="3529013"/>
                <a:ext cx="147638" cy="147637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52" y="9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  <a:cxn ang="0">
                    <a:pos x="0" y="30"/>
                  </a:cxn>
                  <a:cxn ang="0">
                    <a:pos x="9" y="9"/>
                  </a:cxn>
                  <a:cxn ang="0">
                    <a:pos x="31" y="0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9F03661B-6CF7-5CE7-34D2-45D84A58C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3529013"/>
                <a:ext cx="147638" cy="147637"/>
              </a:xfrm>
              <a:custGeom>
                <a:avLst/>
                <a:gdLst/>
                <a:ahLst/>
                <a:cxnLst>
                  <a:cxn ang="0">
                    <a:pos x="31" y="0"/>
                  </a:cxn>
                  <a:cxn ang="0">
                    <a:pos x="52" y="9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  <a:cxn ang="0">
                    <a:pos x="0" y="30"/>
                  </a:cxn>
                  <a:cxn ang="0">
                    <a:pos x="9" y="9"/>
                  </a:cxn>
                  <a:cxn ang="0">
                    <a:pos x="31" y="0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39" y="0"/>
                      <a:pt x="46" y="3"/>
                      <a:pt x="52" y="9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9"/>
                    </a:cubicBezTo>
                    <a:cubicBezTo>
                      <a:pt x="15" y="3"/>
                      <a:pt x="22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01B3E2D3-C579-6302-F538-9E37AD08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463" y="3079750"/>
                <a:ext cx="171450" cy="171450"/>
              </a:xfrm>
              <a:custGeom>
                <a:avLst/>
                <a:gdLst/>
                <a:ahLst/>
                <a:cxnLst>
                  <a:cxn ang="0">
                    <a:pos x="61" y="10"/>
                  </a:cxn>
                  <a:cxn ang="0">
                    <a:pos x="71" y="35"/>
                  </a:cxn>
                  <a:cxn ang="0">
                    <a:pos x="61" y="60"/>
                  </a:cxn>
                  <a:cxn ang="0">
                    <a:pos x="36" y="71"/>
                  </a:cxn>
                  <a:cxn ang="0">
                    <a:pos x="10" y="60"/>
                  </a:cxn>
                  <a:cxn ang="0">
                    <a:pos x="0" y="35"/>
                  </a:cxn>
                  <a:cxn ang="0">
                    <a:pos x="10" y="10"/>
                  </a:cxn>
                  <a:cxn ang="0">
                    <a:pos x="36" y="0"/>
                  </a:cxn>
                  <a:cxn ang="0">
                    <a:pos x="61" y="10"/>
                  </a:cxn>
                </a:cxnLst>
                <a:rect l="0" t="0" r="r" b="b"/>
                <a:pathLst>
                  <a:path w="71" h="71">
                    <a:moveTo>
                      <a:pt x="61" y="10"/>
                    </a:moveTo>
                    <a:cubicBezTo>
                      <a:pt x="68" y="17"/>
                      <a:pt x="71" y="26"/>
                      <a:pt x="71" y="35"/>
                    </a:cubicBezTo>
                    <a:cubicBezTo>
                      <a:pt x="71" y="45"/>
                      <a:pt x="68" y="54"/>
                      <a:pt x="61" y="60"/>
                    </a:cubicBezTo>
                    <a:cubicBezTo>
                      <a:pt x="54" y="68"/>
                      <a:pt x="45" y="71"/>
                      <a:pt x="36" y="71"/>
                    </a:cubicBezTo>
                    <a:cubicBezTo>
                      <a:pt x="26" y="71"/>
                      <a:pt x="17" y="68"/>
                      <a:pt x="10" y="60"/>
                    </a:cubicBezTo>
                    <a:cubicBezTo>
                      <a:pt x="3" y="54"/>
                      <a:pt x="0" y="45"/>
                      <a:pt x="0" y="35"/>
                    </a:cubicBezTo>
                    <a:cubicBezTo>
                      <a:pt x="0" y="26"/>
                      <a:pt x="3" y="17"/>
                      <a:pt x="10" y="10"/>
                    </a:cubicBezTo>
                    <a:cubicBezTo>
                      <a:pt x="17" y="3"/>
                      <a:pt x="26" y="0"/>
                      <a:pt x="36" y="0"/>
                    </a:cubicBezTo>
                    <a:cubicBezTo>
                      <a:pt x="45" y="0"/>
                      <a:pt x="54" y="3"/>
                      <a:pt x="61" y="1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3F55350F-2535-AD0A-BE61-5BA6B8346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5438" y="3943350"/>
                <a:ext cx="77788" cy="77787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  <a:cxn ang="0">
                    <a:pos x="0" y="16"/>
                  </a:cxn>
                </a:cxnLst>
                <a:rect l="0" t="0" r="r" b="b"/>
                <a:pathLst>
                  <a:path w="32" h="32">
                    <a:moveTo>
                      <a:pt x="0" y="16"/>
                    </a:moveTo>
                    <a:cubicBezTo>
                      <a:pt x="0" y="11"/>
                      <a:pt x="2" y="8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9E6F65E0-19AB-C63D-C4E1-F7BBC927F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8676" y="3560763"/>
                <a:ext cx="77788" cy="77787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6" y="0"/>
                  </a:cxn>
                  <a:cxn ang="0">
                    <a:pos x="27" y="4"/>
                  </a:cxn>
                  <a:cxn ang="0">
                    <a:pos x="32" y="16"/>
                  </a:cxn>
                  <a:cxn ang="0">
                    <a:pos x="27" y="27"/>
                  </a:cxn>
                  <a:cxn ang="0">
                    <a:pos x="16" y="32"/>
                  </a:cxn>
                  <a:cxn ang="0">
                    <a:pos x="5" y="27"/>
                  </a:cxn>
                  <a:cxn ang="0">
                    <a:pos x="0" y="16"/>
                  </a:cxn>
                  <a:cxn ang="0">
                    <a:pos x="5" y="4"/>
                  </a:cxn>
                </a:cxnLst>
                <a:rect l="0" t="0" r="r" b="b"/>
                <a:pathLst>
                  <a:path w="32" h="32">
                    <a:moveTo>
                      <a:pt x="5" y="4"/>
                    </a:move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0" y="8"/>
                      <a:pt x="32" y="11"/>
                      <a:pt x="32" y="16"/>
                    </a:cubicBezTo>
                    <a:cubicBezTo>
                      <a:pt x="32" y="20"/>
                      <a:pt x="30" y="24"/>
                      <a:pt x="27" y="27"/>
                    </a:cubicBezTo>
                    <a:cubicBezTo>
                      <a:pt x="24" y="30"/>
                      <a:pt x="20" y="32"/>
                      <a:pt x="16" y="32"/>
                    </a:cubicBezTo>
                    <a:cubicBezTo>
                      <a:pt x="12" y="32"/>
                      <a:pt x="8" y="30"/>
                      <a:pt x="5" y="27"/>
                    </a:cubicBezTo>
                    <a:cubicBezTo>
                      <a:pt x="2" y="24"/>
                      <a:pt x="0" y="20"/>
                      <a:pt x="0" y="16"/>
                    </a:cubicBezTo>
                    <a:cubicBezTo>
                      <a:pt x="0" y="11"/>
                      <a:pt x="2" y="8"/>
                      <a:pt x="5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768BABCA-0221-5E3F-56CA-BD2E859C2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4751" y="3536950"/>
                <a:ext cx="125413" cy="125412"/>
              </a:xfrm>
              <a:custGeom>
                <a:avLst/>
                <a:gdLst/>
                <a:ahLst/>
                <a:cxnLst>
                  <a:cxn ang="0">
                    <a:pos x="44" y="7"/>
                  </a:cxn>
                  <a:cxn ang="0">
                    <a:pos x="52" y="26"/>
                  </a:cxn>
                  <a:cxn ang="0">
                    <a:pos x="44" y="44"/>
                  </a:cxn>
                  <a:cxn ang="0">
                    <a:pos x="26" y="52"/>
                  </a:cxn>
                  <a:cxn ang="0">
                    <a:pos x="7" y="44"/>
                  </a:cxn>
                  <a:cxn ang="0">
                    <a:pos x="0" y="26"/>
                  </a:cxn>
                  <a:cxn ang="0">
                    <a:pos x="7" y="7"/>
                  </a:cxn>
                  <a:cxn ang="0">
                    <a:pos x="26" y="0"/>
                  </a:cxn>
                  <a:cxn ang="0">
                    <a:pos x="44" y="7"/>
                  </a:cxn>
                </a:cxnLst>
                <a:rect l="0" t="0" r="r" b="b"/>
                <a:pathLst>
                  <a:path w="52" h="52">
                    <a:moveTo>
                      <a:pt x="44" y="7"/>
                    </a:move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992AC5D9-7648-F6D1-1CF5-3D0DCC70D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838" y="3921125"/>
                <a:ext cx="125413" cy="127000"/>
              </a:xfrm>
              <a:custGeom>
                <a:avLst/>
                <a:gdLst/>
                <a:ahLst/>
                <a:cxnLst>
                  <a:cxn ang="0">
                    <a:pos x="44" y="44"/>
                  </a:cxn>
                  <a:cxn ang="0">
                    <a:pos x="26" y="52"/>
                  </a:cxn>
                  <a:cxn ang="0">
                    <a:pos x="7" y="44"/>
                  </a:cxn>
                  <a:cxn ang="0">
                    <a:pos x="0" y="26"/>
                  </a:cxn>
                  <a:cxn ang="0">
                    <a:pos x="7" y="7"/>
                  </a:cxn>
                  <a:cxn ang="0">
                    <a:pos x="26" y="0"/>
                  </a:cxn>
                  <a:cxn ang="0">
                    <a:pos x="44" y="7"/>
                  </a:cxn>
                  <a:cxn ang="0">
                    <a:pos x="52" y="26"/>
                  </a:cxn>
                  <a:cxn ang="0">
                    <a:pos x="44" y="44"/>
                  </a:cxn>
                </a:cxnLst>
                <a:rect l="0" t="0" r="r" b="b"/>
                <a:pathLst>
                  <a:path w="52" h="52">
                    <a:moveTo>
                      <a:pt x="44" y="44"/>
                    </a:moveTo>
                    <a:cubicBezTo>
                      <a:pt x="39" y="49"/>
                      <a:pt x="33" y="52"/>
                      <a:pt x="26" y="52"/>
                    </a:cubicBezTo>
                    <a:cubicBezTo>
                      <a:pt x="19" y="52"/>
                      <a:pt x="13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2"/>
                      <a:pt x="7" y="7"/>
                    </a:cubicBezTo>
                    <a:cubicBezTo>
                      <a:pt x="13" y="2"/>
                      <a:pt x="19" y="0"/>
                      <a:pt x="26" y="0"/>
                    </a:cubicBezTo>
                    <a:cubicBezTo>
                      <a:pt x="33" y="0"/>
                      <a:pt x="39" y="2"/>
                      <a:pt x="44" y="7"/>
                    </a:cubicBezTo>
                    <a:cubicBezTo>
                      <a:pt x="49" y="12"/>
                      <a:pt x="52" y="19"/>
                      <a:pt x="52" y="26"/>
                    </a:cubicBezTo>
                    <a:cubicBezTo>
                      <a:pt x="52" y="33"/>
                      <a:pt x="49" y="39"/>
                      <a:pt x="44" y="4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C48FE3AA-0DF4-2C4C-B4B1-B327912A7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1363" y="3967163"/>
                <a:ext cx="155575" cy="155575"/>
              </a:xfrm>
              <a:custGeom>
                <a:avLst/>
                <a:gdLst/>
                <a:ahLst/>
                <a:cxnLst>
                  <a:cxn ang="0">
                    <a:pos x="32" y="64"/>
                  </a:cxn>
                  <a:cxn ang="0">
                    <a:pos x="9" y="54"/>
                  </a:cxn>
                  <a:cxn ang="0">
                    <a:pos x="0" y="32"/>
                  </a:cxn>
                  <a:cxn ang="0">
                    <a:pos x="9" y="9"/>
                  </a:cxn>
                  <a:cxn ang="0">
                    <a:pos x="32" y="0"/>
                  </a:cxn>
                  <a:cxn ang="0">
                    <a:pos x="54" y="9"/>
                  </a:cxn>
                  <a:cxn ang="0">
                    <a:pos x="64" y="32"/>
                  </a:cxn>
                  <a:cxn ang="0">
                    <a:pos x="54" y="54"/>
                  </a:cxn>
                  <a:cxn ang="0">
                    <a:pos x="32" y="64"/>
                  </a:cxn>
                </a:cxnLst>
                <a:rect l="0" t="0" r="r" b="b"/>
                <a:pathLst>
                  <a:path w="64" h="64">
                    <a:moveTo>
                      <a:pt x="32" y="64"/>
                    </a:moveTo>
                    <a:cubicBezTo>
                      <a:pt x="23" y="64"/>
                      <a:pt x="16" y="61"/>
                      <a:pt x="9" y="54"/>
                    </a:cubicBezTo>
                    <a:cubicBezTo>
                      <a:pt x="3" y="48"/>
                      <a:pt x="0" y="40"/>
                      <a:pt x="0" y="32"/>
                    </a:cubicBezTo>
                    <a:cubicBezTo>
                      <a:pt x="0" y="23"/>
                      <a:pt x="3" y="15"/>
                      <a:pt x="9" y="9"/>
                    </a:cubicBezTo>
                    <a:cubicBezTo>
                      <a:pt x="16" y="3"/>
                      <a:pt x="23" y="0"/>
                      <a:pt x="32" y="0"/>
                    </a:cubicBezTo>
                    <a:cubicBezTo>
                      <a:pt x="41" y="0"/>
                      <a:pt x="48" y="3"/>
                      <a:pt x="54" y="9"/>
                    </a:cubicBezTo>
                    <a:cubicBezTo>
                      <a:pt x="61" y="15"/>
                      <a:pt x="64" y="23"/>
                      <a:pt x="64" y="32"/>
                    </a:cubicBezTo>
                    <a:cubicBezTo>
                      <a:pt x="64" y="40"/>
                      <a:pt x="61" y="48"/>
                      <a:pt x="54" y="54"/>
                    </a:cubicBezTo>
                    <a:cubicBezTo>
                      <a:pt x="48" y="61"/>
                      <a:pt x="41" y="64"/>
                      <a:pt x="32" y="6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E6FBF5FD-48ED-78C1-27AD-ED476E946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1476" y="3625850"/>
                <a:ext cx="120650" cy="122237"/>
              </a:xfrm>
              <a:custGeom>
                <a:avLst/>
                <a:gdLst/>
                <a:ahLst/>
                <a:cxnLst>
                  <a:cxn ang="0">
                    <a:pos x="42" y="7"/>
                  </a:cxn>
                  <a:cxn ang="0">
                    <a:pos x="50" y="25"/>
                  </a:cxn>
                  <a:cxn ang="0">
                    <a:pos x="42" y="42"/>
                  </a:cxn>
                  <a:cxn ang="0">
                    <a:pos x="25" y="50"/>
                  </a:cxn>
                  <a:cxn ang="0">
                    <a:pos x="7" y="42"/>
                  </a:cxn>
                  <a:cxn ang="0">
                    <a:pos x="0" y="25"/>
                  </a:cxn>
                  <a:cxn ang="0">
                    <a:pos x="7" y="7"/>
                  </a:cxn>
                  <a:cxn ang="0">
                    <a:pos x="25" y="0"/>
                  </a:cxn>
                  <a:cxn ang="0">
                    <a:pos x="42" y="7"/>
                  </a:cxn>
                </a:cxnLst>
                <a:rect l="0" t="0" r="r" b="b"/>
                <a:pathLst>
                  <a:path w="50" h="50">
                    <a:moveTo>
                      <a:pt x="42" y="7"/>
                    </a:moveTo>
                    <a:cubicBezTo>
                      <a:pt x="47" y="12"/>
                      <a:pt x="50" y="18"/>
                      <a:pt x="50" y="25"/>
                    </a:cubicBezTo>
                    <a:cubicBezTo>
                      <a:pt x="50" y="32"/>
                      <a:pt x="47" y="37"/>
                      <a:pt x="42" y="42"/>
                    </a:cubicBezTo>
                    <a:cubicBezTo>
                      <a:pt x="38" y="47"/>
                      <a:pt x="32" y="50"/>
                      <a:pt x="25" y="50"/>
                    </a:cubicBezTo>
                    <a:cubicBezTo>
                      <a:pt x="18" y="50"/>
                      <a:pt x="12" y="47"/>
                      <a:pt x="7" y="42"/>
                    </a:cubicBezTo>
                    <a:cubicBezTo>
                      <a:pt x="2" y="37"/>
                      <a:pt x="0" y="32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2"/>
                      <a:pt x="18" y="0"/>
                      <a:pt x="25" y="0"/>
                    </a:cubicBezTo>
                    <a:cubicBezTo>
                      <a:pt x="32" y="0"/>
                      <a:pt x="38" y="2"/>
                      <a:pt x="42" y="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2AD26BD8-3CC1-E35B-D9C1-7EF0B0E80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88" y="3921125"/>
                <a:ext cx="114300" cy="114300"/>
              </a:xfrm>
              <a:custGeom>
                <a:avLst/>
                <a:gdLst/>
                <a:ahLst/>
                <a:cxnLst>
                  <a:cxn ang="0">
                    <a:pos x="40" y="6"/>
                  </a:cxn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</a:cxnLst>
                <a:rect l="0" t="0" r="r" b="b"/>
                <a:pathLst>
                  <a:path w="47" h="47">
                    <a:moveTo>
                      <a:pt x="40" y="6"/>
                    </a:moveTo>
                    <a:cubicBezTo>
                      <a:pt x="45" y="11"/>
                      <a:pt x="47" y="17"/>
                      <a:pt x="47" y="23"/>
                    </a:cubicBezTo>
                    <a:cubicBezTo>
                      <a:pt x="47" y="30"/>
                      <a:pt x="45" y="35"/>
                      <a:pt x="40" y="40"/>
                    </a:cubicBezTo>
                    <a:cubicBezTo>
                      <a:pt x="36" y="45"/>
                      <a:pt x="30" y="47"/>
                      <a:pt x="24" y="47"/>
                    </a:cubicBezTo>
                    <a:cubicBezTo>
                      <a:pt x="17" y="47"/>
                      <a:pt x="12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2" y="2"/>
                      <a:pt x="17" y="0"/>
                      <a:pt x="24" y="0"/>
                    </a:cubicBezTo>
                    <a:cubicBezTo>
                      <a:pt x="30" y="0"/>
                      <a:pt x="36" y="2"/>
                      <a:pt x="40" y="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23668568-EC39-C39C-B244-F4033072E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5851" y="4352925"/>
                <a:ext cx="112713" cy="112712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  <a:cxn ang="0">
                    <a:pos x="47" y="23"/>
                  </a:cxn>
                </a:cxnLst>
                <a:rect l="0" t="0" r="r" b="b"/>
                <a:pathLst>
                  <a:path w="47" h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A4222809-81D3-0990-F17D-3C5F8D223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251" y="4006850"/>
                <a:ext cx="98425" cy="98425"/>
              </a:xfrm>
              <a:custGeom>
                <a:avLst/>
                <a:gdLst/>
                <a:ahLst/>
                <a:cxnLst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  <a:cxn ang="0">
                    <a:pos x="41" y="20"/>
                  </a:cxn>
                </a:cxnLst>
                <a:rect l="0" t="0" r="r" b="b"/>
                <a:pathLst>
                  <a:path w="41" h="41">
                    <a:moveTo>
                      <a:pt x="41" y="20"/>
                    </a:move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6B059FEE-5A24-2846-4B09-5D7185997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2588" y="4367213"/>
                <a:ext cx="100013" cy="98425"/>
              </a:xfrm>
              <a:custGeom>
                <a:avLst/>
                <a:gdLst/>
                <a:ahLst/>
                <a:cxnLst>
                  <a:cxn ang="0">
                    <a:pos x="35" y="6"/>
                  </a:cxn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</a:cxnLst>
                <a:rect l="0" t="0" r="r" b="b"/>
                <a:pathLst>
                  <a:path w="41" h="41">
                    <a:moveTo>
                      <a:pt x="35" y="6"/>
                    </a:move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ECE2E9A3-600D-E0FE-7C81-F0E7CD570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2788" y="4367213"/>
                <a:ext cx="98425" cy="98425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6" y="6"/>
                  </a:cxn>
                  <a:cxn ang="0">
                    <a:pos x="21" y="0"/>
                  </a:cxn>
                  <a:cxn ang="0">
                    <a:pos x="35" y="6"/>
                  </a:cxn>
                  <a:cxn ang="0">
                    <a:pos x="41" y="20"/>
                  </a:cxn>
                  <a:cxn ang="0">
                    <a:pos x="35" y="35"/>
                  </a:cxn>
                  <a:cxn ang="0">
                    <a:pos x="21" y="41"/>
                  </a:cxn>
                  <a:cxn ang="0">
                    <a:pos x="6" y="35"/>
                  </a:cxn>
                  <a:cxn ang="0">
                    <a:pos x="0" y="20"/>
                  </a:cxn>
                </a:cxnLst>
                <a:rect l="0" t="0" r="r" b="b"/>
                <a:pathLst>
                  <a:path w="41" h="41">
                    <a:moveTo>
                      <a:pt x="0" y="20"/>
                    </a:moveTo>
                    <a:cubicBezTo>
                      <a:pt x="0" y="15"/>
                      <a:pt x="2" y="10"/>
                      <a:pt x="6" y="6"/>
                    </a:cubicBezTo>
                    <a:cubicBezTo>
                      <a:pt x="10" y="2"/>
                      <a:pt x="15" y="0"/>
                      <a:pt x="21" y="0"/>
                    </a:cubicBezTo>
                    <a:cubicBezTo>
                      <a:pt x="26" y="0"/>
                      <a:pt x="31" y="2"/>
                      <a:pt x="35" y="6"/>
                    </a:cubicBezTo>
                    <a:cubicBezTo>
                      <a:pt x="39" y="10"/>
                      <a:pt x="41" y="15"/>
                      <a:pt x="41" y="20"/>
                    </a:cubicBezTo>
                    <a:cubicBezTo>
                      <a:pt x="41" y="26"/>
                      <a:pt x="39" y="31"/>
                      <a:pt x="35" y="35"/>
                    </a:cubicBezTo>
                    <a:cubicBezTo>
                      <a:pt x="31" y="39"/>
                      <a:pt x="26" y="41"/>
                      <a:pt x="21" y="41"/>
                    </a:cubicBezTo>
                    <a:cubicBezTo>
                      <a:pt x="15" y="41"/>
                      <a:pt x="10" y="39"/>
                      <a:pt x="6" y="35"/>
                    </a:cubicBezTo>
                    <a:cubicBezTo>
                      <a:pt x="2" y="31"/>
                      <a:pt x="0" y="26"/>
                      <a:pt x="0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0031D2A8-3CED-7B30-144B-0CB942857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201" y="3195638"/>
                <a:ext cx="106363" cy="106362"/>
              </a:xfrm>
              <a:custGeom>
                <a:avLst/>
                <a:gdLst/>
                <a:ahLst/>
                <a:cxnLst>
                  <a:cxn ang="0">
                    <a:pos x="6" y="37"/>
                  </a:cxn>
                  <a:cxn ang="0">
                    <a:pos x="0" y="22"/>
                  </a:cxn>
                  <a:cxn ang="0">
                    <a:pos x="6" y="6"/>
                  </a:cxn>
                  <a:cxn ang="0">
                    <a:pos x="22" y="0"/>
                  </a:cxn>
                  <a:cxn ang="0">
                    <a:pos x="38" y="6"/>
                  </a:cxn>
                  <a:cxn ang="0">
                    <a:pos x="44" y="22"/>
                  </a:cxn>
                  <a:cxn ang="0">
                    <a:pos x="38" y="37"/>
                  </a:cxn>
                  <a:cxn ang="0">
                    <a:pos x="22" y="44"/>
                  </a:cxn>
                  <a:cxn ang="0">
                    <a:pos x="6" y="37"/>
                  </a:cxn>
                </a:cxnLst>
                <a:rect l="0" t="0" r="r" b="b"/>
                <a:pathLst>
                  <a:path w="44" h="44">
                    <a:moveTo>
                      <a:pt x="6" y="37"/>
                    </a:move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1"/>
                      <a:pt x="6" y="6"/>
                    </a:cubicBezTo>
                    <a:cubicBezTo>
                      <a:pt x="11" y="2"/>
                      <a:pt x="16" y="0"/>
                      <a:pt x="22" y="0"/>
                    </a:cubicBezTo>
                    <a:cubicBezTo>
                      <a:pt x="28" y="0"/>
                      <a:pt x="33" y="2"/>
                      <a:pt x="38" y="6"/>
                    </a:cubicBezTo>
                    <a:cubicBezTo>
                      <a:pt x="42" y="11"/>
                      <a:pt x="44" y="16"/>
                      <a:pt x="44" y="22"/>
                    </a:cubicBezTo>
                    <a:cubicBezTo>
                      <a:pt x="44" y="28"/>
                      <a:pt x="42" y="33"/>
                      <a:pt x="38" y="37"/>
                    </a:cubicBezTo>
                    <a:cubicBezTo>
                      <a:pt x="33" y="42"/>
                      <a:pt x="28" y="44"/>
                      <a:pt x="22" y="44"/>
                    </a:cubicBezTo>
                    <a:cubicBezTo>
                      <a:pt x="16" y="44"/>
                      <a:pt x="11" y="42"/>
                      <a:pt x="6" y="3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D4823389-4935-EDA4-D632-D57FDE6AF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2901" y="2373313"/>
                <a:ext cx="144463" cy="144462"/>
              </a:xfrm>
              <a:custGeom>
                <a:avLst/>
                <a:gdLst/>
                <a:ahLst/>
                <a:cxnLst>
                  <a:cxn ang="0">
                    <a:pos x="9" y="51"/>
                  </a:cxn>
                  <a:cxn ang="0">
                    <a:pos x="0" y="30"/>
                  </a:cxn>
                  <a:cxn ang="0">
                    <a:pos x="9" y="8"/>
                  </a:cxn>
                  <a:cxn ang="0">
                    <a:pos x="30" y="0"/>
                  </a:cxn>
                  <a:cxn ang="0">
                    <a:pos x="51" y="8"/>
                  </a:cxn>
                  <a:cxn ang="0">
                    <a:pos x="60" y="30"/>
                  </a:cxn>
                  <a:cxn ang="0">
                    <a:pos x="51" y="51"/>
                  </a:cxn>
                  <a:cxn ang="0">
                    <a:pos x="30" y="60"/>
                  </a:cxn>
                  <a:cxn ang="0">
                    <a:pos x="9" y="51"/>
                  </a:cxn>
                </a:cxnLst>
                <a:rect l="0" t="0" r="r" b="b"/>
                <a:pathLst>
                  <a:path w="60" h="60">
                    <a:moveTo>
                      <a:pt x="9" y="51"/>
                    </a:moveTo>
                    <a:cubicBezTo>
                      <a:pt x="3" y="45"/>
                      <a:pt x="0" y="38"/>
                      <a:pt x="0" y="30"/>
                    </a:cubicBezTo>
                    <a:cubicBezTo>
                      <a:pt x="0" y="22"/>
                      <a:pt x="3" y="14"/>
                      <a:pt x="9" y="8"/>
                    </a:cubicBezTo>
                    <a:cubicBezTo>
                      <a:pt x="15" y="3"/>
                      <a:pt x="22" y="0"/>
                      <a:pt x="30" y="0"/>
                    </a:cubicBezTo>
                    <a:cubicBezTo>
                      <a:pt x="38" y="0"/>
                      <a:pt x="45" y="3"/>
                      <a:pt x="51" y="8"/>
                    </a:cubicBezTo>
                    <a:cubicBezTo>
                      <a:pt x="57" y="14"/>
                      <a:pt x="60" y="22"/>
                      <a:pt x="60" y="30"/>
                    </a:cubicBezTo>
                    <a:cubicBezTo>
                      <a:pt x="60" y="38"/>
                      <a:pt x="57" y="45"/>
                      <a:pt x="51" y="51"/>
                    </a:cubicBezTo>
                    <a:cubicBezTo>
                      <a:pt x="45" y="57"/>
                      <a:pt x="38" y="60"/>
                      <a:pt x="30" y="60"/>
                    </a:cubicBezTo>
                    <a:cubicBezTo>
                      <a:pt x="22" y="60"/>
                      <a:pt x="15" y="57"/>
                      <a:pt x="9" y="5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0" name="Freeform 35">
                <a:extLst>
                  <a:ext uri="{FF2B5EF4-FFF2-40B4-BE49-F238E27FC236}">
                    <a16:creationId xmlns:a16="http://schemas.microsoft.com/office/drawing/2014/main" id="{35C93A95-9AA1-6366-9186-B05150E16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4388" y="2185988"/>
                <a:ext cx="203200" cy="203200"/>
              </a:xfrm>
              <a:custGeom>
                <a:avLst/>
                <a:gdLst/>
                <a:ahLst/>
                <a:cxnLst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</a:cxnLst>
                <a:rect l="0" t="0" r="r" b="b"/>
                <a:pathLst>
                  <a:path w="84" h="84">
                    <a:moveTo>
                      <a:pt x="72" y="12"/>
                    </a:move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2626CE82-A8E4-2E2F-85E8-6FC98B86CA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1" y="2338388"/>
                <a:ext cx="203200" cy="203200"/>
              </a:xfrm>
              <a:custGeom>
                <a:avLst/>
                <a:gdLst/>
                <a:ahLst/>
                <a:cxnLst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  <a:cxn ang="0">
                    <a:pos x="84" y="42"/>
                  </a:cxn>
                </a:cxnLst>
                <a:rect l="0" t="0" r="r" b="b"/>
                <a:pathLst>
                  <a:path w="84" h="84">
                    <a:moveTo>
                      <a:pt x="84" y="42"/>
                    </a:move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BBE294C8-1E1A-969F-ACE1-DD00B7766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851" y="2474913"/>
                <a:ext cx="147638" cy="147637"/>
              </a:xfrm>
              <a:custGeom>
                <a:avLst/>
                <a:gdLst/>
                <a:ahLst/>
                <a:cxnLst>
                  <a:cxn ang="0">
                    <a:pos x="9" y="52"/>
                  </a:cxn>
                  <a:cxn ang="0">
                    <a:pos x="0" y="30"/>
                  </a:cxn>
                  <a:cxn ang="0">
                    <a:pos x="9" y="8"/>
                  </a:cxn>
                  <a:cxn ang="0">
                    <a:pos x="31" y="0"/>
                  </a:cxn>
                  <a:cxn ang="0">
                    <a:pos x="52" y="8"/>
                  </a:cxn>
                  <a:cxn ang="0">
                    <a:pos x="61" y="30"/>
                  </a:cxn>
                  <a:cxn ang="0">
                    <a:pos x="52" y="52"/>
                  </a:cxn>
                  <a:cxn ang="0">
                    <a:pos x="31" y="61"/>
                  </a:cxn>
                  <a:cxn ang="0">
                    <a:pos x="9" y="52"/>
                  </a:cxn>
                </a:cxnLst>
                <a:rect l="0" t="0" r="r" b="b"/>
                <a:pathLst>
                  <a:path w="61" h="61">
                    <a:moveTo>
                      <a:pt x="9" y="52"/>
                    </a:moveTo>
                    <a:cubicBezTo>
                      <a:pt x="3" y="46"/>
                      <a:pt x="0" y="39"/>
                      <a:pt x="0" y="30"/>
                    </a:cubicBezTo>
                    <a:cubicBezTo>
                      <a:pt x="0" y="22"/>
                      <a:pt x="3" y="15"/>
                      <a:pt x="9" y="8"/>
                    </a:cubicBezTo>
                    <a:cubicBezTo>
                      <a:pt x="15" y="3"/>
                      <a:pt x="22" y="0"/>
                      <a:pt x="31" y="0"/>
                    </a:cubicBezTo>
                    <a:cubicBezTo>
                      <a:pt x="39" y="0"/>
                      <a:pt x="46" y="3"/>
                      <a:pt x="52" y="8"/>
                    </a:cubicBezTo>
                    <a:cubicBezTo>
                      <a:pt x="58" y="15"/>
                      <a:pt x="61" y="22"/>
                      <a:pt x="61" y="30"/>
                    </a:cubicBezTo>
                    <a:cubicBezTo>
                      <a:pt x="61" y="39"/>
                      <a:pt x="58" y="46"/>
                      <a:pt x="52" y="52"/>
                    </a:cubicBezTo>
                    <a:cubicBezTo>
                      <a:pt x="46" y="58"/>
                      <a:pt x="39" y="61"/>
                      <a:pt x="31" y="61"/>
                    </a:cubicBezTo>
                    <a:cubicBezTo>
                      <a:pt x="22" y="61"/>
                      <a:pt x="15" y="58"/>
                      <a:pt x="9" y="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26178F23-90CA-FA44-BCB8-20DF259EC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6588" y="2628900"/>
                <a:ext cx="204788" cy="203200"/>
              </a:xfrm>
              <a:custGeom>
                <a:avLst/>
                <a:gdLst/>
                <a:ahLst/>
                <a:cxnLst>
                  <a:cxn ang="0">
                    <a:pos x="12" y="71"/>
                  </a:cxn>
                  <a:cxn ang="0">
                    <a:pos x="0" y="42"/>
                  </a:cxn>
                  <a:cxn ang="0">
                    <a:pos x="12" y="12"/>
                  </a:cxn>
                  <a:cxn ang="0">
                    <a:pos x="42" y="0"/>
                  </a:cxn>
                  <a:cxn ang="0">
                    <a:pos x="72" y="12"/>
                  </a:cxn>
                  <a:cxn ang="0">
                    <a:pos x="84" y="42"/>
                  </a:cxn>
                  <a:cxn ang="0">
                    <a:pos x="72" y="71"/>
                  </a:cxn>
                  <a:cxn ang="0">
                    <a:pos x="42" y="84"/>
                  </a:cxn>
                  <a:cxn ang="0">
                    <a:pos x="12" y="71"/>
                  </a:cxn>
                </a:cxnLst>
                <a:rect l="0" t="0" r="r" b="b"/>
                <a:pathLst>
                  <a:path w="84" h="84">
                    <a:moveTo>
                      <a:pt x="12" y="71"/>
                    </a:moveTo>
                    <a:cubicBezTo>
                      <a:pt x="4" y="63"/>
                      <a:pt x="0" y="53"/>
                      <a:pt x="0" y="42"/>
                    </a:cubicBezTo>
                    <a:cubicBezTo>
                      <a:pt x="0" y="30"/>
                      <a:pt x="4" y="20"/>
                      <a:pt x="12" y="12"/>
                    </a:cubicBezTo>
                    <a:cubicBezTo>
                      <a:pt x="21" y="4"/>
                      <a:pt x="31" y="0"/>
                      <a:pt x="42" y="0"/>
                    </a:cubicBezTo>
                    <a:cubicBezTo>
                      <a:pt x="54" y="0"/>
                      <a:pt x="64" y="4"/>
                      <a:pt x="72" y="12"/>
                    </a:cubicBezTo>
                    <a:cubicBezTo>
                      <a:pt x="80" y="20"/>
                      <a:pt x="84" y="30"/>
                      <a:pt x="84" y="42"/>
                    </a:cubicBezTo>
                    <a:cubicBezTo>
                      <a:pt x="84" y="53"/>
                      <a:pt x="80" y="63"/>
                      <a:pt x="72" y="71"/>
                    </a:cubicBezTo>
                    <a:cubicBezTo>
                      <a:pt x="64" y="80"/>
                      <a:pt x="54" y="84"/>
                      <a:pt x="42" y="84"/>
                    </a:cubicBezTo>
                    <a:cubicBezTo>
                      <a:pt x="31" y="84"/>
                      <a:pt x="21" y="80"/>
                      <a:pt x="12" y="7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  <p:sp>
            <p:nvSpPr>
              <p:cNvPr id="44" name="Freeform 39">
                <a:extLst>
                  <a:ext uri="{FF2B5EF4-FFF2-40B4-BE49-F238E27FC236}">
                    <a16:creationId xmlns:a16="http://schemas.microsoft.com/office/drawing/2014/main" id="{2C45DC04-EEA8-B6FF-6E8C-506D3982FA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438" y="4359275"/>
                <a:ext cx="112713" cy="114300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40" y="40"/>
                  </a:cxn>
                  <a:cxn ang="0">
                    <a:pos x="24" y="47"/>
                  </a:cxn>
                  <a:cxn ang="0">
                    <a:pos x="7" y="40"/>
                  </a:cxn>
                  <a:cxn ang="0">
                    <a:pos x="0" y="23"/>
                  </a:cxn>
                  <a:cxn ang="0">
                    <a:pos x="7" y="6"/>
                  </a:cxn>
                  <a:cxn ang="0">
                    <a:pos x="24" y="0"/>
                  </a:cxn>
                  <a:cxn ang="0">
                    <a:pos x="40" y="6"/>
                  </a:cxn>
                  <a:cxn ang="0">
                    <a:pos x="47" y="23"/>
                  </a:cxn>
                </a:cxnLst>
                <a:rect l="0" t="0" r="r" b="b"/>
                <a:pathLst>
                  <a:path w="47" h="47">
                    <a:moveTo>
                      <a:pt x="47" y="23"/>
                    </a:moveTo>
                    <a:cubicBezTo>
                      <a:pt x="47" y="30"/>
                      <a:pt x="45" y="35"/>
                      <a:pt x="40" y="40"/>
                    </a:cubicBezTo>
                    <a:cubicBezTo>
                      <a:pt x="35" y="45"/>
                      <a:pt x="30" y="47"/>
                      <a:pt x="24" y="47"/>
                    </a:cubicBezTo>
                    <a:cubicBezTo>
                      <a:pt x="17" y="47"/>
                      <a:pt x="11" y="45"/>
                      <a:pt x="7" y="40"/>
                    </a:cubicBezTo>
                    <a:cubicBezTo>
                      <a:pt x="2" y="35"/>
                      <a:pt x="0" y="30"/>
                      <a:pt x="0" y="23"/>
                    </a:cubicBezTo>
                    <a:cubicBezTo>
                      <a:pt x="0" y="17"/>
                      <a:pt x="2" y="11"/>
                      <a:pt x="7" y="6"/>
                    </a:cubicBezTo>
                    <a:cubicBezTo>
                      <a:pt x="11" y="2"/>
                      <a:pt x="17" y="0"/>
                      <a:pt x="24" y="0"/>
                    </a:cubicBezTo>
                    <a:cubicBezTo>
                      <a:pt x="30" y="0"/>
                      <a:pt x="35" y="2"/>
                      <a:pt x="40" y="6"/>
                    </a:cubicBezTo>
                    <a:cubicBezTo>
                      <a:pt x="45" y="11"/>
                      <a:pt x="47" y="17"/>
                      <a:pt x="47" y="2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MX" sz="2400"/>
              </a:p>
            </p:txBody>
          </p:sp>
        </p:grpSp>
      </p:grpSp>
      <p:sp>
        <p:nvSpPr>
          <p:cNvPr id="45" name="Oval 89">
            <a:extLst>
              <a:ext uri="{FF2B5EF4-FFF2-40B4-BE49-F238E27FC236}">
                <a16:creationId xmlns:a16="http://schemas.microsoft.com/office/drawing/2014/main" id="{F308ED3C-B657-EED1-786E-AD9A33BAC7A5}"/>
              </a:ext>
            </a:extLst>
          </p:cNvPr>
          <p:cNvSpPr/>
          <p:nvPr/>
        </p:nvSpPr>
        <p:spPr>
          <a:xfrm rot="16200000">
            <a:off x="3609631" y="3601674"/>
            <a:ext cx="479085" cy="4790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6" name="Oval 90">
            <a:extLst>
              <a:ext uri="{FF2B5EF4-FFF2-40B4-BE49-F238E27FC236}">
                <a16:creationId xmlns:a16="http://schemas.microsoft.com/office/drawing/2014/main" id="{DEE4C97D-5459-6C63-0C4A-3BD70931DFDA}"/>
              </a:ext>
            </a:extLst>
          </p:cNvPr>
          <p:cNvSpPr/>
          <p:nvPr/>
        </p:nvSpPr>
        <p:spPr>
          <a:xfrm rot="16200000">
            <a:off x="3991315" y="2496728"/>
            <a:ext cx="479085" cy="4790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7" name="Oval 91">
            <a:extLst>
              <a:ext uri="{FF2B5EF4-FFF2-40B4-BE49-F238E27FC236}">
                <a16:creationId xmlns:a16="http://schemas.microsoft.com/office/drawing/2014/main" id="{37A156D2-8921-E1E0-568D-E3C81664436E}"/>
              </a:ext>
            </a:extLst>
          </p:cNvPr>
          <p:cNvSpPr/>
          <p:nvPr/>
        </p:nvSpPr>
        <p:spPr>
          <a:xfrm rot="16200000">
            <a:off x="4876800" y="1626745"/>
            <a:ext cx="479085" cy="4790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8" name="Oval 92">
            <a:extLst>
              <a:ext uri="{FF2B5EF4-FFF2-40B4-BE49-F238E27FC236}">
                <a16:creationId xmlns:a16="http://schemas.microsoft.com/office/drawing/2014/main" id="{0BAF9F40-F13E-FE23-DB03-317F3843D6A2}"/>
              </a:ext>
            </a:extLst>
          </p:cNvPr>
          <p:cNvSpPr/>
          <p:nvPr/>
        </p:nvSpPr>
        <p:spPr>
          <a:xfrm rot="16200000">
            <a:off x="6911774" y="1631882"/>
            <a:ext cx="479085" cy="47908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49" name="Oval 93">
            <a:extLst>
              <a:ext uri="{FF2B5EF4-FFF2-40B4-BE49-F238E27FC236}">
                <a16:creationId xmlns:a16="http://schemas.microsoft.com/office/drawing/2014/main" id="{157347C7-A709-8E52-55C1-84B59386AEFA}"/>
              </a:ext>
            </a:extLst>
          </p:cNvPr>
          <p:cNvSpPr/>
          <p:nvPr/>
        </p:nvSpPr>
        <p:spPr>
          <a:xfrm rot="16200000">
            <a:off x="7852115" y="2632862"/>
            <a:ext cx="479085" cy="47908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50" name="Oval 94">
            <a:extLst>
              <a:ext uri="{FF2B5EF4-FFF2-40B4-BE49-F238E27FC236}">
                <a16:creationId xmlns:a16="http://schemas.microsoft.com/office/drawing/2014/main" id="{B7DEB1BB-3864-6070-03FB-F1C564477454}"/>
              </a:ext>
            </a:extLst>
          </p:cNvPr>
          <p:cNvSpPr/>
          <p:nvPr/>
        </p:nvSpPr>
        <p:spPr>
          <a:xfrm rot="16200000">
            <a:off x="8103284" y="3601674"/>
            <a:ext cx="479085" cy="47908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2400"/>
          </a:p>
        </p:txBody>
      </p:sp>
      <p:sp>
        <p:nvSpPr>
          <p:cNvPr id="51" name="TextBox 95">
            <a:extLst>
              <a:ext uri="{FF2B5EF4-FFF2-40B4-BE49-F238E27FC236}">
                <a16:creationId xmlns:a16="http://schemas.microsoft.com/office/drawing/2014/main" id="{C02B3BBF-D49B-482C-EDFD-F195A9E49559}"/>
              </a:ext>
            </a:extLst>
          </p:cNvPr>
          <p:cNvSpPr txBox="1"/>
          <p:nvPr/>
        </p:nvSpPr>
        <p:spPr>
          <a:xfrm>
            <a:off x="7416799" y="1151844"/>
            <a:ext cx="4678468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>
                <a:solidFill>
                  <a:schemeClr val="accent4"/>
                </a:solidFill>
              </a:rPr>
              <a:t>Introducir y accionar la </a:t>
            </a:r>
            <a:r>
              <a:rPr lang="es-MX" sz="1600" b="1" err="1">
                <a:solidFill>
                  <a:schemeClr val="accent4"/>
                </a:solidFill>
              </a:rPr>
              <a:t>centricidad</a:t>
            </a:r>
            <a:r>
              <a:rPr lang="es-MX" sz="1600" b="1">
                <a:solidFill>
                  <a:schemeClr val="accent4"/>
                </a:solidFill>
              </a:rPr>
              <a:t> en cliente-socio</a:t>
            </a:r>
            <a:endParaRPr lang="es-MX" sz="1600">
              <a:solidFill>
                <a:schemeClr val="accent4"/>
              </a:solidFill>
            </a:endParaRPr>
          </a:p>
          <a:p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Introducir la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centricidad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en cliente-socio a lo largo de todas las iniciativas y proyectos clave de las áreas de negocio</a:t>
            </a:r>
          </a:p>
        </p:txBody>
      </p:sp>
      <p:sp>
        <p:nvSpPr>
          <p:cNvPr id="52" name="TextBox 96">
            <a:extLst>
              <a:ext uri="{FF2B5EF4-FFF2-40B4-BE49-F238E27FC236}">
                <a16:creationId xmlns:a16="http://schemas.microsoft.com/office/drawing/2014/main" id="{06D16D8E-AB44-D251-4BC3-1F43F30E238E}"/>
              </a:ext>
            </a:extLst>
          </p:cNvPr>
          <p:cNvSpPr txBox="1"/>
          <p:nvPr/>
        </p:nvSpPr>
        <p:spPr>
          <a:xfrm>
            <a:off x="484225" y="1151844"/>
            <a:ext cx="4373064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600" b="1">
                <a:solidFill>
                  <a:schemeClr val="accent3"/>
                </a:solidFill>
              </a:rPr>
              <a:t>Traducir y responder preguntas de negocio en </a:t>
            </a:r>
            <a:r>
              <a:rPr lang="es-MX" sz="1600" b="1" err="1">
                <a:solidFill>
                  <a:schemeClr val="accent3"/>
                </a:solidFill>
              </a:rPr>
              <a:t>insights</a:t>
            </a:r>
            <a:r>
              <a:rPr lang="es-MX" sz="1600" b="1">
                <a:solidFill>
                  <a:schemeClr val="accent3"/>
                </a:solidFill>
              </a:rPr>
              <a:t> poderosos</a:t>
            </a:r>
            <a:endParaRPr lang="es-MX" sz="1600">
              <a:solidFill>
                <a:schemeClr val="accent3"/>
              </a:solidFill>
            </a:endParaRPr>
          </a:p>
          <a:p>
            <a:pPr algn="r"/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Ser generadores de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insights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enfocados en cliente basados en data que faciliten la toma de decisiones a negocio</a:t>
            </a:r>
          </a:p>
        </p:txBody>
      </p:sp>
      <p:sp>
        <p:nvSpPr>
          <p:cNvPr id="53" name="TextBox 97">
            <a:extLst>
              <a:ext uri="{FF2B5EF4-FFF2-40B4-BE49-F238E27FC236}">
                <a16:creationId xmlns:a16="http://schemas.microsoft.com/office/drawing/2014/main" id="{7878A054-F6DB-5B51-5C37-0299C8D64DF5}"/>
              </a:ext>
            </a:extLst>
          </p:cNvPr>
          <p:cNvSpPr txBox="1"/>
          <p:nvPr/>
        </p:nvSpPr>
        <p:spPr>
          <a:xfrm>
            <a:off x="609601" y="2360878"/>
            <a:ext cx="3333287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600" b="1">
                <a:solidFill>
                  <a:schemeClr val="accent2"/>
                </a:solidFill>
              </a:rPr>
              <a:t>Entendimiento de Cliente</a:t>
            </a:r>
            <a:endParaRPr lang="es-MX" sz="1600">
              <a:solidFill>
                <a:schemeClr val="accent2"/>
              </a:solidFill>
            </a:endParaRPr>
          </a:p>
          <a:p>
            <a:pPr algn="r"/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Diseño, gestión y seguimiento de entendimiento del cliente</a:t>
            </a:r>
          </a:p>
        </p:txBody>
      </p:sp>
      <p:sp>
        <p:nvSpPr>
          <p:cNvPr id="54" name="TextBox 98">
            <a:extLst>
              <a:ext uri="{FF2B5EF4-FFF2-40B4-BE49-F238E27FC236}">
                <a16:creationId xmlns:a16="http://schemas.microsoft.com/office/drawing/2014/main" id="{29771743-465B-E3C0-9B6D-86ACA43AE86C}"/>
              </a:ext>
            </a:extLst>
          </p:cNvPr>
          <p:cNvSpPr txBox="1"/>
          <p:nvPr/>
        </p:nvSpPr>
        <p:spPr>
          <a:xfrm>
            <a:off x="211491" y="3467996"/>
            <a:ext cx="3333287" cy="1364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600" b="1">
                <a:solidFill>
                  <a:schemeClr val="accent1"/>
                </a:solidFill>
              </a:rPr>
              <a:t>Soporte a </a:t>
            </a:r>
            <a:r>
              <a:rPr lang="es-MX" sz="1600" b="1" err="1">
                <a:solidFill>
                  <a:schemeClr val="accent1"/>
                </a:solidFill>
              </a:rPr>
              <a:t>Category</a:t>
            </a:r>
            <a:r>
              <a:rPr lang="es-MX" sz="1600" b="1">
                <a:solidFill>
                  <a:schemeClr val="accent1"/>
                </a:solidFill>
              </a:rPr>
              <a:t> </a:t>
            </a:r>
            <a:r>
              <a:rPr lang="es-MX" sz="1600" b="1" err="1">
                <a:solidFill>
                  <a:schemeClr val="accent1"/>
                </a:solidFill>
              </a:rPr>
              <a:t>Strategy</a:t>
            </a:r>
            <a:endParaRPr lang="es-MX" sz="1600">
              <a:solidFill>
                <a:schemeClr val="accent1"/>
              </a:solidFill>
            </a:endParaRPr>
          </a:p>
          <a:p>
            <a:pPr algn="r"/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Soporte al BAU en Categorías y Formatos: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Offer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Planning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Journeys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, Estudios de Mercado y Tendencias de Cliente y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Accelerator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On-Demand</a:t>
            </a:r>
            <a:endParaRPr lang="es-MX" sz="133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99">
            <a:extLst>
              <a:ext uri="{FF2B5EF4-FFF2-40B4-BE49-F238E27FC236}">
                <a16:creationId xmlns:a16="http://schemas.microsoft.com/office/drawing/2014/main" id="{59811E55-5CD3-20FA-EE27-B28FEAB6EDBE}"/>
              </a:ext>
            </a:extLst>
          </p:cNvPr>
          <p:cNvSpPr txBox="1"/>
          <p:nvPr/>
        </p:nvSpPr>
        <p:spPr>
          <a:xfrm>
            <a:off x="8354976" y="2438702"/>
            <a:ext cx="33528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>
                <a:solidFill>
                  <a:srgbClr val="63BCDF"/>
                </a:solidFill>
              </a:rPr>
              <a:t>Diferenciación de </a:t>
            </a:r>
            <a:r>
              <a:rPr lang="es-MX" sz="1600" b="1" err="1">
                <a:solidFill>
                  <a:srgbClr val="63BCDF"/>
                </a:solidFill>
              </a:rPr>
              <a:t>CVPs</a:t>
            </a:r>
            <a:endParaRPr lang="es-MX" sz="1600">
              <a:solidFill>
                <a:srgbClr val="63BCDF"/>
              </a:solidFill>
            </a:endParaRPr>
          </a:p>
          <a:p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Diferenciación de los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CVPs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de cara al cliente</a:t>
            </a:r>
          </a:p>
        </p:txBody>
      </p:sp>
      <p:sp>
        <p:nvSpPr>
          <p:cNvPr id="56" name="TextBox 100">
            <a:extLst>
              <a:ext uri="{FF2B5EF4-FFF2-40B4-BE49-F238E27FC236}">
                <a16:creationId xmlns:a16="http://schemas.microsoft.com/office/drawing/2014/main" id="{1802C430-4F9D-B765-559C-3CA593C92A8C}"/>
              </a:ext>
            </a:extLst>
          </p:cNvPr>
          <p:cNvSpPr txBox="1"/>
          <p:nvPr/>
        </p:nvSpPr>
        <p:spPr>
          <a:xfrm>
            <a:off x="8582369" y="3480387"/>
            <a:ext cx="3352800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err="1">
                <a:solidFill>
                  <a:srgbClr val="979797"/>
                </a:solidFill>
              </a:rPr>
              <a:t>Omni</a:t>
            </a:r>
            <a:r>
              <a:rPr lang="es-MX" sz="1600" b="1">
                <a:solidFill>
                  <a:srgbClr val="979797"/>
                </a:solidFill>
              </a:rPr>
              <a:t> – </a:t>
            </a:r>
            <a:r>
              <a:rPr lang="es-MX" sz="1600" b="1" err="1">
                <a:solidFill>
                  <a:srgbClr val="979797"/>
                </a:solidFill>
              </a:rPr>
              <a:t>Category</a:t>
            </a:r>
            <a:r>
              <a:rPr lang="es-MX" sz="1600" b="1">
                <a:solidFill>
                  <a:srgbClr val="979797"/>
                </a:solidFill>
              </a:rPr>
              <a:t> </a:t>
            </a:r>
            <a:r>
              <a:rPr lang="es-MX" sz="1600" b="1" err="1">
                <a:solidFill>
                  <a:srgbClr val="979797"/>
                </a:solidFill>
              </a:rPr>
              <a:t>Strategy</a:t>
            </a:r>
            <a:endParaRPr lang="es-MX" sz="1600">
              <a:solidFill>
                <a:srgbClr val="979797"/>
              </a:solidFill>
            </a:endParaRPr>
          </a:p>
          <a:p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Input de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Omnichannel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Category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Strategy</a:t>
            </a:r>
            <a:r>
              <a:rPr lang="es-MX" sz="1333">
                <a:solidFill>
                  <a:schemeClr val="tx1">
                    <a:lumMod val="65000"/>
                    <a:lumOff val="35000"/>
                  </a:schemeClr>
                </a:solidFill>
              </a:rPr>
              <a:t> (40 categorías) e input para planes por segmento de cliente para </a:t>
            </a:r>
            <a:r>
              <a:rPr lang="es-MX" sz="1333" err="1">
                <a:solidFill>
                  <a:schemeClr val="tx1">
                    <a:lumMod val="65000"/>
                    <a:lumOff val="35000"/>
                  </a:schemeClr>
                </a:solidFill>
              </a:rPr>
              <a:t>CVPs</a:t>
            </a:r>
            <a:endParaRPr lang="es-MX" sz="1333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1">
            <a:extLst>
              <a:ext uri="{FF2B5EF4-FFF2-40B4-BE49-F238E27FC236}">
                <a16:creationId xmlns:a16="http://schemas.microsoft.com/office/drawing/2014/main" id="{DAFBB5FA-F446-147D-7261-C00EF2341244}"/>
              </a:ext>
            </a:extLst>
          </p:cNvPr>
          <p:cNvSpPr txBox="1"/>
          <p:nvPr/>
        </p:nvSpPr>
        <p:spPr>
          <a:xfrm>
            <a:off x="487830" y="60285"/>
            <a:ext cx="11216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b="1">
                <a:solidFill>
                  <a:schemeClr val="tx2"/>
                </a:solidFill>
                <a:latin typeface="Bogle Black" panose="020B0A03020203060203" pitchFamily="34" charset="0"/>
              </a:rPr>
              <a:t>ENFOQUE &amp; ALCANCES | </a:t>
            </a:r>
            <a:r>
              <a:rPr lang="es-MX" sz="3200" b="1">
                <a:solidFill>
                  <a:schemeClr val="accent1"/>
                </a:solidFill>
                <a:latin typeface="Bogle Black" panose="020B0A03020203060203" pitchFamily="34" charset="0"/>
              </a:rPr>
              <a:t>CUSTOMER BUSINESS PARTNERS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AEE2B113-8AC9-5E37-7BA4-B045703CFEA5}"/>
              </a:ext>
            </a:extLst>
          </p:cNvPr>
          <p:cNvSpPr/>
          <p:nvPr/>
        </p:nvSpPr>
        <p:spPr>
          <a:xfrm>
            <a:off x="356907" y="5519953"/>
            <a:ext cx="11376876" cy="722053"/>
          </a:xfrm>
          <a:prstGeom prst="rect">
            <a:avLst/>
          </a:prstGeom>
          <a:solidFill>
            <a:srgbClr val="FFFFFF">
              <a:lumMod val="85000"/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s-E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La finalidad de los </a:t>
            </a:r>
            <a:r>
              <a:rPr kumimoji="0" lang="es-PE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CBPs</a:t>
            </a: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es ser equipos generadores de </a:t>
            </a:r>
            <a:r>
              <a:rPr kumimoji="0" lang="es-PE" b="1" i="0" u="none" strike="noStrike" kern="1200" cap="none" spc="0" normalizeH="0" baseline="0" noProof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insights</a:t>
            </a: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(basados en datos) de </a:t>
            </a:r>
            <a:r>
              <a:rPr lang="es-PE" b="1">
                <a:solidFill>
                  <a:schemeClr val="tx2"/>
                </a:solidFill>
                <a:latin typeface="+mj-lt"/>
              </a:rPr>
              <a:t>alto </a:t>
            </a:r>
            <a:r>
              <a:rPr kumimoji="0" lang="es-PE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valor para el negocio, pero siempre con foco en el cliente</a:t>
            </a:r>
          </a:p>
        </p:txBody>
      </p:sp>
      <p:pic>
        <p:nvPicPr>
          <p:cNvPr id="4" name="Picture 32" descr="Icon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62783706-583D-AA9A-4F6C-BBD9CE083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86" y="6469181"/>
            <a:ext cx="286077" cy="28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66963"/>
      </p:ext>
    </p:extLst>
  </p:cSld>
  <p:clrMapOvr>
    <a:masterClrMapping/>
  </p:clrMapOvr>
</p:sld>
</file>

<file path=ppt/theme/theme1.xml><?xml version="1.0" encoding="utf-8"?>
<a:theme xmlns:a="http://schemas.openxmlformats.org/drawingml/2006/main" name="Walmart Template Theme">
  <a:themeElements>
    <a:clrScheme name="PRODUCT-OFFICE-TEMPLATE">
      <a:dk1>
        <a:srgbClr val="000000"/>
      </a:dk1>
      <a:lt1>
        <a:srgbClr val="FFFFFF"/>
      </a:lt1>
      <a:dk2>
        <a:srgbClr val="041E41"/>
      </a:dk2>
      <a:lt2>
        <a:srgbClr val="FFFFFF"/>
      </a:lt2>
      <a:accent1>
        <a:srgbClr val="0170DC"/>
      </a:accent1>
      <a:accent2>
        <a:srgbClr val="FFC220"/>
      </a:accent2>
      <a:accent3>
        <a:srgbClr val="041E41"/>
      </a:accent3>
      <a:accent4>
        <a:srgbClr val="B9B2D9"/>
      </a:accent4>
      <a:accent5>
        <a:srgbClr val="D3ECF6"/>
      </a:accent5>
      <a:accent6>
        <a:srgbClr val="EEEEEE"/>
      </a:accent6>
      <a:hlink>
        <a:srgbClr val="0071DC"/>
      </a:hlink>
      <a:folHlink>
        <a:srgbClr val="0071DC"/>
      </a:folHlink>
    </a:clrScheme>
    <a:fontScheme name="Custom 7">
      <a:majorFont>
        <a:latin typeface="Bogle Bold"/>
        <a:ea typeface=""/>
        <a:cs typeface=""/>
      </a:majorFont>
      <a:minorFont>
        <a:latin typeface="Bog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chemeClr val="accent3"/>
            </a:solidFill>
            <a:latin typeface="Bogle" panose="020B05030202030602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almart_PowerPointTemplate1_v5" id="{1617477A-C70E-CD47-9A2F-D42391B93C54}" vid="{51BA2D90-A7DE-874B-8D8B-DE1CCF3085C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5D83EAED074D64F83DF6FBECFAB9EBB" ma:contentTypeVersion="17" ma:contentTypeDescription="Crear nuevo documento." ma:contentTypeScope="" ma:versionID="7da6a7be7c755c4e423b894d4a19bc79">
  <xsd:schema xmlns:xsd="http://www.w3.org/2001/XMLSchema" xmlns:xs="http://www.w3.org/2001/XMLSchema" xmlns:p="http://schemas.microsoft.com/office/2006/metadata/properties" xmlns:ns2="3de40fab-8fea-4ab9-878d-75334c2bd33d" xmlns:ns3="1d53b625-9fe0-4a4d-b084-19f116ea42e8" targetNamespace="http://schemas.microsoft.com/office/2006/metadata/properties" ma:root="true" ma:fieldsID="e6b8e0e64beefdd7ffd93b16f31e56be" ns2:_="" ns3:_="">
    <xsd:import namespace="3de40fab-8fea-4ab9-878d-75334c2bd33d"/>
    <xsd:import namespace="1d53b625-9fe0-4a4d-b084-19f116ea42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e40fab-8fea-4ab9-878d-75334c2bd33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Etiquetas de imagen" ma:readOnly="false" ma:fieldId="{5cf76f15-5ced-4ddc-b409-7134ff3c332f}" ma:taxonomyMulti="true" ma:sspId="cd3d5d5d-fde7-4fdb-a831-fd453e1daa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53b625-9fe0-4a4d-b084-19f116ea42e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1a525a5c-96ab-468a-8ed9-d2bb522021f9}" ma:internalName="TaxCatchAll" ma:showField="CatchAllData" ma:web="1d53b625-9fe0-4a4d-b084-19f116ea42e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d53b625-9fe0-4a4d-b084-19f116ea42e8" xsi:nil="true"/>
    <lcf76f155ced4ddcb4097134ff3c332f xmlns="3de40fab-8fea-4ab9-878d-75334c2bd33d">
      <Terms xmlns="http://schemas.microsoft.com/office/infopath/2007/PartnerControls"/>
    </lcf76f155ced4ddcb4097134ff3c332f>
    <SharedWithUsers xmlns="1d53b625-9fe0-4a4d-b084-19f116ea42e8">
      <UserInfo>
        <DisplayName>Walther Keesling</DisplayName>
        <AccountId>19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876BB9-685A-442E-8680-55FCC0AB7558}"/>
</file>

<file path=customXml/itemProps2.xml><?xml version="1.0" encoding="utf-8"?>
<ds:datastoreItem xmlns:ds="http://schemas.openxmlformats.org/officeDocument/2006/customXml" ds:itemID="{22D1CECD-4B12-409D-B1A3-2C25F14CBC5E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d53b625-9fe0-4a4d-b084-19f116ea42e8"/>
    <ds:schemaRef ds:uri="http://purl.org/dc/terms/"/>
    <ds:schemaRef ds:uri="http://purl.org/dc/dcmitype/"/>
    <ds:schemaRef ds:uri="http://schemas.openxmlformats.org/package/2006/metadata/core-properties"/>
    <ds:schemaRef ds:uri="3de40fab-8fea-4ab9-878d-75334c2bd33d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8576123-C652-403E-A4B5-3FF82DCE8F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5336</Words>
  <Application>Microsoft Office PowerPoint</Application>
  <PresentationFormat>Panorámica</PresentationFormat>
  <Paragraphs>954</Paragraphs>
  <Slides>43</Slides>
  <Notes>10</Notes>
  <HiddenSlides>30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7" baseType="lpstr">
      <vt:lpstr>Agency FB</vt:lpstr>
      <vt:lpstr>Arial</vt:lpstr>
      <vt:lpstr>Bogle</vt:lpstr>
      <vt:lpstr>Bogle Black</vt:lpstr>
      <vt:lpstr>Bogle Bold</vt:lpstr>
      <vt:lpstr>Calibri</vt:lpstr>
      <vt:lpstr>Gill Sans MT</vt:lpstr>
      <vt:lpstr>Helvetica</vt:lpstr>
      <vt:lpstr>Lato Light</vt:lpstr>
      <vt:lpstr>Montserrat Light</vt:lpstr>
      <vt:lpstr>Playfair Display</vt:lpstr>
      <vt:lpstr>Poppins</vt:lpstr>
      <vt:lpstr>Wingdings</vt:lpstr>
      <vt:lpstr>Walmart Template Theme</vt:lpstr>
      <vt:lpstr>Presentación de PowerPoint</vt:lpstr>
      <vt:lpstr>AGENDA</vt:lpstr>
      <vt:lpstr>Presentación de PowerPoint</vt:lpstr>
      <vt:lpstr>Presentación de PowerPoint</vt:lpstr>
      <vt:lpstr>EL EQUIPO QUE ATENDERÁ A NEGOCIO COMBINA APTITUDES CUALITATIVAS Y CUANTITATIVAS, BUSCANDO PROVEER DE INSIGHTS QUE ACABEN EN ACCIÓN…</vt:lpstr>
      <vt:lpstr>LA FINALIDAD Y RAZÓN DE SER DE CADA CUSTOMER BUSINESS UNIT…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Membresías de Salud</vt:lpstr>
      <vt:lpstr>EN RESUMEN, LAS COSAS QUE LAS CBUs HACEN ASÍ COMO AQUELLAS QUE NO HACEN, SON LAS SIGUIENTES…</vt:lpstr>
      <vt:lpstr>Roadmap &amp; Next Steps</vt:lpstr>
      <vt:lpstr>Presentación de PowerPoint</vt:lpstr>
      <vt:lpstr>Q&amp;A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Roadmap &amp; Next Steps</vt:lpstr>
      <vt:lpstr>Presentación de PowerPoint</vt:lpstr>
      <vt:lpstr>Presentación de PowerPoint</vt:lpstr>
      <vt:lpstr>Roadmap CBPs | Plan 100 Días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Walther Keesling</dc:creator>
  <cp:lastModifiedBy>Itzel Salas Lopez</cp:lastModifiedBy>
  <cp:revision>1</cp:revision>
  <dcterms:created xsi:type="dcterms:W3CDTF">2022-12-21T21:51:58Z</dcterms:created>
  <dcterms:modified xsi:type="dcterms:W3CDTF">2023-02-16T00:36:11Z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24820e8-223f-4ed2-bd95-81c83f641284_Enabled">
    <vt:lpwstr>true</vt:lpwstr>
  </property>
  <property fmtid="{D5CDD505-2E9C-101B-9397-08002B2CF9AE}" pid="3" name="MSIP_Label_b24820e8-223f-4ed2-bd95-81c83f641284_SetDate">
    <vt:lpwstr>2022-12-21T21:56:48Z</vt:lpwstr>
  </property>
  <property fmtid="{D5CDD505-2E9C-101B-9397-08002B2CF9AE}" pid="4" name="MSIP_Label_b24820e8-223f-4ed2-bd95-81c83f641284_Method">
    <vt:lpwstr>Standard</vt:lpwstr>
  </property>
  <property fmtid="{D5CDD505-2E9C-101B-9397-08002B2CF9AE}" pid="5" name="MSIP_Label_b24820e8-223f-4ed2-bd95-81c83f641284_Name">
    <vt:lpwstr>b24820e8-223f-4ed2-bd95-81c83f641284</vt:lpwstr>
  </property>
  <property fmtid="{D5CDD505-2E9C-101B-9397-08002B2CF9AE}" pid="6" name="MSIP_Label_b24820e8-223f-4ed2-bd95-81c83f641284_SiteId">
    <vt:lpwstr>3cbcc3d3-094d-4006-9849-0d11d61f484d</vt:lpwstr>
  </property>
  <property fmtid="{D5CDD505-2E9C-101B-9397-08002B2CF9AE}" pid="7" name="MSIP_Label_b24820e8-223f-4ed2-bd95-81c83f641284_ActionId">
    <vt:lpwstr>ffddf30a-ee56-4ee2-86af-cad3b91143d8</vt:lpwstr>
  </property>
  <property fmtid="{D5CDD505-2E9C-101B-9397-08002B2CF9AE}" pid="8" name="MSIP_Label_b24820e8-223f-4ed2-bd95-81c83f641284_ContentBits">
    <vt:lpwstr>0</vt:lpwstr>
  </property>
  <property fmtid="{D5CDD505-2E9C-101B-9397-08002B2CF9AE}" pid="9" name="ContentTypeId">
    <vt:lpwstr>0x010100C5D83EAED074D64F83DF6FBECFAB9EBB</vt:lpwstr>
  </property>
  <property fmtid="{D5CDD505-2E9C-101B-9397-08002B2CF9AE}" pid="10" name="MediaServiceImageTags">
    <vt:lpwstr/>
  </property>
</Properties>
</file>